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Lst>
  <p:notesMasterIdLst>
    <p:notesMasterId r:id="rId44"/>
  </p:notesMasterIdLst>
  <p:handoutMasterIdLst>
    <p:handoutMasterId r:id="rId45"/>
  </p:handoutMasterIdLst>
  <p:sldIdLst>
    <p:sldId id="256" r:id="rId5"/>
    <p:sldId id="312" r:id="rId6"/>
    <p:sldId id="257" r:id="rId7"/>
    <p:sldId id="258" r:id="rId8"/>
    <p:sldId id="259" r:id="rId9"/>
    <p:sldId id="260" r:id="rId10"/>
    <p:sldId id="261" r:id="rId11"/>
    <p:sldId id="263" r:id="rId12"/>
    <p:sldId id="262" r:id="rId13"/>
    <p:sldId id="264" r:id="rId14"/>
    <p:sldId id="265" r:id="rId15"/>
    <p:sldId id="266" r:id="rId16"/>
    <p:sldId id="267" r:id="rId17"/>
    <p:sldId id="270" r:id="rId18"/>
    <p:sldId id="269" r:id="rId19"/>
    <p:sldId id="271" r:id="rId20"/>
    <p:sldId id="314" r:id="rId21"/>
    <p:sldId id="278" r:id="rId22"/>
    <p:sldId id="273" r:id="rId23"/>
    <p:sldId id="275" r:id="rId24"/>
    <p:sldId id="277" r:id="rId25"/>
    <p:sldId id="279" r:id="rId26"/>
    <p:sldId id="284" r:id="rId27"/>
    <p:sldId id="285" r:id="rId28"/>
    <p:sldId id="286" r:id="rId29"/>
    <p:sldId id="287" r:id="rId30"/>
    <p:sldId id="288" r:id="rId31"/>
    <p:sldId id="300" r:id="rId32"/>
    <p:sldId id="301" r:id="rId33"/>
    <p:sldId id="302" r:id="rId34"/>
    <p:sldId id="303" r:id="rId35"/>
    <p:sldId id="304" r:id="rId36"/>
    <p:sldId id="306" r:id="rId37"/>
    <p:sldId id="305" r:id="rId38"/>
    <p:sldId id="307" r:id="rId39"/>
    <p:sldId id="309" r:id="rId40"/>
    <p:sldId id="310" r:id="rId41"/>
    <p:sldId id="311" r:id="rId42"/>
    <p:sldId id="313"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52F0B"/>
    <a:srgbClr val="008080"/>
    <a:srgbClr val="996633"/>
    <a:srgbClr val="CCECFF"/>
    <a:srgbClr val="5F5F5F"/>
    <a:srgbClr val="0000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00FC008-BC5A-C0CD-1DC1-51D61D26BF63}" v="1440" dt="2021-06-18T11:22:46.86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020" autoAdjust="0"/>
    <p:restoredTop sz="94660"/>
  </p:normalViewPr>
  <p:slideViewPr>
    <p:cSldViewPr snapToGrid="0">
      <p:cViewPr varScale="1">
        <p:scale>
          <a:sx n="67" d="100"/>
          <a:sy n="67" d="100"/>
        </p:scale>
        <p:origin x="48" y="18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viewProps" Target="viewProps.xml"/><Relationship Id="rId50" Type="http://schemas.microsoft.com/office/2015/10/relationships/revisionInfo" Target="revisionInfo.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theme" Target="theme/theme1.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053CA62-7549-456F-B98E-A5662573C48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A93E37FB-C22E-4295-8388-2EE0EB4DF13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BA25751-5FBD-4DA7-B5BB-A8C182041182}" type="datetimeFigureOut">
              <a:rPr lang="en-US" smtClean="0"/>
              <a:t>21-Jun-21</a:t>
            </a:fld>
            <a:endParaRPr lang="en-US"/>
          </a:p>
        </p:txBody>
      </p:sp>
      <p:sp>
        <p:nvSpPr>
          <p:cNvPr id="4" name="Footer Placeholder 3">
            <a:extLst>
              <a:ext uri="{FF2B5EF4-FFF2-40B4-BE49-F238E27FC236}">
                <a16:creationId xmlns:a16="http://schemas.microsoft.com/office/drawing/2014/main" id="{0903C23A-A628-4603-9D1D-8023E9F89C6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E8B4EC4C-5877-4B3F-852E-379B29AB2FC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71E89CE-AED5-4F2E-A7E3-154529115765}" type="slidenum">
              <a:rPr lang="en-US" smtClean="0"/>
              <a:t>‹#›</a:t>
            </a:fld>
            <a:endParaRPr lang="en-US"/>
          </a:p>
        </p:txBody>
      </p:sp>
    </p:spTree>
    <p:extLst>
      <p:ext uri="{BB962C8B-B14F-4D97-AF65-F5344CB8AC3E}">
        <p14:creationId xmlns:p14="http://schemas.microsoft.com/office/powerpoint/2010/main" val="3051136822"/>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7646331-96F8-4364-9604-EBFFF7B33696}" type="datetimeFigureOut">
              <a:rPr lang="en-US" smtClean="0"/>
              <a:t>21-Jun-21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8DAAF7A-FD56-43CD-9467-D5618261AF3C}" type="slidenum">
              <a:rPr lang="en-US" smtClean="0"/>
              <a:t>‹#›</a:t>
            </a:fld>
            <a:endParaRPr lang="en-US"/>
          </a:p>
        </p:txBody>
      </p:sp>
    </p:spTree>
    <p:extLst>
      <p:ext uri="{BB962C8B-B14F-4D97-AF65-F5344CB8AC3E}">
        <p14:creationId xmlns:p14="http://schemas.microsoft.com/office/powerpoint/2010/main" val="3666320845"/>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CB9656-11B4-49D5-9F62-E2022F3A7F9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A22685B-FF77-4EDF-A1A2-27E3F3BC475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587F7FF-F972-442E-8B3E-7459C2F5AC14}"/>
              </a:ext>
            </a:extLst>
          </p:cNvPr>
          <p:cNvSpPr>
            <a:spLocks noGrp="1"/>
          </p:cNvSpPr>
          <p:nvPr>
            <p:ph type="dt" sz="half" idx="10"/>
          </p:nvPr>
        </p:nvSpPr>
        <p:spPr/>
        <p:txBody>
          <a:bodyPr/>
          <a:lstStyle/>
          <a:p>
            <a:fld id="{A8F3186F-D143-4C02-8CF3-9061B54A5EF7}" type="datetime1">
              <a:rPr lang="en-US" smtClean="0"/>
              <a:t>21-Jun-21</a:t>
            </a:fld>
            <a:endParaRPr lang="en-US"/>
          </a:p>
        </p:txBody>
      </p:sp>
      <p:sp>
        <p:nvSpPr>
          <p:cNvPr id="5" name="Footer Placeholder 4">
            <a:extLst>
              <a:ext uri="{FF2B5EF4-FFF2-40B4-BE49-F238E27FC236}">
                <a16:creationId xmlns:a16="http://schemas.microsoft.com/office/drawing/2014/main" id="{34E3DB65-4006-4F35-A971-97762255D33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F3E011-516C-490D-9102-2791E1503C2E}"/>
              </a:ext>
            </a:extLst>
          </p:cNvPr>
          <p:cNvSpPr>
            <a:spLocks noGrp="1"/>
          </p:cNvSpPr>
          <p:nvPr>
            <p:ph type="sldNum" sz="quarter" idx="12"/>
          </p:nvPr>
        </p:nvSpPr>
        <p:spPr/>
        <p:txBody>
          <a:bodyPr/>
          <a:lstStyle/>
          <a:p>
            <a:fld id="{4022722E-B8F0-49A7-B007-BC47D25684C4}" type="slidenum">
              <a:rPr lang="en-US" smtClean="0"/>
              <a:t>‹#›</a:t>
            </a:fld>
            <a:endParaRPr lang="en-US"/>
          </a:p>
        </p:txBody>
      </p:sp>
    </p:spTree>
    <p:extLst>
      <p:ext uri="{BB962C8B-B14F-4D97-AF65-F5344CB8AC3E}">
        <p14:creationId xmlns:p14="http://schemas.microsoft.com/office/powerpoint/2010/main" val="29058148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878FDF-4F86-4249-AEB7-8D7B3C8E3B1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5DAF5A8-2986-4378-9131-57EA89D01DB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98F45E2-0322-4F89-8BE9-B17845884AD5}"/>
              </a:ext>
            </a:extLst>
          </p:cNvPr>
          <p:cNvSpPr>
            <a:spLocks noGrp="1"/>
          </p:cNvSpPr>
          <p:nvPr>
            <p:ph type="dt" sz="half" idx="10"/>
          </p:nvPr>
        </p:nvSpPr>
        <p:spPr/>
        <p:txBody>
          <a:bodyPr/>
          <a:lstStyle/>
          <a:p>
            <a:fld id="{2AC3DDA4-7A13-4470-9BA9-B764006244B9}" type="datetime1">
              <a:rPr lang="en-US" smtClean="0"/>
              <a:t>21-Jun-21</a:t>
            </a:fld>
            <a:endParaRPr lang="en-US"/>
          </a:p>
        </p:txBody>
      </p:sp>
      <p:sp>
        <p:nvSpPr>
          <p:cNvPr id="5" name="Footer Placeholder 4">
            <a:extLst>
              <a:ext uri="{FF2B5EF4-FFF2-40B4-BE49-F238E27FC236}">
                <a16:creationId xmlns:a16="http://schemas.microsoft.com/office/drawing/2014/main" id="{82640985-A443-4C27-AC53-BB4EDD5D32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B191C92-0E94-4C20-8412-6B087FB3D9CE}"/>
              </a:ext>
            </a:extLst>
          </p:cNvPr>
          <p:cNvSpPr>
            <a:spLocks noGrp="1"/>
          </p:cNvSpPr>
          <p:nvPr>
            <p:ph type="sldNum" sz="quarter" idx="12"/>
          </p:nvPr>
        </p:nvSpPr>
        <p:spPr/>
        <p:txBody>
          <a:bodyPr/>
          <a:lstStyle/>
          <a:p>
            <a:fld id="{4022722E-B8F0-49A7-B007-BC47D25684C4}" type="slidenum">
              <a:rPr lang="en-US" smtClean="0"/>
              <a:t>‹#›</a:t>
            </a:fld>
            <a:endParaRPr lang="en-US"/>
          </a:p>
        </p:txBody>
      </p:sp>
    </p:spTree>
    <p:extLst>
      <p:ext uri="{BB962C8B-B14F-4D97-AF65-F5344CB8AC3E}">
        <p14:creationId xmlns:p14="http://schemas.microsoft.com/office/powerpoint/2010/main" val="13196403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472E461-9E5D-4DA0-8B99-25252441742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CE57EAA-9751-45B0-B3A0-07481BB1C4C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A84DD30-5190-4F56-A630-F62C11937BFC}"/>
              </a:ext>
            </a:extLst>
          </p:cNvPr>
          <p:cNvSpPr>
            <a:spLocks noGrp="1"/>
          </p:cNvSpPr>
          <p:nvPr>
            <p:ph type="dt" sz="half" idx="10"/>
          </p:nvPr>
        </p:nvSpPr>
        <p:spPr/>
        <p:txBody>
          <a:bodyPr/>
          <a:lstStyle/>
          <a:p>
            <a:fld id="{05378A6A-59C1-47FA-BFB6-FF22F48D7539}" type="datetime1">
              <a:rPr lang="en-US" smtClean="0"/>
              <a:t>21-Jun-21</a:t>
            </a:fld>
            <a:endParaRPr lang="en-US"/>
          </a:p>
        </p:txBody>
      </p:sp>
      <p:sp>
        <p:nvSpPr>
          <p:cNvPr id="5" name="Footer Placeholder 4">
            <a:extLst>
              <a:ext uri="{FF2B5EF4-FFF2-40B4-BE49-F238E27FC236}">
                <a16:creationId xmlns:a16="http://schemas.microsoft.com/office/drawing/2014/main" id="{C9E18ED7-7106-4804-92E3-69A0F474797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FBC1B0A-F721-49A6-8D1B-DE2AD4B4F3E0}"/>
              </a:ext>
            </a:extLst>
          </p:cNvPr>
          <p:cNvSpPr>
            <a:spLocks noGrp="1"/>
          </p:cNvSpPr>
          <p:nvPr>
            <p:ph type="sldNum" sz="quarter" idx="12"/>
          </p:nvPr>
        </p:nvSpPr>
        <p:spPr/>
        <p:txBody>
          <a:bodyPr/>
          <a:lstStyle/>
          <a:p>
            <a:fld id="{4022722E-B8F0-49A7-B007-BC47D25684C4}" type="slidenum">
              <a:rPr lang="en-US" smtClean="0"/>
              <a:t>‹#›</a:t>
            </a:fld>
            <a:endParaRPr lang="en-US"/>
          </a:p>
        </p:txBody>
      </p:sp>
    </p:spTree>
    <p:extLst>
      <p:ext uri="{BB962C8B-B14F-4D97-AF65-F5344CB8AC3E}">
        <p14:creationId xmlns:p14="http://schemas.microsoft.com/office/powerpoint/2010/main" val="15534537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3EFD56-6B78-4BAD-AABA-70C268398CE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29703CA-A87D-40E4-B4A5-7979C389D5A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069E87C-296B-47A9-A907-5ED96EAFE772}"/>
              </a:ext>
            </a:extLst>
          </p:cNvPr>
          <p:cNvSpPr>
            <a:spLocks noGrp="1"/>
          </p:cNvSpPr>
          <p:nvPr>
            <p:ph type="dt" sz="half" idx="10"/>
          </p:nvPr>
        </p:nvSpPr>
        <p:spPr/>
        <p:txBody>
          <a:bodyPr/>
          <a:lstStyle/>
          <a:p>
            <a:fld id="{55D3F973-D1D2-4914-BC16-B14A6A5A2EF1}" type="datetime1">
              <a:rPr lang="en-US" smtClean="0"/>
              <a:t>21-Jun-21</a:t>
            </a:fld>
            <a:endParaRPr lang="en-US"/>
          </a:p>
        </p:txBody>
      </p:sp>
      <p:sp>
        <p:nvSpPr>
          <p:cNvPr id="5" name="Footer Placeholder 4">
            <a:extLst>
              <a:ext uri="{FF2B5EF4-FFF2-40B4-BE49-F238E27FC236}">
                <a16:creationId xmlns:a16="http://schemas.microsoft.com/office/drawing/2014/main" id="{B82E8B56-2977-4B70-90CB-AA8F68F4549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A24EC97-440C-434D-A4D1-66C0DB578293}"/>
              </a:ext>
            </a:extLst>
          </p:cNvPr>
          <p:cNvSpPr>
            <a:spLocks noGrp="1"/>
          </p:cNvSpPr>
          <p:nvPr>
            <p:ph type="sldNum" sz="quarter" idx="12"/>
          </p:nvPr>
        </p:nvSpPr>
        <p:spPr/>
        <p:txBody>
          <a:bodyPr/>
          <a:lstStyle/>
          <a:p>
            <a:fld id="{4022722E-B8F0-49A7-B007-BC47D25684C4}" type="slidenum">
              <a:rPr lang="en-US" smtClean="0"/>
              <a:t>‹#›</a:t>
            </a:fld>
            <a:endParaRPr lang="en-US"/>
          </a:p>
        </p:txBody>
      </p:sp>
    </p:spTree>
    <p:extLst>
      <p:ext uri="{BB962C8B-B14F-4D97-AF65-F5344CB8AC3E}">
        <p14:creationId xmlns:p14="http://schemas.microsoft.com/office/powerpoint/2010/main" val="22820794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6C75F0-C7D6-45C5-B585-3655FC65A4C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B05EDC9-A0EF-45F4-8C75-9479C4DF56C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B4C70D9-6E98-47DE-82F8-8B300BDEC457}"/>
              </a:ext>
            </a:extLst>
          </p:cNvPr>
          <p:cNvSpPr>
            <a:spLocks noGrp="1"/>
          </p:cNvSpPr>
          <p:nvPr>
            <p:ph type="dt" sz="half" idx="10"/>
          </p:nvPr>
        </p:nvSpPr>
        <p:spPr/>
        <p:txBody>
          <a:bodyPr/>
          <a:lstStyle/>
          <a:p>
            <a:fld id="{0F95EE53-C762-4419-8065-586318836B60}" type="datetime1">
              <a:rPr lang="en-US" smtClean="0"/>
              <a:t>21-Jun-21</a:t>
            </a:fld>
            <a:endParaRPr lang="en-US"/>
          </a:p>
        </p:txBody>
      </p:sp>
      <p:sp>
        <p:nvSpPr>
          <p:cNvPr id="5" name="Footer Placeholder 4">
            <a:extLst>
              <a:ext uri="{FF2B5EF4-FFF2-40B4-BE49-F238E27FC236}">
                <a16:creationId xmlns:a16="http://schemas.microsoft.com/office/drawing/2014/main" id="{BE027593-92E6-487B-9A8A-4AAC037865C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2B18508-4BBD-4CF7-A150-0B6E20EE9B7F}"/>
              </a:ext>
            </a:extLst>
          </p:cNvPr>
          <p:cNvSpPr>
            <a:spLocks noGrp="1"/>
          </p:cNvSpPr>
          <p:nvPr>
            <p:ph type="sldNum" sz="quarter" idx="12"/>
          </p:nvPr>
        </p:nvSpPr>
        <p:spPr/>
        <p:txBody>
          <a:bodyPr/>
          <a:lstStyle/>
          <a:p>
            <a:fld id="{4022722E-B8F0-49A7-B007-BC47D25684C4}" type="slidenum">
              <a:rPr lang="en-US" smtClean="0"/>
              <a:t>‹#›</a:t>
            </a:fld>
            <a:endParaRPr lang="en-US"/>
          </a:p>
        </p:txBody>
      </p:sp>
    </p:spTree>
    <p:extLst>
      <p:ext uri="{BB962C8B-B14F-4D97-AF65-F5344CB8AC3E}">
        <p14:creationId xmlns:p14="http://schemas.microsoft.com/office/powerpoint/2010/main" val="34729148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0C4BFD-6453-4B01-A581-AE37461EB5B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5B68C9D-2099-4C38-973B-CF6CC72E98F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D5CF380-6AC2-4E96-A171-39C5EA87556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CEB5AB4-1AA7-47CE-9D37-339AA99BD3F9}"/>
              </a:ext>
            </a:extLst>
          </p:cNvPr>
          <p:cNvSpPr>
            <a:spLocks noGrp="1"/>
          </p:cNvSpPr>
          <p:nvPr>
            <p:ph type="dt" sz="half" idx="10"/>
          </p:nvPr>
        </p:nvSpPr>
        <p:spPr/>
        <p:txBody>
          <a:bodyPr/>
          <a:lstStyle/>
          <a:p>
            <a:fld id="{88527A4D-66F2-46E1-94DF-5729AC5C274C}" type="datetime1">
              <a:rPr lang="en-US" smtClean="0"/>
              <a:t>21-Jun-21</a:t>
            </a:fld>
            <a:endParaRPr lang="en-US"/>
          </a:p>
        </p:txBody>
      </p:sp>
      <p:sp>
        <p:nvSpPr>
          <p:cNvPr id="6" name="Footer Placeholder 5">
            <a:extLst>
              <a:ext uri="{FF2B5EF4-FFF2-40B4-BE49-F238E27FC236}">
                <a16:creationId xmlns:a16="http://schemas.microsoft.com/office/drawing/2014/main" id="{1672A38F-A537-46AB-8877-EABC4DBFD03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F814C8A-EBFF-4C4B-A979-B722DB25845A}"/>
              </a:ext>
            </a:extLst>
          </p:cNvPr>
          <p:cNvSpPr>
            <a:spLocks noGrp="1"/>
          </p:cNvSpPr>
          <p:nvPr>
            <p:ph type="sldNum" sz="quarter" idx="12"/>
          </p:nvPr>
        </p:nvSpPr>
        <p:spPr/>
        <p:txBody>
          <a:bodyPr/>
          <a:lstStyle/>
          <a:p>
            <a:fld id="{4022722E-B8F0-49A7-B007-BC47D25684C4}" type="slidenum">
              <a:rPr lang="en-US" smtClean="0"/>
              <a:t>‹#›</a:t>
            </a:fld>
            <a:endParaRPr lang="en-US"/>
          </a:p>
        </p:txBody>
      </p:sp>
    </p:spTree>
    <p:extLst>
      <p:ext uri="{BB962C8B-B14F-4D97-AF65-F5344CB8AC3E}">
        <p14:creationId xmlns:p14="http://schemas.microsoft.com/office/powerpoint/2010/main" val="257501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3F2BD8-572E-4B10-936B-6E08FC62F76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905416E-AE43-4968-9204-C061072CFAB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4472078-62B1-4F65-BD81-B07CB33AC04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FDE966F-B7DC-43C6-89E6-65EC8354B70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866BB3D-30F1-4A07-9A97-CB43935D70C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BF75F41-C4C6-43DF-AEF2-76CAA512ADCD}"/>
              </a:ext>
            </a:extLst>
          </p:cNvPr>
          <p:cNvSpPr>
            <a:spLocks noGrp="1"/>
          </p:cNvSpPr>
          <p:nvPr>
            <p:ph type="dt" sz="half" idx="10"/>
          </p:nvPr>
        </p:nvSpPr>
        <p:spPr/>
        <p:txBody>
          <a:bodyPr/>
          <a:lstStyle/>
          <a:p>
            <a:fld id="{FA83B750-DB69-4311-9F04-0FB3BCB91340}" type="datetime1">
              <a:rPr lang="en-US" smtClean="0"/>
              <a:t>21-Jun-21</a:t>
            </a:fld>
            <a:endParaRPr lang="en-US"/>
          </a:p>
        </p:txBody>
      </p:sp>
      <p:sp>
        <p:nvSpPr>
          <p:cNvPr id="8" name="Footer Placeholder 7">
            <a:extLst>
              <a:ext uri="{FF2B5EF4-FFF2-40B4-BE49-F238E27FC236}">
                <a16:creationId xmlns:a16="http://schemas.microsoft.com/office/drawing/2014/main" id="{9E801DF8-A9B2-4BD1-907B-530BCC94A91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79F315F-AFAD-4059-A2F5-509E91E898E9}"/>
              </a:ext>
            </a:extLst>
          </p:cNvPr>
          <p:cNvSpPr>
            <a:spLocks noGrp="1"/>
          </p:cNvSpPr>
          <p:nvPr>
            <p:ph type="sldNum" sz="quarter" idx="12"/>
          </p:nvPr>
        </p:nvSpPr>
        <p:spPr/>
        <p:txBody>
          <a:bodyPr/>
          <a:lstStyle/>
          <a:p>
            <a:fld id="{4022722E-B8F0-49A7-B007-BC47D25684C4}" type="slidenum">
              <a:rPr lang="en-US" smtClean="0"/>
              <a:t>‹#›</a:t>
            </a:fld>
            <a:endParaRPr lang="en-US"/>
          </a:p>
        </p:txBody>
      </p:sp>
    </p:spTree>
    <p:extLst>
      <p:ext uri="{BB962C8B-B14F-4D97-AF65-F5344CB8AC3E}">
        <p14:creationId xmlns:p14="http://schemas.microsoft.com/office/powerpoint/2010/main" val="27751395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F0C264-7572-4A45-8A7C-DFCA28CDE80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9F9964F-A90A-4C59-BD28-940C1851BF84}"/>
              </a:ext>
            </a:extLst>
          </p:cNvPr>
          <p:cNvSpPr>
            <a:spLocks noGrp="1"/>
          </p:cNvSpPr>
          <p:nvPr>
            <p:ph type="dt" sz="half" idx="10"/>
          </p:nvPr>
        </p:nvSpPr>
        <p:spPr/>
        <p:txBody>
          <a:bodyPr/>
          <a:lstStyle/>
          <a:p>
            <a:fld id="{A4CCB32C-6609-4D87-9235-B9E086EA6C1A}" type="datetime1">
              <a:rPr lang="en-US" smtClean="0"/>
              <a:t>21-Jun-21</a:t>
            </a:fld>
            <a:endParaRPr lang="en-US"/>
          </a:p>
        </p:txBody>
      </p:sp>
      <p:sp>
        <p:nvSpPr>
          <p:cNvPr id="4" name="Footer Placeholder 3">
            <a:extLst>
              <a:ext uri="{FF2B5EF4-FFF2-40B4-BE49-F238E27FC236}">
                <a16:creationId xmlns:a16="http://schemas.microsoft.com/office/drawing/2014/main" id="{5E6A0B83-EDA5-4FC7-AD0A-DD0847ABA75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64576AA-99E2-403A-8A85-C4ABA8E43A7D}"/>
              </a:ext>
            </a:extLst>
          </p:cNvPr>
          <p:cNvSpPr>
            <a:spLocks noGrp="1"/>
          </p:cNvSpPr>
          <p:nvPr>
            <p:ph type="sldNum" sz="quarter" idx="12"/>
          </p:nvPr>
        </p:nvSpPr>
        <p:spPr/>
        <p:txBody>
          <a:bodyPr/>
          <a:lstStyle/>
          <a:p>
            <a:fld id="{4022722E-B8F0-49A7-B007-BC47D25684C4}" type="slidenum">
              <a:rPr lang="en-US" smtClean="0"/>
              <a:t>‹#›</a:t>
            </a:fld>
            <a:endParaRPr lang="en-US"/>
          </a:p>
        </p:txBody>
      </p:sp>
    </p:spTree>
    <p:extLst>
      <p:ext uri="{BB962C8B-B14F-4D97-AF65-F5344CB8AC3E}">
        <p14:creationId xmlns:p14="http://schemas.microsoft.com/office/powerpoint/2010/main" val="36847645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6D97061-0131-497B-9922-463785223721}"/>
              </a:ext>
            </a:extLst>
          </p:cNvPr>
          <p:cNvSpPr>
            <a:spLocks noGrp="1"/>
          </p:cNvSpPr>
          <p:nvPr>
            <p:ph type="dt" sz="half" idx="10"/>
          </p:nvPr>
        </p:nvSpPr>
        <p:spPr/>
        <p:txBody>
          <a:bodyPr/>
          <a:lstStyle/>
          <a:p>
            <a:fld id="{CCE8EEBB-805C-498C-BD49-89AB616BF623}" type="datetime1">
              <a:rPr lang="en-US" smtClean="0"/>
              <a:t>21-Jun-21</a:t>
            </a:fld>
            <a:endParaRPr lang="en-US"/>
          </a:p>
        </p:txBody>
      </p:sp>
      <p:sp>
        <p:nvSpPr>
          <p:cNvPr id="3" name="Footer Placeholder 2">
            <a:extLst>
              <a:ext uri="{FF2B5EF4-FFF2-40B4-BE49-F238E27FC236}">
                <a16:creationId xmlns:a16="http://schemas.microsoft.com/office/drawing/2014/main" id="{A01C98EA-1DFA-495D-8933-5B57779BC78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B5BDC98-110F-4E3A-9FD2-06545132BD81}"/>
              </a:ext>
            </a:extLst>
          </p:cNvPr>
          <p:cNvSpPr>
            <a:spLocks noGrp="1"/>
          </p:cNvSpPr>
          <p:nvPr>
            <p:ph type="sldNum" sz="quarter" idx="12"/>
          </p:nvPr>
        </p:nvSpPr>
        <p:spPr/>
        <p:txBody>
          <a:bodyPr/>
          <a:lstStyle/>
          <a:p>
            <a:fld id="{4022722E-B8F0-49A7-B007-BC47D25684C4}" type="slidenum">
              <a:rPr lang="en-US" smtClean="0"/>
              <a:t>‹#›</a:t>
            </a:fld>
            <a:endParaRPr lang="en-US"/>
          </a:p>
        </p:txBody>
      </p:sp>
    </p:spTree>
    <p:extLst>
      <p:ext uri="{BB962C8B-B14F-4D97-AF65-F5344CB8AC3E}">
        <p14:creationId xmlns:p14="http://schemas.microsoft.com/office/powerpoint/2010/main" val="36223997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DDDEC-E9F4-4CAC-89F1-435C337E4D6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644911F-69B3-4915-91EE-C257EE600FA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7FD18E9-33BB-4134-8F17-B965A8972C8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EAB7CC-1E1F-46AF-AD3E-2D157E069959}"/>
              </a:ext>
            </a:extLst>
          </p:cNvPr>
          <p:cNvSpPr>
            <a:spLocks noGrp="1"/>
          </p:cNvSpPr>
          <p:nvPr>
            <p:ph type="dt" sz="half" idx="10"/>
          </p:nvPr>
        </p:nvSpPr>
        <p:spPr/>
        <p:txBody>
          <a:bodyPr/>
          <a:lstStyle/>
          <a:p>
            <a:fld id="{6782F3B5-29FA-43DE-8E7E-87AAF0C31D55}" type="datetime1">
              <a:rPr lang="en-US" smtClean="0"/>
              <a:t>21-Jun-21</a:t>
            </a:fld>
            <a:endParaRPr lang="en-US"/>
          </a:p>
        </p:txBody>
      </p:sp>
      <p:sp>
        <p:nvSpPr>
          <p:cNvPr id="6" name="Footer Placeholder 5">
            <a:extLst>
              <a:ext uri="{FF2B5EF4-FFF2-40B4-BE49-F238E27FC236}">
                <a16:creationId xmlns:a16="http://schemas.microsoft.com/office/drawing/2014/main" id="{C9F32269-3789-4791-819F-66546F6B4B2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9C57971-1165-48A8-B842-173363FC8D29}"/>
              </a:ext>
            </a:extLst>
          </p:cNvPr>
          <p:cNvSpPr>
            <a:spLocks noGrp="1"/>
          </p:cNvSpPr>
          <p:nvPr>
            <p:ph type="sldNum" sz="quarter" idx="12"/>
          </p:nvPr>
        </p:nvSpPr>
        <p:spPr/>
        <p:txBody>
          <a:bodyPr/>
          <a:lstStyle/>
          <a:p>
            <a:fld id="{4022722E-B8F0-49A7-B007-BC47D25684C4}" type="slidenum">
              <a:rPr lang="en-US" smtClean="0"/>
              <a:t>‹#›</a:t>
            </a:fld>
            <a:endParaRPr lang="en-US"/>
          </a:p>
        </p:txBody>
      </p:sp>
    </p:spTree>
    <p:extLst>
      <p:ext uri="{BB962C8B-B14F-4D97-AF65-F5344CB8AC3E}">
        <p14:creationId xmlns:p14="http://schemas.microsoft.com/office/powerpoint/2010/main" val="1123837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27F3F-B0E3-43EA-A518-223A1C1E41D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42D0907-B34E-4F43-9A31-66F2B3A4515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5530F3F-6067-4F46-8321-0AEE4733953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D87197B-167A-4244-9878-AF65328D83F8}"/>
              </a:ext>
            </a:extLst>
          </p:cNvPr>
          <p:cNvSpPr>
            <a:spLocks noGrp="1"/>
          </p:cNvSpPr>
          <p:nvPr>
            <p:ph type="dt" sz="half" idx="10"/>
          </p:nvPr>
        </p:nvSpPr>
        <p:spPr/>
        <p:txBody>
          <a:bodyPr/>
          <a:lstStyle/>
          <a:p>
            <a:fld id="{66A161F6-BCE7-4C2D-A3E0-1E1380D47462}" type="datetime1">
              <a:rPr lang="en-US" smtClean="0"/>
              <a:t>21-Jun-21</a:t>
            </a:fld>
            <a:endParaRPr lang="en-US"/>
          </a:p>
        </p:txBody>
      </p:sp>
      <p:sp>
        <p:nvSpPr>
          <p:cNvPr id="6" name="Footer Placeholder 5">
            <a:extLst>
              <a:ext uri="{FF2B5EF4-FFF2-40B4-BE49-F238E27FC236}">
                <a16:creationId xmlns:a16="http://schemas.microsoft.com/office/drawing/2014/main" id="{3BC9B960-2257-4479-B8E0-051EDAA8BEE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E36B9E0-6FD5-4B79-8835-34C6146B0D09}"/>
              </a:ext>
            </a:extLst>
          </p:cNvPr>
          <p:cNvSpPr>
            <a:spLocks noGrp="1"/>
          </p:cNvSpPr>
          <p:nvPr>
            <p:ph type="sldNum" sz="quarter" idx="12"/>
          </p:nvPr>
        </p:nvSpPr>
        <p:spPr/>
        <p:txBody>
          <a:bodyPr/>
          <a:lstStyle/>
          <a:p>
            <a:fld id="{4022722E-B8F0-49A7-B007-BC47D25684C4}" type="slidenum">
              <a:rPr lang="en-US" smtClean="0"/>
              <a:t>‹#›</a:t>
            </a:fld>
            <a:endParaRPr lang="en-US"/>
          </a:p>
        </p:txBody>
      </p:sp>
    </p:spTree>
    <p:extLst>
      <p:ext uri="{BB962C8B-B14F-4D97-AF65-F5344CB8AC3E}">
        <p14:creationId xmlns:p14="http://schemas.microsoft.com/office/powerpoint/2010/main" val="39259894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874C47E-A821-4F50-BF7E-0E5EC43E204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861020F-F53A-4962-8302-59A8910D110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2FA1D0A-0D66-40AA-9C1B-A1FF5C455C3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D769459-8B94-4AD1-BF1D-E77018F4C104}" type="datetime1">
              <a:rPr lang="en-US" smtClean="0"/>
              <a:t>21-Jun-21</a:t>
            </a:fld>
            <a:endParaRPr lang="en-US"/>
          </a:p>
        </p:txBody>
      </p:sp>
      <p:sp>
        <p:nvSpPr>
          <p:cNvPr id="5" name="Footer Placeholder 4">
            <a:extLst>
              <a:ext uri="{FF2B5EF4-FFF2-40B4-BE49-F238E27FC236}">
                <a16:creationId xmlns:a16="http://schemas.microsoft.com/office/drawing/2014/main" id="{B01D2C34-09ED-4073-94A4-B246D93940D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6D16679-B627-49FE-B777-8C8248FFB12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022722E-B8F0-49A7-B007-BC47D25684C4}" type="slidenum">
              <a:rPr lang="en-US" smtClean="0"/>
              <a:t>‹#›</a:t>
            </a:fld>
            <a:endParaRPr lang="en-US"/>
          </a:p>
        </p:txBody>
      </p:sp>
    </p:spTree>
    <p:extLst>
      <p:ext uri="{BB962C8B-B14F-4D97-AF65-F5344CB8AC3E}">
        <p14:creationId xmlns:p14="http://schemas.microsoft.com/office/powerpoint/2010/main" val="10544314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0.png"/><Relationship Id="rId7" Type="http://schemas.openxmlformats.org/officeDocument/2006/relationships/image" Target="../media/image10.png"/><Relationship Id="rId2" Type="http://schemas.openxmlformats.org/officeDocument/2006/relationships/image" Target="../media/image58.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10" Type="http://schemas.openxmlformats.org/officeDocument/2006/relationships/image" Target="../media/image2.png"/><Relationship Id="rId4" Type="http://schemas.openxmlformats.org/officeDocument/2006/relationships/image" Target="../media/image7.png"/><Relationship Id="rId9" Type="http://schemas.openxmlformats.org/officeDocument/2006/relationships/image" Target="../media/image12.png"/></Relationships>
</file>

<file path=ppt/slides/_rels/slide21.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2.png"/><Relationship Id="rId7" Type="http://schemas.openxmlformats.org/officeDocument/2006/relationships/image" Target="../media/image9.pn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10" Type="http://schemas.openxmlformats.org/officeDocument/2006/relationships/image" Target="../media/image16.png"/><Relationship Id="rId4" Type="http://schemas.openxmlformats.org/officeDocument/2006/relationships/image" Target="../media/image60.png"/><Relationship Id="rId9" Type="http://schemas.openxmlformats.org/officeDocument/2006/relationships/image" Target="../media/image15.png"/></Relationships>
</file>

<file path=ppt/slides/_rels/slide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9.png"/><Relationship Id="rId18" Type="http://schemas.openxmlformats.org/officeDocument/2006/relationships/image" Target="../media/image34.png"/><Relationship Id="rId26" Type="http://schemas.openxmlformats.org/officeDocument/2006/relationships/image" Target="../media/image42.png"/><Relationship Id="rId39" Type="http://schemas.openxmlformats.org/officeDocument/2006/relationships/image" Target="../media/image2.png"/><Relationship Id="rId3" Type="http://schemas.openxmlformats.org/officeDocument/2006/relationships/image" Target="../media/image190.png"/><Relationship Id="rId21" Type="http://schemas.openxmlformats.org/officeDocument/2006/relationships/image" Target="../media/image37.png"/><Relationship Id="rId34" Type="http://schemas.openxmlformats.org/officeDocument/2006/relationships/image" Target="../media/image50.png"/><Relationship Id="rId7" Type="http://schemas.openxmlformats.org/officeDocument/2006/relationships/image" Target="../media/image23.png"/><Relationship Id="rId12" Type="http://schemas.openxmlformats.org/officeDocument/2006/relationships/image" Target="../media/image28.png"/><Relationship Id="rId17" Type="http://schemas.openxmlformats.org/officeDocument/2006/relationships/image" Target="../media/image33.png"/><Relationship Id="rId25" Type="http://schemas.openxmlformats.org/officeDocument/2006/relationships/image" Target="../media/image41.png"/><Relationship Id="rId33" Type="http://schemas.openxmlformats.org/officeDocument/2006/relationships/image" Target="../media/image49.png"/><Relationship Id="rId38" Type="http://schemas.openxmlformats.org/officeDocument/2006/relationships/image" Target="../media/image54.png"/><Relationship Id="rId2" Type="http://schemas.openxmlformats.org/officeDocument/2006/relationships/image" Target="../media/image180.png"/><Relationship Id="rId16" Type="http://schemas.openxmlformats.org/officeDocument/2006/relationships/image" Target="../media/image32.png"/><Relationship Id="rId20" Type="http://schemas.openxmlformats.org/officeDocument/2006/relationships/image" Target="../media/image36.png"/><Relationship Id="rId29" Type="http://schemas.openxmlformats.org/officeDocument/2006/relationships/image" Target="../media/image45.png"/><Relationship Id="rId41" Type="http://schemas.openxmlformats.org/officeDocument/2006/relationships/image" Target="../media/image56.png"/><Relationship Id="rId1" Type="http://schemas.openxmlformats.org/officeDocument/2006/relationships/slideLayout" Target="../slideLayouts/slideLayout2.xml"/><Relationship Id="rId6" Type="http://schemas.openxmlformats.org/officeDocument/2006/relationships/image" Target="../media/image220.png"/><Relationship Id="rId11" Type="http://schemas.openxmlformats.org/officeDocument/2006/relationships/image" Target="../media/image27.png"/><Relationship Id="rId24" Type="http://schemas.openxmlformats.org/officeDocument/2006/relationships/image" Target="../media/image40.png"/><Relationship Id="rId32" Type="http://schemas.openxmlformats.org/officeDocument/2006/relationships/image" Target="../media/image48.png"/><Relationship Id="rId37" Type="http://schemas.openxmlformats.org/officeDocument/2006/relationships/image" Target="../media/image53.png"/><Relationship Id="rId40" Type="http://schemas.openxmlformats.org/officeDocument/2006/relationships/image" Target="../media/image55.png"/><Relationship Id="rId5" Type="http://schemas.openxmlformats.org/officeDocument/2006/relationships/image" Target="../media/image210.png"/><Relationship Id="rId15" Type="http://schemas.openxmlformats.org/officeDocument/2006/relationships/image" Target="../media/image31.png"/><Relationship Id="rId23" Type="http://schemas.openxmlformats.org/officeDocument/2006/relationships/image" Target="../media/image39.png"/><Relationship Id="rId28" Type="http://schemas.openxmlformats.org/officeDocument/2006/relationships/image" Target="../media/image44.png"/><Relationship Id="rId36" Type="http://schemas.openxmlformats.org/officeDocument/2006/relationships/image" Target="../media/image52.png"/><Relationship Id="rId10" Type="http://schemas.openxmlformats.org/officeDocument/2006/relationships/image" Target="../media/image26.png"/><Relationship Id="rId19" Type="http://schemas.openxmlformats.org/officeDocument/2006/relationships/image" Target="../media/image35.png"/><Relationship Id="rId31" Type="http://schemas.openxmlformats.org/officeDocument/2006/relationships/image" Target="../media/image47.png"/><Relationship Id="rId4" Type="http://schemas.openxmlformats.org/officeDocument/2006/relationships/image" Target="../media/image200.png"/><Relationship Id="rId9" Type="http://schemas.openxmlformats.org/officeDocument/2006/relationships/image" Target="../media/image25.png"/><Relationship Id="rId14" Type="http://schemas.openxmlformats.org/officeDocument/2006/relationships/image" Target="../media/image30.png"/><Relationship Id="rId22" Type="http://schemas.openxmlformats.org/officeDocument/2006/relationships/image" Target="../media/image38.png"/><Relationship Id="rId27" Type="http://schemas.openxmlformats.org/officeDocument/2006/relationships/image" Target="../media/image43.png"/><Relationship Id="rId30" Type="http://schemas.openxmlformats.org/officeDocument/2006/relationships/image" Target="../media/image46.png"/><Relationship Id="rId35" Type="http://schemas.openxmlformats.org/officeDocument/2006/relationships/image" Target="../media/image51.png"/></Relationships>
</file>

<file path=ppt/slides/_rels/slide3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7.png"/><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Layout" Target="../slideLayouts/slideLayout4.xml"/><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64" name="Rectangle 63">
            <a:extLst>
              <a:ext uri="{FF2B5EF4-FFF2-40B4-BE49-F238E27FC236}">
                <a16:creationId xmlns:a16="http://schemas.microsoft.com/office/drawing/2014/main" id="{526E0BFB-CDF1-4990-8C11-AC849311E0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02729A30-C2F2-4ADD-82B5-24DBA0C6F86D}"/>
              </a:ext>
            </a:extLst>
          </p:cNvPr>
          <p:cNvPicPr>
            <a:picLocks noChangeAspect="1"/>
          </p:cNvPicPr>
          <p:nvPr/>
        </p:nvPicPr>
        <p:blipFill rotWithShape="1">
          <a:blip r:embed="rId2">
            <a:extLst>
              <a:ext uri="{28A0092B-C50C-407E-A947-70E740481C1C}">
                <a14:useLocalDpi xmlns:a14="http://schemas.microsoft.com/office/drawing/2010/main" val="0"/>
              </a:ext>
            </a:extLst>
          </a:blip>
          <a:srcRect l="18825" t="7867" r="15669" b="1"/>
          <a:stretch/>
        </p:blipFill>
        <p:spPr>
          <a:xfrm>
            <a:off x="0" y="10"/>
            <a:ext cx="8668512" cy="6857990"/>
          </a:xfrm>
          <a:prstGeom prst="rect">
            <a:avLst/>
          </a:prstGeom>
        </p:spPr>
      </p:pic>
      <p:sp>
        <p:nvSpPr>
          <p:cNvPr id="94" name="Rectangle 65">
            <a:extLst>
              <a:ext uri="{FF2B5EF4-FFF2-40B4-BE49-F238E27FC236}">
                <a16:creationId xmlns:a16="http://schemas.microsoft.com/office/drawing/2014/main" id="{6069A1F8-9BEB-4786-9694-FC48B2D75D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788244" y="0"/>
            <a:ext cx="9403756" cy="6858000"/>
          </a:xfrm>
          <a:prstGeom prst="rect">
            <a:avLst/>
          </a:prstGeom>
          <a:gradFill>
            <a:gsLst>
              <a:gs pos="58000">
                <a:schemeClr val="bg1"/>
              </a:gs>
              <a:gs pos="30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1212D5C-9563-4793-8136-013DB58A7CF7}"/>
              </a:ext>
            </a:extLst>
          </p:cNvPr>
          <p:cNvSpPr>
            <a:spLocks noGrp="1"/>
          </p:cNvSpPr>
          <p:nvPr>
            <p:ph type="ctrTitle"/>
          </p:nvPr>
        </p:nvSpPr>
        <p:spPr>
          <a:xfrm>
            <a:off x="7848600" y="1122363"/>
            <a:ext cx="4023360" cy="3204134"/>
          </a:xfrm>
        </p:spPr>
        <p:txBody>
          <a:bodyPr anchor="b">
            <a:normAutofit/>
          </a:bodyPr>
          <a:lstStyle/>
          <a:p>
            <a:pPr algn="l"/>
            <a:r>
              <a:rPr lang="en-US" sz="4800" b="1" dirty="0"/>
              <a:t>Introduction to Digital Design in Verilog</a:t>
            </a:r>
          </a:p>
        </p:txBody>
      </p:sp>
      <p:sp>
        <p:nvSpPr>
          <p:cNvPr id="3" name="Subtitle 2">
            <a:extLst>
              <a:ext uri="{FF2B5EF4-FFF2-40B4-BE49-F238E27FC236}">
                <a16:creationId xmlns:a16="http://schemas.microsoft.com/office/drawing/2014/main" id="{2C9A1A80-8C70-432C-8D4D-7C7A1904AF73}"/>
              </a:ext>
            </a:extLst>
          </p:cNvPr>
          <p:cNvSpPr>
            <a:spLocks noGrp="1"/>
          </p:cNvSpPr>
          <p:nvPr>
            <p:ph type="subTitle" idx="1"/>
          </p:nvPr>
        </p:nvSpPr>
        <p:spPr>
          <a:xfrm>
            <a:off x="7848600" y="4872922"/>
            <a:ext cx="4023360" cy="1488121"/>
          </a:xfrm>
        </p:spPr>
        <p:txBody>
          <a:bodyPr>
            <a:normAutofit/>
          </a:bodyPr>
          <a:lstStyle/>
          <a:p>
            <a:r>
              <a:rPr lang="en-US" sz="2000" b="1" dirty="0"/>
              <a:t>Prepared by</a:t>
            </a:r>
          </a:p>
          <a:p>
            <a:r>
              <a:rPr lang="en-US" sz="1800" dirty="0"/>
              <a:t>Beig Rajibul Hasan</a:t>
            </a:r>
          </a:p>
          <a:p>
            <a:r>
              <a:rPr lang="en-US" sz="1800" dirty="0"/>
              <a:t>Lecturer, CSE, BRAC University</a:t>
            </a:r>
          </a:p>
          <a:p>
            <a:r>
              <a:rPr lang="en-US" sz="1800" dirty="0"/>
              <a:t>Contact: rajib.hasan@bracu.ac.bd</a:t>
            </a:r>
          </a:p>
        </p:txBody>
      </p:sp>
      <p:sp>
        <p:nvSpPr>
          <p:cNvPr id="95" name="Rectangle 67">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130540"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96" name="Rectangle 69">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51648" y="4546920"/>
            <a:ext cx="402336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 name="Picture 7">
            <a:extLst>
              <a:ext uri="{FF2B5EF4-FFF2-40B4-BE49-F238E27FC236}">
                <a16:creationId xmlns:a16="http://schemas.microsoft.com/office/drawing/2014/main" id="{D280F3CD-66BC-4D4B-9BA0-2EFFA7237E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4768" y="5790091"/>
            <a:ext cx="928231" cy="928231"/>
          </a:xfrm>
          <a:prstGeom prst="rect">
            <a:avLst/>
          </a:prstGeom>
        </p:spPr>
      </p:pic>
    </p:spTree>
    <p:extLst>
      <p:ext uri="{BB962C8B-B14F-4D97-AF65-F5344CB8AC3E}">
        <p14:creationId xmlns:p14="http://schemas.microsoft.com/office/powerpoint/2010/main" val="25433656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6">
            <a:extLst>
              <a:ext uri="{FF2B5EF4-FFF2-40B4-BE49-F238E27FC236}">
                <a16:creationId xmlns:a16="http://schemas.microsoft.com/office/drawing/2014/main" id="{513FA118-BCFA-40D4-A203-0CD5B727DA8D}"/>
              </a:ext>
            </a:extLst>
          </p:cNvPr>
          <p:cNvSpPr>
            <a:spLocks noGrp="1"/>
          </p:cNvSpPr>
          <p:nvPr>
            <p:ph type="title"/>
          </p:nvPr>
        </p:nvSpPr>
        <p:spPr>
          <a:xfrm>
            <a:off x="1102368" y="923293"/>
            <a:ext cx="4030132" cy="4641720"/>
          </a:xfrm>
        </p:spPr>
        <p:txBody>
          <a:bodyPr>
            <a:normAutofit/>
          </a:bodyPr>
          <a:lstStyle/>
          <a:p>
            <a:r>
              <a:rPr lang="en-US" dirty="0">
                <a:solidFill>
                  <a:schemeClr val="bg1"/>
                </a:solidFill>
              </a:rPr>
              <a:t>Basic building block of Verilog</a:t>
            </a:r>
          </a:p>
        </p:txBody>
      </p:sp>
      <p:sp>
        <p:nvSpPr>
          <p:cNvPr id="15" name="Freeform: Shape 14">
            <a:extLst>
              <a:ext uri="{FF2B5EF4-FFF2-40B4-BE49-F238E27FC236}">
                <a16:creationId xmlns:a16="http://schemas.microsoft.com/office/drawing/2014/main" id="{D0A98BBA-D3EA-45DC-B8A1-9C61397D4C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55862"/>
            <a:ext cx="1170294" cy="274629"/>
          </a:xfrm>
          <a:custGeom>
            <a:avLst/>
            <a:gdLst>
              <a:gd name="connsiteX0" fmla="*/ 453342 w 1170294"/>
              <a:gd name="connsiteY0" fmla="*/ 0 h 274629"/>
              <a:gd name="connsiteX1" fmla="*/ 689085 w 1170294"/>
              <a:gd name="connsiteY1" fmla="*/ 235744 h 274629"/>
              <a:gd name="connsiteX2" fmla="*/ 924829 w 1170294"/>
              <a:gd name="connsiteY2" fmla="*/ 0 h 274629"/>
              <a:gd name="connsiteX3" fmla="*/ 1170294 w 1170294"/>
              <a:gd name="connsiteY3" fmla="*/ 245465 h 274629"/>
              <a:gd name="connsiteX4" fmla="*/ 1153282 w 1170294"/>
              <a:gd name="connsiteY4" fmla="*/ 264908 h 274629"/>
              <a:gd name="connsiteX5" fmla="*/ 924829 w 1170294"/>
              <a:gd name="connsiteY5" fmla="*/ 38885 h 274629"/>
              <a:gd name="connsiteX6" fmla="*/ 689085 w 1170294"/>
              <a:gd name="connsiteY6" fmla="*/ 274629 h 274629"/>
              <a:gd name="connsiteX7" fmla="*/ 453342 w 1170294"/>
              <a:gd name="connsiteY7" fmla="*/ 38885 h 274629"/>
              <a:gd name="connsiteX8" fmla="*/ 215168 w 1170294"/>
              <a:gd name="connsiteY8" fmla="*/ 274629 h 274629"/>
              <a:gd name="connsiteX9" fmla="*/ 0 w 1170294"/>
              <a:gd name="connsiteY9" fmla="*/ 59462 h 274629"/>
              <a:gd name="connsiteX10" fmla="*/ 0 w 1170294"/>
              <a:gd name="connsiteY10" fmla="*/ 20577 h 274629"/>
              <a:gd name="connsiteX11" fmla="*/ 215168 w 1170294"/>
              <a:gd name="connsiteY11" fmla="*/ 235744 h 274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70294" h="274629">
                <a:moveTo>
                  <a:pt x="453342" y="0"/>
                </a:moveTo>
                <a:lnTo>
                  <a:pt x="689085" y="235744"/>
                </a:lnTo>
                <a:lnTo>
                  <a:pt x="924829" y="0"/>
                </a:lnTo>
                <a:lnTo>
                  <a:pt x="1170294" y="245465"/>
                </a:lnTo>
                <a:lnTo>
                  <a:pt x="1153282" y="264908"/>
                </a:lnTo>
                <a:lnTo>
                  <a:pt x="924829" y="38885"/>
                </a:lnTo>
                <a:lnTo>
                  <a:pt x="689085" y="274629"/>
                </a:lnTo>
                <a:lnTo>
                  <a:pt x="453342" y="38885"/>
                </a:lnTo>
                <a:lnTo>
                  <a:pt x="215168" y="274629"/>
                </a:lnTo>
                <a:lnTo>
                  <a:pt x="0" y="59462"/>
                </a:lnTo>
                <a:lnTo>
                  <a:pt x="0" y="20577"/>
                </a:lnTo>
                <a:lnTo>
                  <a:pt x="215168" y="235744"/>
                </a:ln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sp>
        <p:nvSpPr>
          <p:cNvPr id="17" name="Freeform: Shape 16">
            <a:extLst>
              <a:ext uri="{FF2B5EF4-FFF2-40B4-BE49-F238E27FC236}">
                <a16:creationId xmlns:a16="http://schemas.microsoft.com/office/drawing/2014/main" id="{2E4C95AB-2BD7-4E38-BDD5-1E41F3A9BC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90894"/>
            <a:ext cx="1170294" cy="274629"/>
          </a:xfrm>
          <a:custGeom>
            <a:avLst/>
            <a:gdLst>
              <a:gd name="connsiteX0" fmla="*/ 453342 w 1170294"/>
              <a:gd name="connsiteY0" fmla="*/ 0 h 274629"/>
              <a:gd name="connsiteX1" fmla="*/ 689085 w 1170294"/>
              <a:gd name="connsiteY1" fmla="*/ 238174 h 274629"/>
              <a:gd name="connsiteX2" fmla="*/ 924829 w 1170294"/>
              <a:gd name="connsiteY2" fmla="*/ 0 h 274629"/>
              <a:gd name="connsiteX3" fmla="*/ 1170294 w 1170294"/>
              <a:gd name="connsiteY3" fmla="*/ 247895 h 274629"/>
              <a:gd name="connsiteX4" fmla="*/ 1153282 w 1170294"/>
              <a:gd name="connsiteY4" fmla="*/ 264908 h 274629"/>
              <a:gd name="connsiteX5" fmla="*/ 924829 w 1170294"/>
              <a:gd name="connsiteY5" fmla="*/ 38885 h 274629"/>
              <a:gd name="connsiteX6" fmla="*/ 689085 w 1170294"/>
              <a:gd name="connsiteY6" fmla="*/ 274629 h 274629"/>
              <a:gd name="connsiteX7" fmla="*/ 453342 w 1170294"/>
              <a:gd name="connsiteY7" fmla="*/ 38885 h 274629"/>
              <a:gd name="connsiteX8" fmla="*/ 215168 w 1170294"/>
              <a:gd name="connsiteY8" fmla="*/ 274629 h 274629"/>
              <a:gd name="connsiteX9" fmla="*/ 0 w 1170294"/>
              <a:gd name="connsiteY9" fmla="*/ 59462 h 274629"/>
              <a:gd name="connsiteX10" fmla="*/ 0 w 1170294"/>
              <a:gd name="connsiteY10" fmla="*/ 20789 h 274629"/>
              <a:gd name="connsiteX11" fmla="*/ 215168 w 1170294"/>
              <a:gd name="connsiteY11" fmla="*/ 238174 h 274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70294" h="274629">
                <a:moveTo>
                  <a:pt x="453342" y="0"/>
                </a:moveTo>
                <a:lnTo>
                  <a:pt x="689085" y="238174"/>
                </a:lnTo>
                <a:lnTo>
                  <a:pt x="924829" y="0"/>
                </a:lnTo>
                <a:lnTo>
                  <a:pt x="1170294" y="247895"/>
                </a:lnTo>
                <a:lnTo>
                  <a:pt x="1153282" y="264908"/>
                </a:lnTo>
                <a:lnTo>
                  <a:pt x="924829" y="38885"/>
                </a:lnTo>
                <a:lnTo>
                  <a:pt x="689085" y="274629"/>
                </a:lnTo>
                <a:lnTo>
                  <a:pt x="453342" y="38885"/>
                </a:lnTo>
                <a:lnTo>
                  <a:pt x="215168" y="274629"/>
                </a:lnTo>
                <a:lnTo>
                  <a:pt x="0" y="59462"/>
                </a:lnTo>
                <a:lnTo>
                  <a:pt x="0" y="20789"/>
                </a:lnTo>
                <a:lnTo>
                  <a:pt x="215168" y="23817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7">
            <a:extLst>
              <a:ext uri="{FF2B5EF4-FFF2-40B4-BE49-F238E27FC236}">
                <a16:creationId xmlns:a16="http://schemas.microsoft.com/office/drawing/2014/main" id="{D95CDA7D-1175-466A-984A-49C246C6F6BD}"/>
              </a:ext>
            </a:extLst>
          </p:cNvPr>
          <p:cNvSpPr>
            <a:spLocks noGrp="1"/>
          </p:cNvSpPr>
          <p:nvPr>
            <p:ph idx="1"/>
          </p:nvPr>
        </p:nvSpPr>
        <p:spPr>
          <a:xfrm>
            <a:off x="6003744" y="636173"/>
            <a:ext cx="5778525" cy="5427381"/>
          </a:xfrm>
        </p:spPr>
        <p:txBody>
          <a:bodyPr>
            <a:normAutofit/>
          </a:bodyPr>
          <a:lstStyle/>
          <a:p>
            <a:pPr algn="just"/>
            <a:r>
              <a:rPr lang="en-US" sz="2000" dirty="0">
                <a:solidFill>
                  <a:schemeClr val="bg1"/>
                </a:solidFill>
              </a:rPr>
              <a:t>A module is the basic building block of Verilog. A </a:t>
            </a:r>
            <a:r>
              <a:rPr lang="en-US" sz="2000" dirty="0">
                <a:solidFill>
                  <a:schemeClr val="accent6"/>
                </a:solidFill>
              </a:rPr>
              <a:t>module consists of port declaration </a:t>
            </a:r>
            <a:r>
              <a:rPr lang="en-US" sz="2000" dirty="0">
                <a:solidFill>
                  <a:schemeClr val="bg1"/>
                </a:solidFill>
              </a:rPr>
              <a:t>and Verilog codes to perform the desired functionality.</a:t>
            </a:r>
          </a:p>
          <a:p>
            <a:pPr algn="just"/>
            <a:endParaRPr lang="en-US" sz="2000" dirty="0">
              <a:solidFill>
                <a:schemeClr val="bg1"/>
              </a:solidFill>
            </a:endParaRPr>
          </a:p>
          <a:p>
            <a:pPr algn="just"/>
            <a:r>
              <a:rPr lang="en-US" sz="2000" dirty="0">
                <a:solidFill>
                  <a:schemeClr val="bg1"/>
                </a:solidFill>
              </a:rPr>
              <a:t>Ports are means for the Verilog module to communicate with other modules or interfaces. </a:t>
            </a:r>
            <a:r>
              <a:rPr lang="en-US" sz="2000" dirty="0">
                <a:solidFill>
                  <a:schemeClr val="accent6"/>
                </a:solidFill>
              </a:rPr>
              <a:t>Ports can be of 3 types, such as: </a:t>
            </a:r>
            <a:r>
              <a:rPr lang="en-US" sz="2000" i="1" dirty="0">
                <a:solidFill>
                  <a:schemeClr val="accent6"/>
                </a:solidFill>
              </a:rPr>
              <a:t>input</a:t>
            </a:r>
            <a:r>
              <a:rPr lang="en-US" sz="2000" dirty="0">
                <a:solidFill>
                  <a:schemeClr val="accent6"/>
                </a:solidFill>
              </a:rPr>
              <a:t>, </a:t>
            </a:r>
            <a:r>
              <a:rPr lang="en-US" sz="2000" i="1" dirty="0">
                <a:solidFill>
                  <a:schemeClr val="accent6"/>
                </a:solidFill>
              </a:rPr>
              <a:t>output</a:t>
            </a:r>
            <a:r>
              <a:rPr lang="en-US" sz="2000" dirty="0">
                <a:solidFill>
                  <a:schemeClr val="accent6"/>
                </a:solidFill>
              </a:rPr>
              <a:t>, </a:t>
            </a:r>
            <a:r>
              <a:rPr lang="en-US" sz="2000" i="1" dirty="0">
                <a:solidFill>
                  <a:schemeClr val="accent6"/>
                </a:solidFill>
              </a:rPr>
              <a:t>inout</a:t>
            </a:r>
            <a:r>
              <a:rPr lang="en-US" sz="2000" i="1" dirty="0">
                <a:solidFill>
                  <a:schemeClr val="bg1"/>
                </a:solidFill>
              </a:rPr>
              <a:t>.</a:t>
            </a:r>
          </a:p>
          <a:p>
            <a:pPr algn="just"/>
            <a:endParaRPr lang="en-US" sz="2000" i="1" dirty="0">
              <a:solidFill>
                <a:schemeClr val="bg1"/>
              </a:solidFill>
            </a:endParaRPr>
          </a:p>
          <a:p>
            <a:pPr algn="just"/>
            <a:r>
              <a:rPr lang="en-US" sz="2000" dirty="0">
                <a:solidFill>
                  <a:schemeClr val="bg1"/>
                </a:solidFill>
              </a:rPr>
              <a:t>A typical Verilog module declaration:</a:t>
            </a:r>
          </a:p>
          <a:p>
            <a:pPr marL="0" indent="0" algn="just">
              <a:buNone/>
            </a:pPr>
            <a:endParaRPr lang="en-US" sz="2000" dirty="0">
              <a:solidFill>
                <a:schemeClr val="bg1"/>
              </a:solidFill>
            </a:endParaRPr>
          </a:p>
          <a:p>
            <a:pPr marL="0" indent="0" algn="just">
              <a:buNone/>
            </a:pPr>
            <a:endParaRPr lang="en-US" sz="2400" dirty="0">
              <a:solidFill>
                <a:schemeClr val="bg1"/>
              </a:solidFill>
            </a:endParaRPr>
          </a:p>
          <a:p>
            <a:pPr marL="0" indent="0" algn="just">
              <a:buNone/>
            </a:pPr>
            <a:endParaRPr lang="en-US" sz="2400" dirty="0">
              <a:solidFill>
                <a:schemeClr val="bg1"/>
              </a:solidFill>
            </a:endParaRPr>
          </a:p>
          <a:p>
            <a:pPr marL="0" indent="0" algn="just">
              <a:buNone/>
            </a:pPr>
            <a:endParaRPr lang="en-US" sz="2400" dirty="0">
              <a:solidFill>
                <a:schemeClr val="bg1"/>
              </a:solidFill>
            </a:endParaRPr>
          </a:p>
          <a:p>
            <a:pPr marL="0" indent="0" algn="just">
              <a:buNone/>
            </a:pPr>
            <a:endParaRPr lang="en-US" sz="2400" dirty="0">
              <a:solidFill>
                <a:schemeClr val="bg1"/>
              </a:solidFill>
            </a:endParaRPr>
          </a:p>
        </p:txBody>
      </p:sp>
      <p:grpSp>
        <p:nvGrpSpPr>
          <p:cNvPr id="19" name="Group 18">
            <a:extLst>
              <a:ext uri="{FF2B5EF4-FFF2-40B4-BE49-F238E27FC236}">
                <a16:creationId xmlns:a16="http://schemas.microsoft.com/office/drawing/2014/main" id="{85836128-58DE-4E5A-B27E-DFE747CA0B2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21348" y="5364542"/>
            <a:ext cx="1562428" cy="1493465"/>
            <a:chOff x="3121343" y="4864099"/>
            <a:chExt cx="2085971" cy="1993901"/>
          </a:xfrm>
          <a:solidFill>
            <a:schemeClr val="bg1"/>
          </a:solidFill>
        </p:grpSpPr>
        <p:sp>
          <p:nvSpPr>
            <p:cNvPr id="387" name="Freeform: Shape 19">
              <a:extLst>
                <a:ext uri="{FF2B5EF4-FFF2-40B4-BE49-F238E27FC236}">
                  <a16:creationId xmlns:a16="http://schemas.microsoft.com/office/drawing/2014/main" id="{A92DF49A-063A-4F60-BE30-D268264925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38556" y="4981312"/>
              <a:ext cx="442726" cy="442726"/>
            </a:xfrm>
            <a:custGeom>
              <a:avLst/>
              <a:gdLst>
                <a:gd name="connsiteX0" fmla="*/ 112967 w 112966"/>
                <a:gd name="connsiteY0" fmla="*/ 0 h 112966"/>
                <a:gd name="connsiteX1" fmla="*/ 0 w 112966"/>
                <a:gd name="connsiteY1" fmla="*/ 112967 h 112966"/>
                <a:gd name="connsiteX2" fmla="*/ 112967 w 112966"/>
                <a:gd name="connsiteY2" fmla="*/ 0 h 112966"/>
              </a:gdLst>
              <a:ahLst/>
              <a:cxnLst>
                <a:cxn ang="0">
                  <a:pos x="connsiteX0" y="connsiteY0"/>
                </a:cxn>
                <a:cxn ang="0">
                  <a:pos x="connsiteX1" y="connsiteY1"/>
                </a:cxn>
                <a:cxn ang="0">
                  <a:pos x="connsiteX2" y="connsiteY2"/>
                </a:cxn>
              </a:cxnLst>
              <a:rect l="l" t="t" r="r" b="b"/>
              <a:pathLst>
                <a:path w="112966" h="112966">
                  <a:moveTo>
                    <a:pt x="112967" y="0"/>
                  </a:moveTo>
                  <a:lnTo>
                    <a:pt x="0" y="112967"/>
                  </a:lnTo>
                  <a:cubicBezTo>
                    <a:pt x="25356" y="64747"/>
                    <a:pt x="64747" y="25356"/>
                    <a:pt x="112967" y="0"/>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21" name="Freeform: Shape 20">
              <a:extLst>
                <a:ext uri="{FF2B5EF4-FFF2-40B4-BE49-F238E27FC236}">
                  <a16:creationId xmlns:a16="http://schemas.microsoft.com/office/drawing/2014/main" id="{70DCBBE0-7DEE-43ED-BEE3-ABB179CFC1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128809" y="4871565"/>
              <a:ext cx="902626" cy="902626"/>
            </a:xfrm>
            <a:custGeom>
              <a:avLst/>
              <a:gdLst>
                <a:gd name="connsiteX0" fmla="*/ 230314 w 230314"/>
                <a:gd name="connsiteY0" fmla="*/ 0 h 230314"/>
                <a:gd name="connsiteX1" fmla="*/ 0 w 230314"/>
                <a:gd name="connsiteY1" fmla="*/ 230314 h 230314"/>
                <a:gd name="connsiteX2" fmla="*/ 3524 w 230314"/>
                <a:gd name="connsiteY2" fmla="*/ 209550 h 230314"/>
                <a:gd name="connsiteX3" fmla="*/ 209550 w 230314"/>
                <a:gd name="connsiteY3" fmla="*/ 3524 h 230314"/>
                <a:gd name="connsiteX4" fmla="*/ 230314 w 230314"/>
                <a:gd name="connsiteY4" fmla="*/ 0 h 230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314" h="230314">
                  <a:moveTo>
                    <a:pt x="230314" y="0"/>
                  </a:moveTo>
                  <a:lnTo>
                    <a:pt x="0" y="230314"/>
                  </a:lnTo>
                  <a:cubicBezTo>
                    <a:pt x="953" y="223361"/>
                    <a:pt x="2095" y="216408"/>
                    <a:pt x="3524" y="209550"/>
                  </a:cubicBezTo>
                  <a:lnTo>
                    <a:pt x="209550" y="3524"/>
                  </a:lnTo>
                  <a:cubicBezTo>
                    <a:pt x="216408" y="2095"/>
                    <a:pt x="223361" y="953"/>
                    <a:pt x="230314" y="0"/>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388" name="Freeform: Shape 21">
              <a:extLst>
                <a:ext uri="{FF2B5EF4-FFF2-40B4-BE49-F238E27FC236}">
                  <a16:creationId xmlns:a16="http://schemas.microsoft.com/office/drawing/2014/main" id="{539FE8DF-D1B2-4074-9BDF-C458EA0123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121343" y="4864099"/>
              <a:ext cx="1152732" cy="1152732"/>
            </a:xfrm>
            <a:custGeom>
              <a:avLst/>
              <a:gdLst>
                <a:gd name="connsiteX0" fmla="*/ 294132 w 294131"/>
                <a:gd name="connsiteY0" fmla="*/ 1238 h 294131"/>
                <a:gd name="connsiteX1" fmla="*/ 1238 w 294131"/>
                <a:gd name="connsiteY1" fmla="*/ 294132 h 294131"/>
                <a:gd name="connsiteX2" fmla="*/ 0 w 294131"/>
                <a:gd name="connsiteY2" fmla="*/ 278225 h 294131"/>
                <a:gd name="connsiteX3" fmla="*/ 278225 w 294131"/>
                <a:gd name="connsiteY3" fmla="*/ 0 h 294131"/>
                <a:gd name="connsiteX4" fmla="*/ 294132 w 294131"/>
                <a:gd name="connsiteY4" fmla="*/ 1238 h 294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131" h="294131">
                  <a:moveTo>
                    <a:pt x="294132" y="1238"/>
                  </a:moveTo>
                  <a:lnTo>
                    <a:pt x="1238" y="294132"/>
                  </a:lnTo>
                  <a:cubicBezTo>
                    <a:pt x="667" y="288893"/>
                    <a:pt x="0" y="283559"/>
                    <a:pt x="0" y="278225"/>
                  </a:cubicBezTo>
                  <a:lnTo>
                    <a:pt x="278225" y="0"/>
                  </a:lnTo>
                  <a:cubicBezTo>
                    <a:pt x="283559" y="0"/>
                    <a:pt x="288893" y="667"/>
                    <a:pt x="294132" y="1238"/>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23" name="Freeform: Shape 22">
              <a:extLst>
                <a:ext uri="{FF2B5EF4-FFF2-40B4-BE49-F238E27FC236}">
                  <a16:creationId xmlns:a16="http://schemas.microsoft.com/office/drawing/2014/main" id="{61C143B5-6E24-417D-A035-65747A8E9D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152324" y="4894707"/>
              <a:ext cx="1321462" cy="1321838"/>
            </a:xfrm>
            <a:custGeom>
              <a:avLst/>
              <a:gdLst>
                <a:gd name="connsiteX0" fmla="*/ 337185 w 337184"/>
                <a:gd name="connsiteY0" fmla="*/ 3905 h 337280"/>
                <a:gd name="connsiteX1" fmla="*/ 3810 w 337184"/>
                <a:gd name="connsiteY1" fmla="*/ 337280 h 337280"/>
                <a:gd name="connsiteX2" fmla="*/ 0 w 337184"/>
                <a:gd name="connsiteY2" fmla="*/ 323850 h 337280"/>
                <a:gd name="connsiteX3" fmla="*/ 323850 w 337184"/>
                <a:gd name="connsiteY3" fmla="*/ 0 h 337280"/>
                <a:gd name="connsiteX4" fmla="*/ 337185 w 337184"/>
                <a:gd name="connsiteY4" fmla="*/ 3905 h 33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184" h="337280">
                  <a:moveTo>
                    <a:pt x="337185" y="3905"/>
                  </a:moveTo>
                  <a:lnTo>
                    <a:pt x="3810" y="337280"/>
                  </a:lnTo>
                  <a:cubicBezTo>
                    <a:pt x="2381" y="332899"/>
                    <a:pt x="1143" y="328422"/>
                    <a:pt x="0" y="323850"/>
                  </a:cubicBezTo>
                  <a:lnTo>
                    <a:pt x="323850" y="0"/>
                  </a:lnTo>
                  <a:cubicBezTo>
                    <a:pt x="328327" y="1715"/>
                    <a:pt x="332804" y="2477"/>
                    <a:pt x="337185" y="3905"/>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389" name="Freeform: Shape 23">
              <a:extLst>
                <a:ext uri="{FF2B5EF4-FFF2-40B4-BE49-F238E27FC236}">
                  <a16:creationId xmlns:a16="http://schemas.microsoft.com/office/drawing/2014/main" id="{0331ED8C-8819-4FFB-BF3C-FDA6A90D4B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15037" y="4957793"/>
              <a:ext cx="1428975" cy="1428975"/>
            </a:xfrm>
            <a:custGeom>
              <a:avLst/>
              <a:gdLst>
                <a:gd name="connsiteX0" fmla="*/ 364617 w 364617"/>
                <a:gd name="connsiteY0" fmla="*/ 5620 h 364617"/>
                <a:gd name="connsiteX1" fmla="*/ 5620 w 364617"/>
                <a:gd name="connsiteY1" fmla="*/ 364617 h 364617"/>
                <a:gd name="connsiteX2" fmla="*/ 0 w 364617"/>
                <a:gd name="connsiteY2" fmla="*/ 353187 h 364617"/>
                <a:gd name="connsiteX3" fmla="*/ 353187 w 364617"/>
                <a:gd name="connsiteY3" fmla="*/ 0 h 364617"/>
                <a:gd name="connsiteX4" fmla="*/ 364617 w 364617"/>
                <a:gd name="connsiteY4" fmla="*/ 5620 h 364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617" h="364617">
                  <a:moveTo>
                    <a:pt x="364617" y="5620"/>
                  </a:moveTo>
                  <a:lnTo>
                    <a:pt x="5620" y="364617"/>
                  </a:lnTo>
                  <a:cubicBezTo>
                    <a:pt x="3620" y="360902"/>
                    <a:pt x="1715" y="357092"/>
                    <a:pt x="0" y="353187"/>
                  </a:cubicBezTo>
                  <a:lnTo>
                    <a:pt x="353187" y="0"/>
                  </a:lnTo>
                  <a:cubicBezTo>
                    <a:pt x="357092" y="1715"/>
                    <a:pt x="360902" y="3715"/>
                    <a:pt x="364617" y="5620"/>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sp>
          <p:nvSpPr>
            <p:cNvPr id="25" name="Freeform: Shape 24">
              <a:extLst>
                <a:ext uri="{FF2B5EF4-FFF2-40B4-BE49-F238E27FC236}">
                  <a16:creationId xmlns:a16="http://schemas.microsoft.com/office/drawing/2014/main" id="{2A39574D-5ECC-4A94-9CB6-646D90DA5A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301642" y="5044398"/>
              <a:ext cx="1490195" cy="1490195"/>
            </a:xfrm>
            <a:custGeom>
              <a:avLst/>
              <a:gdLst>
                <a:gd name="connsiteX0" fmla="*/ 380238 w 380238"/>
                <a:gd name="connsiteY0" fmla="*/ 7239 h 380238"/>
                <a:gd name="connsiteX1" fmla="*/ 7239 w 380238"/>
                <a:gd name="connsiteY1" fmla="*/ 380238 h 380238"/>
                <a:gd name="connsiteX2" fmla="*/ 0 w 380238"/>
                <a:gd name="connsiteY2" fmla="*/ 370713 h 380238"/>
                <a:gd name="connsiteX3" fmla="*/ 370237 w 380238"/>
                <a:gd name="connsiteY3" fmla="*/ 0 h 380238"/>
                <a:gd name="connsiteX4" fmla="*/ 380238 w 380238"/>
                <a:gd name="connsiteY4" fmla="*/ 7239 h 380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238" h="380238">
                  <a:moveTo>
                    <a:pt x="380238" y="7239"/>
                  </a:moveTo>
                  <a:lnTo>
                    <a:pt x="7239" y="380238"/>
                  </a:lnTo>
                  <a:cubicBezTo>
                    <a:pt x="4763" y="377000"/>
                    <a:pt x="2381" y="373571"/>
                    <a:pt x="0" y="370713"/>
                  </a:cubicBezTo>
                  <a:lnTo>
                    <a:pt x="370237" y="0"/>
                  </a:lnTo>
                  <a:cubicBezTo>
                    <a:pt x="373571" y="2381"/>
                    <a:pt x="377000" y="4763"/>
                    <a:pt x="380238" y="7239"/>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26" name="Freeform: Shape 25">
              <a:extLst>
                <a:ext uri="{FF2B5EF4-FFF2-40B4-BE49-F238E27FC236}">
                  <a16:creationId xmlns:a16="http://schemas.microsoft.com/office/drawing/2014/main" id="{6A73D6F7-977D-4026-8F68-CA63C162C6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09523" y="5152279"/>
              <a:ext cx="1509607" cy="1509607"/>
            </a:xfrm>
            <a:custGeom>
              <a:avLst/>
              <a:gdLst>
                <a:gd name="connsiteX0" fmla="*/ 380905 w 385191"/>
                <a:gd name="connsiteY0" fmla="*/ 4286 h 385191"/>
                <a:gd name="connsiteX1" fmla="*/ 385191 w 385191"/>
                <a:gd name="connsiteY1" fmla="*/ 8573 h 385191"/>
                <a:gd name="connsiteX2" fmla="*/ 8573 w 385191"/>
                <a:gd name="connsiteY2" fmla="*/ 385191 h 385191"/>
                <a:gd name="connsiteX3" fmla="*/ 4286 w 385191"/>
                <a:gd name="connsiteY3" fmla="*/ 380905 h 385191"/>
                <a:gd name="connsiteX4" fmla="*/ 0 w 385191"/>
                <a:gd name="connsiteY4" fmla="*/ 376523 h 385191"/>
                <a:gd name="connsiteX5" fmla="*/ 376523 w 385191"/>
                <a:gd name="connsiteY5" fmla="*/ 0 h 385191"/>
                <a:gd name="connsiteX6" fmla="*/ 380905 w 385191"/>
                <a:gd name="connsiteY6" fmla="*/ 4286 h 385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5191" h="385191">
                  <a:moveTo>
                    <a:pt x="380905" y="4286"/>
                  </a:moveTo>
                  <a:lnTo>
                    <a:pt x="385191" y="8573"/>
                  </a:lnTo>
                  <a:lnTo>
                    <a:pt x="8573" y="385191"/>
                  </a:lnTo>
                  <a:lnTo>
                    <a:pt x="4286" y="380905"/>
                  </a:lnTo>
                  <a:cubicBezTo>
                    <a:pt x="2762" y="379476"/>
                    <a:pt x="1334" y="377952"/>
                    <a:pt x="0" y="376523"/>
                  </a:cubicBezTo>
                  <a:lnTo>
                    <a:pt x="376523" y="0"/>
                  </a:lnTo>
                  <a:cubicBezTo>
                    <a:pt x="377952" y="1334"/>
                    <a:pt x="379476" y="2667"/>
                    <a:pt x="380905" y="4286"/>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27" name="Freeform: Shape 26">
              <a:extLst>
                <a:ext uri="{FF2B5EF4-FFF2-40B4-BE49-F238E27FC236}">
                  <a16:creationId xmlns:a16="http://schemas.microsoft.com/office/drawing/2014/main" id="{56348370-4FD9-4A99-BB05-944D5B0B0E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538685" y="5279576"/>
              <a:ext cx="1488326" cy="1490192"/>
            </a:xfrm>
            <a:custGeom>
              <a:avLst/>
              <a:gdLst>
                <a:gd name="connsiteX0" fmla="*/ 372428 w 379761"/>
                <a:gd name="connsiteY0" fmla="*/ 0 h 380237"/>
                <a:gd name="connsiteX1" fmla="*/ 379762 w 379761"/>
                <a:gd name="connsiteY1" fmla="*/ 9525 h 380237"/>
                <a:gd name="connsiteX2" fmla="*/ 9525 w 379761"/>
                <a:gd name="connsiteY2" fmla="*/ 380238 h 380237"/>
                <a:gd name="connsiteX3" fmla="*/ 0 w 379761"/>
                <a:gd name="connsiteY3" fmla="*/ 372904 h 380237"/>
              </a:gdLst>
              <a:ahLst/>
              <a:cxnLst>
                <a:cxn ang="0">
                  <a:pos x="connsiteX0" y="connsiteY0"/>
                </a:cxn>
                <a:cxn ang="0">
                  <a:pos x="connsiteX1" y="connsiteY1"/>
                </a:cxn>
                <a:cxn ang="0">
                  <a:pos x="connsiteX2" y="connsiteY2"/>
                </a:cxn>
                <a:cxn ang="0">
                  <a:pos x="connsiteX3" y="connsiteY3"/>
                </a:cxn>
              </a:cxnLst>
              <a:rect l="l" t="t" r="r" b="b"/>
              <a:pathLst>
                <a:path w="379761" h="380237">
                  <a:moveTo>
                    <a:pt x="372428" y="0"/>
                  </a:moveTo>
                  <a:cubicBezTo>
                    <a:pt x="374999" y="3239"/>
                    <a:pt x="377381" y="6572"/>
                    <a:pt x="379762" y="9525"/>
                  </a:cubicBezTo>
                  <a:lnTo>
                    <a:pt x="9525" y="380238"/>
                  </a:lnTo>
                  <a:cubicBezTo>
                    <a:pt x="6096" y="377857"/>
                    <a:pt x="2762" y="375476"/>
                    <a:pt x="0" y="372904"/>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28" name="Freeform: Shape 27">
              <a:extLst>
                <a:ext uri="{FF2B5EF4-FFF2-40B4-BE49-F238E27FC236}">
                  <a16:creationId xmlns:a16="http://schemas.microsoft.com/office/drawing/2014/main" id="{D1146D46-43DB-4487-A191-0970511C33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83896" y="5426652"/>
              <a:ext cx="1429720" cy="1429720"/>
            </a:xfrm>
            <a:custGeom>
              <a:avLst/>
              <a:gdLst>
                <a:gd name="connsiteX0" fmla="*/ 359188 w 364807"/>
                <a:gd name="connsiteY0" fmla="*/ 0 h 364807"/>
                <a:gd name="connsiteX1" fmla="*/ 364808 w 364807"/>
                <a:gd name="connsiteY1" fmla="*/ 11621 h 364807"/>
                <a:gd name="connsiteX2" fmla="*/ 11621 w 364807"/>
                <a:gd name="connsiteY2" fmla="*/ 364808 h 364807"/>
                <a:gd name="connsiteX3" fmla="*/ 0 w 364807"/>
                <a:gd name="connsiteY3" fmla="*/ 359188 h 364807"/>
              </a:gdLst>
              <a:ahLst/>
              <a:cxnLst>
                <a:cxn ang="0">
                  <a:pos x="connsiteX0" y="connsiteY0"/>
                </a:cxn>
                <a:cxn ang="0">
                  <a:pos x="connsiteX1" y="connsiteY1"/>
                </a:cxn>
                <a:cxn ang="0">
                  <a:pos x="connsiteX2" y="connsiteY2"/>
                </a:cxn>
                <a:cxn ang="0">
                  <a:pos x="connsiteX3" y="connsiteY3"/>
                </a:cxn>
              </a:cxnLst>
              <a:rect l="l" t="t" r="r" b="b"/>
              <a:pathLst>
                <a:path w="364807" h="364807">
                  <a:moveTo>
                    <a:pt x="359188" y="0"/>
                  </a:moveTo>
                  <a:cubicBezTo>
                    <a:pt x="361188" y="3905"/>
                    <a:pt x="362998" y="7715"/>
                    <a:pt x="364808" y="11621"/>
                  </a:cubicBezTo>
                  <a:lnTo>
                    <a:pt x="11621" y="364808"/>
                  </a:lnTo>
                  <a:cubicBezTo>
                    <a:pt x="7715" y="362998"/>
                    <a:pt x="3905" y="361188"/>
                    <a:pt x="0" y="359188"/>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29" name="Freeform: Shape 28">
              <a:extLst>
                <a:ext uri="{FF2B5EF4-FFF2-40B4-BE49-F238E27FC236}">
                  <a16:creationId xmlns:a16="http://schemas.microsoft.com/office/drawing/2014/main" id="{DDA0090F-4FBF-434D-83B1-B274F83A91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01021" y="5597624"/>
              <a:ext cx="1275308" cy="1260376"/>
            </a:xfrm>
            <a:custGeom>
              <a:avLst/>
              <a:gdLst>
                <a:gd name="connsiteX0" fmla="*/ 1260376 w 1275308"/>
                <a:gd name="connsiteY0" fmla="*/ 0 h 1260376"/>
                <a:gd name="connsiteX1" fmla="*/ 1275308 w 1275308"/>
                <a:gd name="connsiteY1" fmla="*/ 52634 h 1260376"/>
                <a:gd name="connsiteX2" fmla="*/ 67566 w 1275308"/>
                <a:gd name="connsiteY2" fmla="*/ 1260376 h 1260376"/>
                <a:gd name="connsiteX3" fmla="*/ 0 w 1275308"/>
                <a:gd name="connsiteY3" fmla="*/ 1260376 h 1260376"/>
              </a:gdLst>
              <a:ahLst/>
              <a:cxnLst>
                <a:cxn ang="0">
                  <a:pos x="connsiteX0" y="connsiteY0"/>
                </a:cxn>
                <a:cxn ang="0">
                  <a:pos x="connsiteX1" y="connsiteY1"/>
                </a:cxn>
                <a:cxn ang="0">
                  <a:pos x="connsiteX2" y="connsiteY2"/>
                </a:cxn>
                <a:cxn ang="0">
                  <a:pos x="connsiteX3" y="connsiteY3"/>
                </a:cxn>
              </a:cxnLst>
              <a:rect l="l" t="t" r="r" b="b"/>
              <a:pathLst>
                <a:path w="1275308" h="1260376">
                  <a:moveTo>
                    <a:pt x="1260376" y="0"/>
                  </a:moveTo>
                  <a:cubicBezTo>
                    <a:pt x="1265977" y="17174"/>
                    <a:pt x="1270829" y="34716"/>
                    <a:pt x="1275308" y="52634"/>
                  </a:cubicBezTo>
                  <a:lnTo>
                    <a:pt x="67566" y="1260376"/>
                  </a:lnTo>
                  <a:lnTo>
                    <a:pt x="0" y="1260376"/>
                  </a:ln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30" name="Freeform: Shape 29">
              <a:extLst>
                <a:ext uri="{FF2B5EF4-FFF2-40B4-BE49-F238E27FC236}">
                  <a16:creationId xmlns:a16="http://schemas.microsoft.com/office/drawing/2014/main" id="{C8DF6032-C07A-45C6-8A4F-04EF4EDC04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41456" y="5797338"/>
              <a:ext cx="1065858" cy="1060662"/>
            </a:xfrm>
            <a:custGeom>
              <a:avLst/>
              <a:gdLst>
                <a:gd name="connsiteX0" fmla="*/ 1061006 w 1065858"/>
                <a:gd name="connsiteY0" fmla="*/ 0 h 1060662"/>
                <a:gd name="connsiteX1" fmla="*/ 1065858 w 1065858"/>
                <a:gd name="connsiteY1" fmla="*/ 62342 h 1060662"/>
                <a:gd name="connsiteX2" fmla="*/ 67196 w 1065858"/>
                <a:gd name="connsiteY2" fmla="*/ 1060662 h 1060662"/>
                <a:gd name="connsiteX3" fmla="*/ 0 w 1065858"/>
                <a:gd name="connsiteY3" fmla="*/ 1060662 h 1060662"/>
              </a:gdLst>
              <a:ahLst/>
              <a:cxnLst>
                <a:cxn ang="0">
                  <a:pos x="connsiteX0" y="connsiteY0"/>
                </a:cxn>
                <a:cxn ang="0">
                  <a:pos x="connsiteX1" y="connsiteY1"/>
                </a:cxn>
                <a:cxn ang="0">
                  <a:pos x="connsiteX2" y="connsiteY2"/>
                </a:cxn>
                <a:cxn ang="0">
                  <a:pos x="connsiteX3" y="connsiteY3"/>
                </a:cxn>
              </a:cxnLst>
              <a:rect l="l" t="t" r="r" b="b"/>
              <a:pathLst>
                <a:path w="1065858" h="1060662">
                  <a:moveTo>
                    <a:pt x="1061006" y="0"/>
                  </a:moveTo>
                  <a:cubicBezTo>
                    <a:pt x="1063248" y="20905"/>
                    <a:pt x="1064741" y="41809"/>
                    <a:pt x="1065858" y="62342"/>
                  </a:cubicBezTo>
                  <a:lnTo>
                    <a:pt x="67196" y="1060662"/>
                  </a:lnTo>
                  <a:lnTo>
                    <a:pt x="0" y="1060662"/>
                  </a:ln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31" name="Freeform: Shape 30">
              <a:extLst>
                <a:ext uri="{FF2B5EF4-FFF2-40B4-BE49-F238E27FC236}">
                  <a16:creationId xmlns:a16="http://schemas.microsoft.com/office/drawing/2014/main" id="{F5B89F44-A096-479D-AD1F-120561C282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1830" y="6039978"/>
              <a:ext cx="818022" cy="818022"/>
            </a:xfrm>
            <a:custGeom>
              <a:avLst/>
              <a:gdLst>
                <a:gd name="connsiteX0" fmla="*/ 818022 w 818022"/>
                <a:gd name="connsiteY0" fmla="*/ 0 h 818022"/>
                <a:gd name="connsiteX1" fmla="*/ 804584 w 818022"/>
                <a:gd name="connsiteY1" fmla="*/ 80632 h 818022"/>
                <a:gd name="connsiteX2" fmla="*/ 67190 w 818022"/>
                <a:gd name="connsiteY2" fmla="*/ 818022 h 818022"/>
                <a:gd name="connsiteX3" fmla="*/ 0 w 818022"/>
                <a:gd name="connsiteY3" fmla="*/ 818022 h 818022"/>
              </a:gdLst>
              <a:ahLst/>
              <a:cxnLst>
                <a:cxn ang="0">
                  <a:pos x="connsiteX0" y="connsiteY0"/>
                </a:cxn>
                <a:cxn ang="0">
                  <a:pos x="connsiteX1" y="connsiteY1"/>
                </a:cxn>
                <a:cxn ang="0">
                  <a:pos x="connsiteX2" y="connsiteY2"/>
                </a:cxn>
                <a:cxn ang="0">
                  <a:pos x="connsiteX3" y="connsiteY3"/>
                </a:cxn>
              </a:cxnLst>
              <a:rect l="l" t="t" r="r" b="b"/>
              <a:pathLst>
                <a:path w="818022" h="818022">
                  <a:moveTo>
                    <a:pt x="818022" y="0"/>
                  </a:moveTo>
                  <a:cubicBezTo>
                    <a:pt x="814660" y="27250"/>
                    <a:pt x="810180" y="53755"/>
                    <a:pt x="804584" y="80632"/>
                  </a:cubicBezTo>
                  <a:lnTo>
                    <a:pt x="67190" y="818022"/>
                  </a:lnTo>
                  <a:lnTo>
                    <a:pt x="0" y="818022"/>
                  </a:ln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32" name="Freeform: Shape 31">
              <a:extLst>
                <a:ext uri="{FF2B5EF4-FFF2-40B4-BE49-F238E27FC236}">
                  <a16:creationId xmlns:a16="http://schemas.microsoft.com/office/drawing/2014/main" id="{25547DC8-8B87-4446-9CC9-65AF04A5FE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647375" y="6390131"/>
              <a:ext cx="442354" cy="442354"/>
            </a:xfrm>
            <a:custGeom>
              <a:avLst/>
              <a:gdLst>
                <a:gd name="connsiteX0" fmla="*/ 112871 w 112871"/>
                <a:gd name="connsiteY0" fmla="*/ 0 h 112871"/>
                <a:gd name="connsiteX1" fmla="*/ 0 w 112871"/>
                <a:gd name="connsiteY1" fmla="*/ 112871 h 112871"/>
              </a:gdLst>
              <a:ahLst/>
              <a:cxnLst>
                <a:cxn ang="0">
                  <a:pos x="connsiteX0" y="connsiteY0"/>
                </a:cxn>
                <a:cxn ang="0">
                  <a:pos x="connsiteX1" y="connsiteY1"/>
                </a:cxn>
              </a:cxnLst>
              <a:rect l="l" t="t" r="r" b="b"/>
              <a:pathLst>
                <a:path w="112871" h="112871">
                  <a:moveTo>
                    <a:pt x="112871" y="0"/>
                  </a:moveTo>
                  <a:cubicBezTo>
                    <a:pt x="87618" y="48239"/>
                    <a:pt x="48239" y="87618"/>
                    <a:pt x="0" y="112871"/>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grpSp>
      <p:sp>
        <p:nvSpPr>
          <p:cNvPr id="6" name="Slide Number Placeholder 5">
            <a:extLst>
              <a:ext uri="{FF2B5EF4-FFF2-40B4-BE49-F238E27FC236}">
                <a16:creationId xmlns:a16="http://schemas.microsoft.com/office/drawing/2014/main" id="{F504A792-E153-4753-BBB8-54E60555C24A}"/>
              </a:ext>
            </a:extLst>
          </p:cNvPr>
          <p:cNvSpPr>
            <a:spLocks noGrp="1"/>
          </p:cNvSpPr>
          <p:nvPr>
            <p:ph type="sldNum" sz="quarter" idx="12"/>
          </p:nvPr>
        </p:nvSpPr>
        <p:spPr>
          <a:xfrm>
            <a:off x="8610600" y="6356350"/>
            <a:ext cx="2743200" cy="365125"/>
          </a:xfrm>
        </p:spPr>
        <p:txBody>
          <a:bodyPr>
            <a:normAutofit/>
          </a:bodyPr>
          <a:lstStyle/>
          <a:p>
            <a:pPr>
              <a:spcAft>
                <a:spcPts val="600"/>
              </a:spcAft>
            </a:pPr>
            <a:fld id="{4022722E-B8F0-49A7-B007-BC47D25684C4}" type="slidenum">
              <a:rPr lang="en-US">
                <a:solidFill>
                  <a:schemeClr val="bg1"/>
                </a:solidFill>
              </a:rPr>
              <a:pPr>
                <a:spcAft>
                  <a:spcPts val="600"/>
                </a:spcAft>
              </a:pPr>
              <a:t>10</a:t>
            </a:fld>
            <a:endParaRPr lang="en-US" dirty="0">
              <a:solidFill>
                <a:schemeClr val="bg1"/>
              </a:solidFill>
            </a:endParaRPr>
          </a:p>
        </p:txBody>
      </p:sp>
      <p:sp>
        <p:nvSpPr>
          <p:cNvPr id="4" name="Rectangle 3">
            <a:extLst>
              <a:ext uri="{FF2B5EF4-FFF2-40B4-BE49-F238E27FC236}">
                <a16:creationId xmlns:a16="http://schemas.microsoft.com/office/drawing/2014/main" id="{4970032A-A434-4998-BF87-7B7CA0DB9CA6}"/>
              </a:ext>
            </a:extLst>
          </p:cNvPr>
          <p:cNvSpPr/>
          <p:nvPr/>
        </p:nvSpPr>
        <p:spPr>
          <a:xfrm>
            <a:off x="6234868" y="4212234"/>
            <a:ext cx="5352529" cy="1673367"/>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marL="0" indent="0">
              <a:buNone/>
            </a:pPr>
            <a:r>
              <a:rPr lang="en-US" sz="1700" b="1" dirty="0">
                <a:solidFill>
                  <a:schemeClr val="tx1"/>
                </a:solidFill>
                <a:latin typeface="Courier New" panose="02070309020205020404" pitchFamily="49" charset="0"/>
                <a:cs typeface="Courier New" panose="02070309020205020404" pitchFamily="49" charset="0"/>
              </a:rPr>
              <a:t>module &lt;name&gt; (&lt;ports_list&gt;);</a:t>
            </a:r>
          </a:p>
          <a:p>
            <a:pPr marL="0" indent="0">
              <a:buNone/>
            </a:pPr>
            <a:r>
              <a:rPr lang="en-US" sz="1700" b="1" dirty="0">
                <a:solidFill>
                  <a:schemeClr val="tx1"/>
                </a:solidFill>
                <a:latin typeface="Courier New" panose="02070309020205020404" pitchFamily="49" charset="0"/>
                <a:cs typeface="Courier New" panose="02070309020205020404" pitchFamily="49" charset="0"/>
              </a:rPr>
              <a:t>…</a:t>
            </a:r>
          </a:p>
          <a:p>
            <a:pPr marL="0" indent="0">
              <a:buNone/>
            </a:pPr>
            <a:r>
              <a:rPr lang="en-US" sz="1700" b="1" dirty="0">
                <a:solidFill>
                  <a:schemeClr val="tx1"/>
                </a:solidFill>
                <a:latin typeface="Courier New" panose="02070309020205020404" pitchFamily="49" charset="0"/>
                <a:cs typeface="Courier New" panose="02070309020205020404" pitchFamily="49" charset="0"/>
              </a:rPr>
              <a:t>// Verilog Codes //</a:t>
            </a:r>
          </a:p>
          <a:p>
            <a:pPr marL="0" indent="0">
              <a:buNone/>
            </a:pPr>
            <a:r>
              <a:rPr lang="en-US" sz="1700" b="1" dirty="0">
                <a:solidFill>
                  <a:schemeClr val="tx1"/>
                </a:solidFill>
                <a:latin typeface="Courier New" panose="02070309020205020404" pitchFamily="49" charset="0"/>
                <a:cs typeface="Courier New" panose="02070309020205020404" pitchFamily="49" charset="0"/>
              </a:rPr>
              <a:t>…</a:t>
            </a:r>
          </a:p>
          <a:p>
            <a:pPr marL="0" indent="0">
              <a:buNone/>
            </a:pPr>
            <a:r>
              <a:rPr lang="en-US" sz="1700" b="1" dirty="0">
                <a:solidFill>
                  <a:schemeClr val="tx1"/>
                </a:solidFill>
                <a:latin typeface="Courier New" panose="02070309020205020404" pitchFamily="49" charset="0"/>
                <a:cs typeface="Courier New" panose="02070309020205020404" pitchFamily="49" charset="0"/>
              </a:rPr>
              <a:t>endmodule</a:t>
            </a:r>
          </a:p>
          <a:p>
            <a:pPr algn="ctr"/>
            <a:endParaRPr lang="en-US" dirty="0">
              <a:solidFill>
                <a:schemeClr val="tx1">
                  <a:lumMod val="95000"/>
                  <a:lumOff val="5000"/>
                </a:schemeClr>
              </a:solidFill>
            </a:endParaRPr>
          </a:p>
        </p:txBody>
      </p:sp>
      <p:sp>
        <p:nvSpPr>
          <p:cNvPr id="34" name="Footer Placeholder 3">
            <a:extLst>
              <a:ext uri="{FF2B5EF4-FFF2-40B4-BE49-F238E27FC236}">
                <a16:creationId xmlns:a16="http://schemas.microsoft.com/office/drawing/2014/main" id="{39A7CBA7-9A6C-4E57-BD46-015F6E7BCB6C}"/>
              </a:ext>
            </a:extLst>
          </p:cNvPr>
          <p:cNvSpPr>
            <a:spLocks noGrp="1"/>
          </p:cNvSpPr>
          <p:nvPr>
            <p:ph type="ftr" sz="quarter" idx="11"/>
          </p:nvPr>
        </p:nvSpPr>
        <p:spPr>
          <a:xfrm>
            <a:off x="4038600" y="6356350"/>
            <a:ext cx="4114800" cy="365125"/>
          </a:xfrm>
        </p:spPr>
        <p:txBody>
          <a:bodyPr anchorCtr="1">
            <a:normAutofit/>
          </a:bodyPr>
          <a:lstStyle/>
          <a:p>
            <a:pPr algn="l">
              <a:spcAft>
                <a:spcPts val="600"/>
              </a:spcAft>
            </a:pPr>
            <a:r>
              <a:rPr lang="en-US" b="1" dirty="0">
                <a:solidFill>
                  <a:srgbClr val="FFFFFF"/>
                </a:solidFill>
              </a:rPr>
              <a:t>CSE460 : VLSI Design</a:t>
            </a:r>
            <a:r>
              <a:rPr lang="en-US" dirty="0">
                <a:solidFill>
                  <a:srgbClr val="FFFFFF"/>
                </a:solidFill>
              </a:rPr>
              <a:t> </a:t>
            </a:r>
          </a:p>
        </p:txBody>
      </p:sp>
      <p:pic>
        <p:nvPicPr>
          <p:cNvPr id="24" name="Picture 23">
            <a:extLst>
              <a:ext uri="{FF2B5EF4-FFF2-40B4-BE49-F238E27FC236}">
                <a16:creationId xmlns:a16="http://schemas.microsoft.com/office/drawing/2014/main" id="{3FA0AF7F-C9DA-8444-AEAE-CF1776F7B3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4768" y="5790091"/>
            <a:ext cx="928231" cy="928231"/>
          </a:xfrm>
          <a:prstGeom prst="rect">
            <a:avLst/>
          </a:prstGeom>
        </p:spPr>
      </p:pic>
    </p:spTree>
    <p:extLst>
      <p:ext uri="{BB962C8B-B14F-4D97-AF65-F5344CB8AC3E}">
        <p14:creationId xmlns:p14="http://schemas.microsoft.com/office/powerpoint/2010/main" val="9376336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4" end="4"/>
                                            </p:txEl>
                                          </p:spTgt>
                                        </p:tgtEl>
                                        <p:attrNameLst>
                                          <p:attrName>style.visibility</p:attrName>
                                        </p:attrNameLst>
                                      </p:cBhvr>
                                      <p:to>
                                        <p:strVal val="visible"/>
                                      </p:to>
                                    </p:set>
                                    <p:animEffect transition="in" filter="fade">
                                      <p:cBhvr>
                                        <p:cTn id="7" dur="500"/>
                                        <p:tgtEl>
                                          <p:spTgt spid="8">
                                            <p:txEl>
                                              <p:pRg st="4" end="4"/>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p:bldP spid="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FEF085B8-A2C0-4A6F-B663-CCC56F3CD3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13">
            <a:extLst>
              <a:ext uri="{FF2B5EF4-FFF2-40B4-BE49-F238E27FC236}">
                <a16:creationId xmlns:a16="http://schemas.microsoft.com/office/drawing/2014/main" id="{2658F6D6-96E0-421A-96D6-3DF4040085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11">
            <a:extLst>
              <a:ext uri="{FF2B5EF4-FFF2-40B4-BE49-F238E27FC236}">
                <a16:creationId xmlns:a16="http://schemas.microsoft.com/office/drawing/2014/main" id="{3CF62545-93A0-4FD5-9B48-48DCA794CB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 name="Title 5">
            <a:extLst>
              <a:ext uri="{FF2B5EF4-FFF2-40B4-BE49-F238E27FC236}">
                <a16:creationId xmlns:a16="http://schemas.microsoft.com/office/drawing/2014/main" id="{6AD09607-7439-4B55-B760-D84B289A534F}"/>
              </a:ext>
            </a:extLst>
          </p:cNvPr>
          <p:cNvSpPr>
            <a:spLocks noGrp="1"/>
          </p:cNvSpPr>
          <p:nvPr>
            <p:ph type="title"/>
          </p:nvPr>
        </p:nvSpPr>
        <p:spPr>
          <a:xfrm>
            <a:off x="838200" y="365125"/>
            <a:ext cx="10515600" cy="1325563"/>
          </a:xfrm>
        </p:spPr>
        <p:txBody>
          <a:bodyPr>
            <a:normAutofit/>
          </a:bodyPr>
          <a:lstStyle/>
          <a:p>
            <a:r>
              <a:rPr lang="en-US" dirty="0"/>
              <a:t>Verilog module and ports</a:t>
            </a:r>
          </a:p>
        </p:txBody>
      </p:sp>
      <p:sp>
        <p:nvSpPr>
          <p:cNvPr id="7" name="Content Placeholder 6">
            <a:extLst>
              <a:ext uri="{FF2B5EF4-FFF2-40B4-BE49-F238E27FC236}">
                <a16:creationId xmlns:a16="http://schemas.microsoft.com/office/drawing/2014/main" id="{F465031D-FC04-4E9C-A164-C6940105AA15}"/>
              </a:ext>
            </a:extLst>
          </p:cNvPr>
          <p:cNvSpPr>
            <a:spLocks noGrp="1"/>
          </p:cNvSpPr>
          <p:nvPr>
            <p:ph sz="half" idx="1"/>
          </p:nvPr>
        </p:nvSpPr>
        <p:spPr>
          <a:xfrm>
            <a:off x="838200" y="2010833"/>
            <a:ext cx="5096934" cy="4166130"/>
          </a:xfrm>
        </p:spPr>
        <p:txBody>
          <a:bodyPr>
            <a:normAutofit/>
          </a:bodyPr>
          <a:lstStyle/>
          <a:p>
            <a:pPr marL="0" indent="0">
              <a:buNone/>
            </a:pPr>
            <a:r>
              <a:rPr lang="en-US" sz="2600" b="1" dirty="0"/>
              <a:t>Verilog module declaration</a:t>
            </a:r>
          </a:p>
          <a:p>
            <a:pPr marL="0" indent="0">
              <a:buNone/>
            </a:pPr>
            <a:endParaRPr lang="en-US" sz="2000" dirty="0"/>
          </a:p>
          <a:p>
            <a:pPr marL="0" indent="0">
              <a:buNone/>
            </a:pPr>
            <a:r>
              <a:rPr lang="en-US" sz="2000" i="1" dirty="0"/>
              <a:t>module encoder_4to2 (x, y, a, b, c, d);</a:t>
            </a:r>
          </a:p>
          <a:p>
            <a:pPr marL="0" indent="0">
              <a:buNone/>
            </a:pPr>
            <a:r>
              <a:rPr lang="en-US" sz="2000" i="1" dirty="0"/>
              <a:t>input a, b, c, d;</a:t>
            </a:r>
          </a:p>
          <a:p>
            <a:pPr marL="0" indent="0">
              <a:buNone/>
            </a:pPr>
            <a:r>
              <a:rPr lang="en-US" sz="2000" i="1" dirty="0"/>
              <a:t>output x, y;</a:t>
            </a:r>
          </a:p>
          <a:p>
            <a:pPr marL="0" indent="0">
              <a:buNone/>
            </a:pPr>
            <a:r>
              <a:rPr lang="en-US" sz="2000" i="1" dirty="0"/>
              <a:t>…</a:t>
            </a:r>
          </a:p>
          <a:p>
            <a:pPr marL="0" indent="0">
              <a:buNone/>
            </a:pPr>
            <a:r>
              <a:rPr lang="en-US" sz="2000" i="1" dirty="0"/>
              <a:t>// Verilog Code //</a:t>
            </a:r>
          </a:p>
          <a:p>
            <a:pPr marL="0" indent="0">
              <a:buNone/>
            </a:pPr>
            <a:r>
              <a:rPr lang="en-US" sz="2000" i="1" dirty="0"/>
              <a:t>…</a:t>
            </a:r>
          </a:p>
          <a:p>
            <a:pPr marL="0" indent="0">
              <a:buNone/>
            </a:pPr>
            <a:r>
              <a:rPr lang="en-US" sz="2000" i="1" dirty="0"/>
              <a:t>endmodule </a:t>
            </a:r>
          </a:p>
        </p:txBody>
      </p:sp>
      <p:sp>
        <p:nvSpPr>
          <p:cNvPr id="8" name="Content Placeholder 7">
            <a:extLst>
              <a:ext uri="{FF2B5EF4-FFF2-40B4-BE49-F238E27FC236}">
                <a16:creationId xmlns:a16="http://schemas.microsoft.com/office/drawing/2014/main" id="{B2CC2D9D-01D3-4EA8-A881-5243B5E9F53E}"/>
              </a:ext>
            </a:extLst>
          </p:cNvPr>
          <p:cNvSpPr>
            <a:spLocks noGrp="1"/>
          </p:cNvSpPr>
          <p:nvPr>
            <p:ph sz="half" idx="2"/>
          </p:nvPr>
        </p:nvSpPr>
        <p:spPr>
          <a:xfrm>
            <a:off x="6256866" y="2010833"/>
            <a:ext cx="5096933" cy="4166130"/>
          </a:xfrm>
        </p:spPr>
        <p:txBody>
          <a:bodyPr>
            <a:normAutofit/>
          </a:bodyPr>
          <a:lstStyle/>
          <a:p>
            <a:pPr marL="0" indent="0">
              <a:buNone/>
            </a:pPr>
            <a:r>
              <a:rPr lang="en-US" sz="2600" b="1" dirty="0"/>
              <a:t>Logic Synthesis</a:t>
            </a:r>
          </a:p>
          <a:p>
            <a:pPr marL="0" indent="0">
              <a:buNone/>
            </a:pPr>
            <a:endParaRPr lang="en-US" sz="2600" b="1" dirty="0"/>
          </a:p>
        </p:txBody>
      </p:sp>
      <p:sp>
        <p:nvSpPr>
          <p:cNvPr id="5" name="Slide Number Placeholder 4">
            <a:extLst>
              <a:ext uri="{FF2B5EF4-FFF2-40B4-BE49-F238E27FC236}">
                <a16:creationId xmlns:a16="http://schemas.microsoft.com/office/drawing/2014/main" id="{10B24F72-2098-4EE8-91FF-E330E03C38F5}"/>
              </a:ext>
            </a:extLst>
          </p:cNvPr>
          <p:cNvSpPr>
            <a:spLocks noGrp="1"/>
          </p:cNvSpPr>
          <p:nvPr>
            <p:ph type="sldNum" sz="quarter" idx="12"/>
          </p:nvPr>
        </p:nvSpPr>
        <p:spPr>
          <a:xfrm>
            <a:off x="8610600" y="6356350"/>
            <a:ext cx="2743200" cy="365125"/>
          </a:xfrm>
        </p:spPr>
        <p:txBody>
          <a:bodyPr anchor="ctr">
            <a:normAutofit/>
          </a:bodyPr>
          <a:lstStyle/>
          <a:p>
            <a:pPr>
              <a:spcAft>
                <a:spcPts val="600"/>
              </a:spcAft>
            </a:pPr>
            <a:fld id="{4022722E-B8F0-49A7-B007-BC47D25684C4}" type="slidenum">
              <a:rPr lang="en-US">
                <a:solidFill>
                  <a:schemeClr val="tx1">
                    <a:alpha val="80000"/>
                  </a:schemeClr>
                </a:solidFill>
              </a:rPr>
              <a:pPr>
                <a:spcAft>
                  <a:spcPts val="600"/>
                </a:spcAft>
              </a:pPr>
              <a:t>11</a:t>
            </a:fld>
            <a:endParaRPr lang="en-US">
              <a:solidFill>
                <a:schemeClr val="tx1">
                  <a:alpha val="80000"/>
                </a:schemeClr>
              </a:solidFill>
            </a:endParaRPr>
          </a:p>
        </p:txBody>
      </p:sp>
      <p:sp>
        <p:nvSpPr>
          <p:cNvPr id="9" name="Rectangle 8">
            <a:extLst>
              <a:ext uri="{FF2B5EF4-FFF2-40B4-BE49-F238E27FC236}">
                <a16:creationId xmlns:a16="http://schemas.microsoft.com/office/drawing/2014/main" id="{6E53F8D0-5A87-46FE-BF94-7FE7BBD47A0F}"/>
              </a:ext>
            </a:extLst>
          </p:cNvPr>
          <p:cNvSpPr/>
          <p:nvPr/>
        </p:nvSpPr>
        <p:spPr>
          <a:xfrm>
            <a:off x="7668025" y="3026400"/>
            <a:ext cx="2098623" cy="2473377"/>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Amasis MT Pro Black" panose="02040A04050005020304" pitchFamily="18" charset="0"/>
                <a:cs typeface="Aharoni" panose="02010803020104030203" pitchFamily="2" charset="-79"/>
              </a:rPr>
              <a:t>encoder_4to2</a:t>
            </a:r>
          </a:p>
        </p:txBody>
      </p:sp>
      <p:cxnSp>
        <p:nvCxnSpPr>
          <p:cNvPr id="11" name="Straight Arrow Connector 10">
            <a:extLst>
              <a:ext uri="{FF2B5EF4-FFF2-40B4-BE49-F238E27FC236}">
                <a16:creationId xmlns:a16="http://schemas.microsoft.com/office/drawing/2014/main" id="{37B0C2F7-EB31-4826-B89F-5DD726D193D6}"/>
              </a:ext>
            </a:extLst>
          </p:cNvPr>
          <p:cNvCxnSpPr>
            <a:cxnSpLocks/>
          </p:cNvCxnSpPr>
          <p:nvPr/>
        </p:nvCxnSpPr>
        <p:spPr>
          <a:xfrm>
            <a:off x="6790544" y="3427338"/>
            <a:ext cx="877481" cy="0"/>
          </a:xfrm>
          <a:prstGeom prst="straightConnector1">
            <a:avLst/>
          </a:prstGeom>
          <a:ln w="38100">
            <a:solidFill>
              <a:srgbClr val="B52F0B"/>
            </a:solidFill>
            <a:headEnd type="none" w="med" len="med"/>
            <a:tailEnd type="arrow" w="med" len="med"/>
          </a:ln>
        </p:spPr>
        <p:style>
          <a:lnRef idx="3">
            <a:schemeClr val="accent2"/>
          </a:lnRef>
          <a:fillRef idx="0">
            <a:schemeClr val="accent2"/>
          </a:fillRef>
          <a:effectRef idx="2">
            <a:schemeClr val="accent2"/>
          </a:effectRef>
          <a:fontRef idx="minor">
            <a:schemeClr val="tx1"/>
          </a:fontRef>
        </p:style>
      </p:cxnSp>
      <p:cxnSp>
        <p:nvCxnSpPr>
          <p:cNvPr id="16" name="Straight Arrow Connector 15">
            <a:extLst>
              <a:ext uri="{FF2B5EF4-FFF2-40B4-BE49-F238E27FC236}">
                <a16:creationId xmlns:a16="http://schemas.microsoft.com/office/drawing/2014/main" id="{B2E19690-4A56-4927-8BC1-93B71E6A157A}"/>
              </a:ext>
            </a:extLst>
          </p:cNvPr>
          <p:cNvCxnSpPr>
            <a:cxnSpLocks/>
          </p:cNvCxnSpPr>
          <p:nvPr/>
        </p:nvCxnSpPr>
        <p:spPr>
          <a:xfrm>
            <a:off x="6808034" y="3954488"/>
            <a:ext cx="877481" cy="0"/>
          </a:xfrm>
          <a:prstGeom prst="straightConnector1">
            <a:avLst/>
          </a:prstGeom>
          <a:ln w="38100">
            <a:solidFill>
              <a:srgbClr val="B52F0B"/>
            </a:solidFill>
            <a:headEnd type="none" w="med" len="med"/>
            <a:tailEnd type="arrow" w="med" len="med"/>
          </a:ln>
        </p:spPr>
        <p:style>
          <a:lnRef idx="3">
            <a:schemeClr val="accent2"/>
          </a:lnRef>
          <a:fillRef idx="0">
            <a:schemeClr val="accent2"/>
          </a:fillRef>
          <a:effectRef idx="2">
            <a:schemeClr val="accent2"/>
          </a:effectRef>
          <a:fontRef idx="minor">
            <a:schemeClr val="tx1"/>
          </a:fontRef>
        </p:style>
      </p:cxnSp>
      <p:cxnSp>
        <p:nvCxnSpPr>
          <p:cNvPr id="18" name="Straight Arrow Connector 17">
            <a:extLst>
              <a:ext uri="{FF2B5EF4-FFF2-40B4-BE49-F238E27FC236}">
                <a16:creationId xmlns:a16="http://schemas.microsoft.com/office/drawing/2014/main" id="{80DBE294-80CE-49FF-8F4F-D2F54232375C}"/>
              </a:ext>
            </a:extLst>
          </p:cNvPr>
          <p:cNvCxnSpPr>
            <a:cxnSpLocks/>
          </p:cNvCxnSpPr>
          <p:nvPr/>
        </p:nvCxnSpPr>
        <p:spPr>
          <a:xfrm>
            <a:off x="6810534" y="4481646"/>
            <a:ext cx="877481" cy="0"/>
          </a:xfrm>
          <a:prstGeom prst="straightConnector1">
            <a:avLst/>
          </a:prstGeom>
          <a:ln w="38100">
            <a:solidFill>
              <a:srgbClr val="B52F0B"/>
            </a:solidFill>
            <a:headEnd type="none" w="med" len="med"/>
            <a:tailEnd type="arrow" w="med" len="med"/>
          </a:ln>
        </p:spPr>
        <p:style>
          <a:lnRef idx="3">
            <a:schemeClr val="accent2"/>
          </a:lnRef>
          <a:fillRef idx="0">
            <a:schemeClr val="accent2"/>
          </a:fillRef>
          <a:effectRef idx="2">
            <a:schemeClr val="accent2"/>
          </a:effectRef>
          <a:fontRef idx="minor">
            <a:schemeClr val="tx1"/>
          </a:fontRef>
        </p:style>
      </p:cxnSp>
      <p:cxnSp>
        <p:nvCxnSpPr>
          <p:cNvPr id="19" name="Straight Arrow Connector 18">
            <a:extLst>
              <a:ext uri="{FF2B5EF4-FFF2-40B4-BE49-F238E27FC236}">
                <a16:creationId xmlns:a16="http://schemas.microsoft.com/office/drawing/2014/main" id="{CE19142B-5783-4E10-9614-B5B47774C37D}"/>
              </a:ext>
            </a:extLst>
          </p:cNvPr>
          <p:cNvCxnSpPr>
            <a:cxnSpLocks/>
          </p:cNvCxnSpPr>
          <p:nvPr/>
        </p:nvCxnSpPr>
        <p:spPr>
          <a:xfrm>
            <a:off x="6798043" y="5008798"/>
            <a:ext cx="877481" cy="0"/>
          </a:xfrm>
          <a:prstGeom prst="straightConnector1">
            <a:avLst/>
          </a:prstGeom>
          <a:ln w="38100">
            <a:solidFill>
              <a:srgbClr val="B52F0B"/>
            </a:solidFill>
            <a:headEnd type="none" w="med" len="med"/>
            <a:tailEnd type="arrow" w="med" len="med"/>
          </a:ln>
        </p:spPr>
        <p:style>
          <a:lnRef idx="3">
            <a:schemeClr val="accent2"/>
          </a:lnRef>
          <a:fillRef idx="0">
            <a:schemeClr val="accent2"/>
          </a:fillRef>
          <a:effectRef idx="2">
            <a:schemeClr val="accent2"/>
          </a:effectRef>
          <a:fontRef idx="minor">
            <a:schemeClr val="tx1"/>
          </a:fontRef>
        </p:style>
      </p:cxnSp>
      <p:cxnSp>
        <p:nvCxnSpPr>
          <p:cNvPr id="20" name="Straight Arrow Connector 19">
            <a:extLst>
              <a:ext uri="{FF2B5EF4-FFF2-40B4-BE49-F238E27FC236}">
                <a16:creationId xmlns:a16="http://schemas.microsoft.com/office/drawing/2014/main" id="{23DB235B-1C52-458E-9015-B38DEC939F18}"/>
              </a:ext>
            </a:extLst>
          </p:cNvPr>
          <p:cNvCxnSpPr>
            <a:cxnSpLocks/>
          </p:cNvCxnSpPr>
          <p:nvPr/>
        </p:nvCxnSpPr>
        <p:spPr>
          <a:xfrm>
            <a:off x="9776080" y="3954488"/>
            <a:ext cx="877481" cy="0"/>
          </a:xfrm>
          <a:prstGeom prst="straightConnector1">
            <a:avLst/>
          </a:prstGeom>
          <a:ln w="38100">
            <a:solidFill>
              <a:srgbClr val="B52F0B"/>
            </a:solidFill>
            <a:headEnd type="none" w="med" len="med"/>
            <a:tailEnd type="arrow" w="med" len="med"/>
          </a:ln>
        </p:spPr>
        <p:style>
          <a:lnRef idx="3">
            <a:schemeClr val="accent2"/>
          </a:lnRef>
          <a:fillRef idx="0">
            <a:schemeClr val="accent2"/>
          </a:fillRef>
          <a:effectRef idx="2">
            <a:schemeClr val="accent2"/>
          </a:effectRef>
          <a:fontRef idx="minor">
            <a:schemeClr val="tx1"/>
          </a:fontRef>
        </p:style>
      </p:cxnSp>
      <p:cxnSp>
        <p:nvCxnSpPr>
          <p:cNvPr id="21" name="Straight Arrow Connector 20">
            <a:extLst>
              <a:ext uri="{FF2B5EF4-FFF2-40B4-BE49-F238E27FC236}">
                <a16:creationId xmlns:a16="http://schemas.microsoft.com/office/drawing/2014/main" id="{8AED4C98-06FA-4A4B-BAC3-89E13C48B1AA}"/>
              </a:ext>
            </a:extLst>
          </p:cNvPr>
          <p:cNvCxnSpPr>
            <a:cxnSpLocks/>
          </p:cNvCxnSpPr>
          <p:nvPr/>
        </p:nvCxnSpPr>
        <p:spPr>
          <a:xfrm>
            <a:off x="9791071" y="4524119"/>
            <a:ext cx="877481" cy="0"/>
          </a:xfrm>
          <a:prstGeom prst="straightConnector1">
            <a:avLst/>
          </a:prstGeom>
          <a:ln w="38100">
            <a:solidFill>
              <a:srgbClr val="B52F0B"/>
            </a:solidFill>
            <a:headEnd type="none" w="med" len="med"/>
            <a:tailEnd type="arrow" w="med" len="med"/>
          </a:ln>
        </p:spPr>
        <p:style>
          <a:lnRef idx="3">
            <a:schemeClr val="accent2"/>
          </a:lnRef>
          <a:fillRef idx="0">
            <a:schemeClr val="accent2"/>
          </a:fillRef>
          <a:effectRef idx="2">
            <a:schemeClr val="accent2"/>
          </a:effectRef>
          <a:fontRef idx="minor">
            <a:schemeClr val="tx1"/>
          </a:fontRef>
        </p:style>
      </p:cxnSp>
      <p:sp>
        <p:nvSpPr>
          <p:cNvPr id="14" name="TextBox 13">
            <a:extLst>
              <a:ext uri="{FF2B5EF4-FFF2-40B4-BE49-F238E27FC236}">
                <a16:creationId xmlns:a16="http://schemas.microsoft.com/office/drawing/2014/main" id="{C188130A-596A-4564-AFC5-B8016FC6C23D}"/>
              </a:ext>
            </a:extLst>
          </p:cNvPr>
          <p:cNvSpPr txBox="1"/>
          <p:nvPr/>
        </p:nvSpPr>
        <p:spPr>
          <a:xfrm>
            <a:off x="6190940" y="3161896"/>
            <a:ext cx="494676" cy="492443"/>
          </a:xfrm>
          <a:prstGeom prst="rect">
            <a:avLst/>
          </a:prstGeom>
          <a:noFill/>
        </p:spPr>
        <p:txBody>
          <a:bodyPr wrap="square" rtlCol="0" anchor="ctr" anchorCtr="1">
            <a:spAutoFit/>
          </a:bodyPr>
          <a:lstStyle/>
          <a:p>
            <a:r>
              <a:rPr lang="en-US" sz="2600" dirty="0"/>
              <a:t>a</a:t>
            </a:r>
          </a:p>
        </p:txBody>
      </p:sp>
      <p:sp>
        <p:nvSpPr>
          <p:cNvPr id="22" name="TextBox 21">
            <a:extLst>
              <a:ext uri="{FF2B5EF4-FFF2-40B4-BE49-F238E27FC236}">
                <a16:creationId xmlns:a16="http://schemas.microsoft.com/office/drawing/2014/main" id="{6AF9E313-14E1-45B8-8B71-C6133ACA15EA}"/>
              </a:ext>
            </a:extLst>
          </p:cNvPr>
          <p:cNvSpPr txBox="1"/>
          <p:nvPr/>
        </p:nvSpPr>
        <p:spPr>
          <a:xfrm>
            <a:off x="6193440" y="3674056"/>
            <a:ext cx="494676" cy="492443"/>
          </a:xfrm>
          <a:prstGeom prst="rect">
            <a:avLst/>
          </a:prstGeom>
          <a:noFill/>
        </p:spPr>
        <p:txBody>
          <a:bodyPr wrap="square" rtlCol="0" anchor="ctr" anchorCtr="1">
            <a:spAutoFit/>
          </a:bodyPr>
          <a:lstStyle/>
          <a:p>
            <a:r>
              <a:rPr lang="en-US" sz="2600" dirty="0"/>
              <a:t>b</a:t>
            </a:r>
          </a:p>
        </p:txBody>
      </p:sp>
      <p:sp>
        <p:nvSpPr>
          <p:cNvPr id="23" name="TextBox 22">
            <a:extLst>
              <a:ext uri="{FF2B5EF4-FFF2-40B4-BE49-F238E27FC236}">
                <a16:creationId xmlns:a16="http://schemas.microsoft.com/office/drawing/2014/main" id="{6782DE2A-8643-4BBF-A58D-74448897858C}"/>
              </a:ext>
            </a:extLst>
          </p:cNvPr>
          <p:cNvSpPr txBox="1"/>
          <p:nvPr/>
        </p:nvSpPr>
        <p:spPr>
          <a:xfrm>
            <a:off x="6193439" y="4213706"/>
            <a:ext cx="494676" cy="492443"/>
          </a:xfrm>
          <a:prstGeom prst="rect">
            <a:avLst/>
          </a:prstGeom>
          <a:noFill/>
        </p:spPr>
        <p:txBody>
          <a:bodyPr wrap="square" rtlCol="0" anchor="ctr" anchorCtr="1">
            <a:spAutoFit/>
          </a:bodyPr>
          <a:lstStyle/>
          <a:p>
            <a:r>
              <a:rPr lang="en-US" sz="2600" dirty="0"/>
              <a:t>c</a:t>
            </a:r>
          </a:p>
        </p:txBody>
      </p:sp>
      <p:sp>
        <p:nvSpPr>
          <p:cNvPr id="24" name="TextBox 23">
            <a:extLst>
              <a:ext uri="{FF2B5EF4-FFF2-40B4-BE49-F238E27FC236}">
                <a16:creationId xmlns:a16="http://schemas.microsoft.com/office/drawing/2014/main" id="{A7AAF997-644F-4BF3-BB0D-1FE02E92FE27}"/>
              </a:ext>
            </a:extLst>
          </p:cNvPr>
          <p:cNvSpPr txBox="1"/>
          <p:nvPr/>
        </p:nvSpPr>
        <p:spPr>
          <a:xfrm>
            <a:off x="6195939" y="4710878"/>
            <a:ext cx="494676" cy="492443"/>
          </a:xfrm>
          <a:prstGeom prst="rect">
            <a:avLst/>
          </a:prstGeom>
          <a:noFill/>
        </p:spPr>
        <p:txBody>
          <a:bodyPr wrap="square" rtlCol="0" anchor="ctr" anchorCtr="1">
            <a:spAutoFit/>
          </a:bodyPr>
          <a:lstStyle/>
          <a:p>
            <a:r>
              <a:rPr lang="en-US" sz="2600" dirty="0"/>
              <a:t>d</a:t>
            </a:r>
          </a:p>
        </p:txBody>
      </p:sp>
      <p:sp>
        <p:nvSpPr>
          <p:cNvPr id="25" name="TextBox 24">
            <a:extLst>
              <a:ext uri="{FF2B5EF4-FFF2-40B4-BE49-F238E27FC236}">
                <a16:creationId xmlns:a16="http://schemas.microsoft.com/office/drawing/2014/main" id="{021E5CE7-9223-4473-AF03-39A24DC883D0}"/>
              </a:ext>
            </a:extLst>
          </p:cNvPr>
          <p:cNvSpPr txBox="1"/>
          <p:nvPr/>
        </p:nvSpPr>
        <p:spPr>
          <a:xfrm>
            <a:off x="10750446" y="3719026"/>
            <a:ext cx="494676" cy="492443"/>
          </a:xfrm>
          <a:prstGeom prst="rect">
            <a:avLst/>
          </a:prstGeom>
          <a:noFill/>
        </p:spPr>
        <p:txBody>
          <a:bodyPr wrap="square" rtlCol="0" anchor="ctr" anchorCtr="1">
            <a:spAutoFit/>
          </a:bodyPr>
          <a:lstStyle/>
          <a:p>
            <a:r>
              <a:rPr lang="en-US" sz="2600" dirty="0"/>
              <a:t>x</a:t>
            </a:r>
          </a:p>
        </p:txBody>
      </p:sp>
      <p:sp>
        <p:nvSpPr>
          <p:cNvPr id="26" name="TextBox 25">
            <a:extLst>
              <a:ext uri="{FF2B5EF4-FFF2-40B4-BE49-F238E27FC236}">
                <a16:creationId xmlns:a16="http://schemas.microsoft.com/office/drawing/2014/main" id="{DE67BC45-3101-4360-A1D0-1212041D110D}"/>
              </a:ext>
            </a:extLst>
          </p:cNvPr>
          <p:cNvSpPr txBox="1"/>
          <p:nvPr/>
        </p:nvSpPr>
        <p:spPr>
          <a:xfrm>
            <a:off x="10752945" y="4276158"/>
            <a:ext cx="494676" cy="492443"/>
          </a:xfrm>
          <a:prstGeom prst="rect">
            <a:avLst/>
          </a:prstGeom>
          <a:noFill/>
        </p:spPr>
        <p:txBody>
          <a:bodyPr wrap="square" rtlCol="0" anchor="ctr" anchorCtr="1">
            <a:spAutoFit/>
          </a:bodyPr>
          <a:lstStyle/>
          <a:p>
            <a:r>
              <a:rPr lang="en-US" sz="2600" dirty="0"/>
              <a:t>y</a:t>
            </a:r>
          </a:p>
        </p:txBody>
      </p:sp>
      <p:cxnSp>
        <p:nvCxnSpPr>
          <p:cNvPr id="28" name="Straight Connector 27">
            <a:extLst>
              <a:ext uri="{FF2B5EF4-FFF2-40B4-BE49-F238E27FC236}">
                <a16:creationId xmlns:a16="http://schemas.microsoft.com/office/drawing/2014/main" id="{6BE3A596-0B22-4B66-8E10-5DF14B1C3ECA}"/>
              </a:ext>
            </a:extLst>
          </p:cNvPr>
          <p:cNvCxnSpPr>
            <a:cxnSpLocks/>
          </p:cNvCxnSpPr>
          <p:nvPr/>
        </p:nvCxnSpPr>
        <p:spPr>
          <a:xfrm>
            <a:off x="5501390" y="2188564"/>
            <a:ext cx="0" cy="3582649"/>
          </a:xfrm>
          <a:prstGeom prst="line">
            <a:avLst/>
          </a:prstGeom>
          <a:ln w="38100">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E8F73D8-CA98-4394-93D4-FB4D9A89E3DE}"/>
              </a:ext>
            </a:extLst>
          </p:cNvPr>
          <p:cNvCxnSpPr>
            <a:cxnSpLocks/>
          </p:cNvCxnSpPr>
          <p:nvPr/>
        </p:nvCxnSpPr>
        <p:spPr>
          <a:xfrm>
            <a:off x="5578840" y="2236034"/>
            <a:ext cx="0" cy="3582649"/>
          </a:xfrm>
          <a:prstGeom prst="line">
            <a:avLst/>
          </a:prstGeom>
          <a:ln w="38100">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sp>
        <p:nvSpPr>
          <p:cNvPr id="33" name="Footer Placeholder 3">
            <a:extLst>
              <a:ext uri="{FF2B5EF4-FFF2-40B4-BE49-F238E27FC236}">
                <a16:creationId xmlns:a16="http://schemas.microsoft.com/office/drawing/2014/main" id="{B69265B8-CFCB-4527-A948-55EA654345C2}"/>
              </a:ext>
            </a:extLst>
          </p:cNvPr>
          <p:cNvSpPr>
            <a:spLocks noGrp="1"/>
          </p:cNvSpPr>
          <p:nvPr>
            <p:ph type="ftr" sz="quarter" idx="11"/>
          </p:nvPr>
        </p:nvSpPr>
        <p:spPr>
          <a:xfrm>
            <a:off x="4038600" y="6356350"/>
            <a:ext cx="4114800" cy="365125"/>
          </a:xfrm>
        </p:spPr>
        <p:txBody>
          <a:bodyPr anchorCtr="1">
            <a:normAutofit/>
          </a:bodyPr>
          <a:lstStyle/>
          <a:p>
            <a:pPr algn="l">
              <a:spcAft>
                <a:spcPts val="600"/>
              </a:spcAft>
            </a:pPr>
            <a:r>
              <a:rPr lang="en-US" b="1" dirty="0">
                <a:solidFill>
                  <a:srgbClr val="FFFFFF"/>
                </a:solidFill>
              </a:rPr>
              <a:t>CSE460 : VLSI Design</a:t>
            </a:r>
            <a:r>
              <a:rPr lang="en-US" dirty="0">
                <a:solidFill>
                  <a:srgbClr val="FFFFFF"/>
                </a:solidFill>
              </a:rPr>
              <a:t> </a:t>
            </a:r>
          </a:p>
        </p:txBody>
      </p:sp>
      <p:pic>
        <p:nvPicPr>
          <p:cNvPr id="27" name="Picture 26">
            <a:extLst>
              <a:ext uri="{FF2B5EF4-FFF2-40B4-BE49-F238E27FC236}">
                <a16:creationId xmlns:a16="http://schemas.microsoft.com/office/drawing/2014/main" id="{ADE32C5F-F8B9-A042-94D4-C85A156958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4768" y="5790091"/>
            <a:ext cx="928231" cy="928231"/>
          </a:xfrm>
          <a:prstGeom prst="rect">
            <a:avLst/>
          </a:prstGeom>
        </p:spPr>
      </p:pic>
    </p:spTree>
    <p:extLst>
      <p:ext uri="{BB962C8B-B14F-4D97-AF65-F5344CB8AC3E}">
        <p14:creationId xmlns:p14="http://schemas.microsoft.com/office/powerpoint/2010/main" val="34743133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fade">
                                      <p:cBhvr>
                                        <p:cTn id="19" dur="500"/>
                                        <p:tgtEl>
                                          <p:spTgt spid="2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500"/>
                                        <p:tgtEl>
                                          <p:spTgt spid="23"/>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4"/>
                                        </p:tgtEl>
                                        <p:attrNameLst>
                                          <p:attrName>style.visibility</p:attrName>
                                        </p:attrNameLst>
                                      </p:cBhvr>
                                      <p:to>
                                        <p:strVal val="visible"/>
                                      </p:to>
                                    </p:set>
                                    <p:animEffect transition="in" filter="fade">
                                      <p:cBhvr>
                                        <p:cTn id="25" dur="500"/>
                                        <p:tgtEl>
                                          <p:spTgt spid="2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5"/>
                                        </p:tgtEl>
                                        <p:attrNameLst>
                                          <p:attrName>style.visibility</p:attrName>
                                        </p:attrNameLst>
                                      </p:cBhvr>
                                      <p:to>
                                        <p:strVal val="visible"/>
                                      </p:to>
                                    </p:set>
                                    <p:animEffect transition="in" filter="fade">
                                      <p:cBhvr>
                                        <p:cTn id="28" dur="500"/>
                                        <p:tgtEl>
                                          <p:spTgt spid="25"/>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6"/>
                                        </p:tgtEl>
                                        <p:attrNameLst>
                                          <p:attrName>style.visibility</p:attrName>
                                        </p:attrNameLst>
                                      </p:cBhvr>
                                      <p:to>
                                        <p:strVal val="visible"/>
                                      </p:to>
                                    </p:set>
                                    <p:animEffect transition="in" filter="fade">
                                      <p:cBhvr>
                                        <p:cTn id="31" dur="500"/>
                                        <p:tgtEl>
                                          <p:spTgt spid="26"/>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1" fill="hold" nodeType="clickEffect">
                                  <p:stCondLst>
                                    <p:cond delay="0"/>
                                  </p:stCondLst>
                                  <p:childTnLst>
                                    <p:set>
                                      <p:cBhvr>
                                        <p:cTn id="35" dur="1" fill="hold">
                                          <p:stCondLst>
                                            <p:cond delay="0"/>
                                          </p:stCondLst>
                                        </p:cTn>
                                        <p:tgtEl>
                                          <p:spTgt spid="7">
                                            <p:txEl>
                                              <p:pRg st="3" end="3"/>
                                            </p:txEl>
                                          </p:spTgt>
                                        </p:tgtEl>
                                        <p:attrNameLst>
                                          <p:attrName>style.visibility</p:attrName>
                                        </p:attrNameLst>
                                      </p:cBhvr>
                                      <p:to>
                                        <p:strVal val="visible"/>
                                      </p:to>
                                    </p:set>
                                    <p:animEffect transition="in" filter="wipe(up)">
                                      <p:cBhvr>
                                        <p:cTn id="36" dur="500"/>
                                        <p:tgtEl>
                                          <p:spTgt spid="7">
                                            <p:txEl>
                                              <p:pRg st="3" end="3"/>
                                            </p:txEl>
                                          </p:spTgt>
                                        </p:tgtEl>
                                      </p:cBhvr>
                                    </p:animEffect>
                                  </p:childTnLst>
                                </p:cTn>
                              </p:par>
                              <p:par>
                                <p:cTn id="37" presetID="22" presetClass="entr" presetSubtype="1" fill="hold" nodeType="withEffect">
                                  <p:stCondLst>
                                    <p:cond delay="0"/>
                                  </p:stCondLst>
                                  <p:childTnLst>
                                    <p:set>
                                      <p:cBhvr>
                                        <p:cTn id="38" dur="1" fill="hold">
                                          <p:stCondLst>
                                            <p:cond delay="0"/>
                                          </p:stCondLst>
                                        </p:cTn>
                                        <p:tgtEl>
                                          <p:spTgt spid="7">
                                            <p:txEl>
                                              <p:pRg st="4" end="4"/>
                                            </p:txEl>
                                          </p:spTgt>
                                        </p:tgtEl>
                                        <p:attrNameLst>
                                          <p:attrName>style.visibility</p:attrName>
                                        </p:attrNameLst>
                                      </p:cBhvr>
                                      <p:to>
                                        <p:strVal val="visible"/>
                                      </p:to>
                                    </p:set>
                                    <p:animEffect transition="in" filter="wipe(up)">
                                      <p:cBhvr>
                                        <p:cTn id="39" dur="500"/>
                                        <p:tgtEl>
                                          <p:spTgt spid="7">
                                            <p:txEl>
                                              <p:pRg st="4" end="4"/>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nodeType="clickEffect">
                                  <p:stCondLst>
                                    <p:cond delay="0"/>
                                  </p:stCondLst>
                                  <p:childTnLst>
                                    <p:set>
                                      <p:cBhvr>
                                        <p:cTn id="43" dur="1" fill="hold">
                                          <p:stCondLst>
                                            <p:cond delay="0"/>
                                          </p:stCondLst>
                                        </p:cTn>
                                        <p:tgtEl>
                                          <p:spTgt spid="11"/>
                                        </p:tgtEl>
                                        <p:attrNameLst>
                                          <p:attrName>style.visibility</p:attrName>
                                        </p:attrNameLst>
                                      </p:cBhvr>
                                      <p:to>
                                        <p:strVal val="visible"/>
                                      </p:to>
                                    </p:set>
                                    <p:animEffect transition="in" filter="wipe(left)">
                                      <p:cBhvr>
                                        <p:cTn id="44" dur="500"/>
                                        <p:tgtEl>
                                          <p:spTgt spid="11"/>
                                        </p:tgtEl>
                                      </p:cBhvr>
                                    </p:animEffect>
                                  </p:childTnLst>
                                </p:cTn>
                              </p:par>
                              <p:par>
                                <p:cTn id="45" presetID="22" presetClass="entr" presetSubtype="8" fill="hold" nodeType="with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wipe(left)">
                                      <p:cBhvr>
                                        <p:cTn id="47" dur="500"/>
                                        <p:tgtEl>
                                          <p:spTgt spid="16"/>
                                        </p:tgtEl>
                                      </p:cBhvr>
                                    </p:animEffect>
                                  </p:childTnLst>
                                </p:cTn>
                              </p:par>
                              <p:par>
                                <p:cTn id="48" presetID="22" presetClass="entr" presetSubtype="8" fill="hold" nodeType="withEffect">
                                  <p:stCondLst>
                                    <p:cond delay="0"/>
                                  </p:stCondLst>
                                  <p:childTnLst>
                                    <p:set>
                                      <p:cBhvr>
                                        <p:cTn id="49" dur="1" fill="hold">
                                          <p:stCondLst>
                                            <p:cond delay="0"/>
                                          </p:stCondLst>
                                        </p:cTn>
                                        <p:tgtEl>
                                          <p:spTgt spid="18"/>
                                        </p:tgtEl>
                                        <p:attrNameLst>
                                          <p:attrName>style.visibility</p:attrName>
                                        </p:attrNameLst>
                                      </p:cBhvr>
                                      <p:to>
                                        <p:strVal val="visible"/>
                                      </p:to>
                                    </p:set>
                                    <p:animEffect transition="in" filter="wipe(left)">
                                      <p:cBhvr>
                                        <p:cTn id="50" dur="500"/>
                                        <p:tgtEl>
                                          <p:spTgt spid="18"/>
                                        </p:tgtEl>
                                      </p:cBhvr>
                                    </p:animEffect>
                                  </p:childTnLst>
                                </p:cTn>
                              </p:par>
                              <p:par>
                                <p:cTn id="51" presetID="22" presetClass="entr" presetSubtype="8" fill="hold" nodeType="withEffect">
                                  <p:stCondLst>
                                    <p:cond delay="0"/>
                                  </p:stCondLst>
                                  <p:childTnLst>
                                    <p:set>
                                      <p:cBhvr>
                                        <p:cTn id="52" dur="1" fill="hold">
                                          <p:stCondLst>
                                            <p:cond delay="0"/>
                                          </p:stCondLst>
                                        </p:cTn>
                                        <p:tgtEl>
                                          <p:spTgt spid="19"/>
                                        </p:tgtEl>
                                        <p:attrNameLst>
                                          <p:attrName>style.visibility</p:attrName>
                                        </p:attrNameLst>
                                      </p:cBhvr>
                                      <p:to>
                                        <p:strVal val="visible"/>
                                      </p:to>
                                    </p:set>
                                    <p:animEffect transition="in" filter="wipe(left)">
                                      <p:cBhvr>
                                        <p:cTn id="53" dur="500"/>
                                        <p:tgtEl>
                                          <p:spTgt spid="19"/>
                                        </p:tgtEl>
                                      </p:cBhvr>
                                    </p:animEffect>
                                  </p:childTnLst>
                                </p:cTn>
                              </p:par>
                              <p:par>
                                <p:cTn id="54" presetID="22" presetClass="entr" presetSubtype="8" fill="hold" nodeType="withEffect">
                                  <p:stCondLst>
                                    <p:cond delay="0"/>
                                  </p:stCondLst>
                                  <p:childTnLst>
                                    <p:set>
                                      <p:cBhvr>
                                        <p:cTn id="55" dur="1" fill="hold">
                                          <p:stCondLst>
                                            <p:cond delay="0"/>
                                          </p:stCondLst>
                                        </p:cTn>
                                        <p:tgtEl>
                                          <p:spTgt spid="20"/>
                                        </p:tgtEl>
                                        <p:attrNameLst>
                                          <p:attrName>style.visibility</p:attrName>
                                        </p:attrNameLst>
                                      </p:cBhvr>
                                      <p:to>
                                        <p:strVal val="visible"/>
                                      </p:to>
                                    </p:set>
                                    <p:animEffect transition="in" filter="wipe(left)">
                                      <p:cBhvr>
                                        <p:cTn id="56" dur="500"/>
                                        <p:tgtEl>
                                          <p:spTgt spid="20"/>
                                        </p:tgtEl>
                                      </p:cBhvr>
                                    </p:animEffect>
                                  </p:childTnLst>
                                </p:cTn>
                              </p:par>
                              <p:par>
                                <p:cTn id="57" presetID="22" presetClass="entr" presetSubtype="8" fill="hold" nodeType="withEffect">
                                  <p:stCondLst>
                                    <p:cond delay="0"/>
                                  </p:stCondLst>
                                  <p:childTnLst>
                                    <p:set>
                                      <p:cBhvr>
                                        <p:cTn id="58" dur="1" fill="hold">
                                          <p:stCondLst>
                                            <p:cond delay="0"/>
                                          </p:stCondLst>
                                        </p:cTn>
                                        <p:tgtEl>
                                          <p:spTgt spid="21"/>
                                        </p:tgtEl>
                                        <p:attrNameLst>
                                          <p:attrName>style.visibility</p:attrName>
                                        </p:attrNameLst>
                                      </p:cBhvr>
                                      <p:to>
                                        <p:strVal val="visible"/>
                                      </p:to>
                                    </p:set>
                                    <p:animEffect transition="in" filter="wipe(left)">
                                      <p:cBhvr>
                                        <p:cTn id="59" dur="500"/>
                                        <p:tgtEl>
                                          <p:spTgt spid="21"/>
                                        </p:tgtEl>
                                      </p:cBhvr>
                                    </p:animEffec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nodeType="clickEffect">
                                  <p:stCondLst>
                                    <p:cond delay="0"/>
                                  </p:stCondLst>
                                  <p:childTnLst>
                                    <p:set>
                                      <p:cBhvr>
                                        <p:cTn id="63" dur="1" fill="hold">
                                          <p:stCondLst>
                                            <p:cond delay="0"/>
                                          </p:stCondLst>
                                        </p:cTn>
                                        <p:tgtEl>
                                          <p:spTgt spid="7">
                                            <p:txEl>
                                              <p:pRg st="5" end="5"/>
                                            </p:txEl>
                                          </p:spTgt>
                                        </p:tgtEl>
                                        <p:attrNameLst>
                                          <p:attrName>style.visibility</p:attrName>
                                        </p:attrNameLst>
                                      </p:cBhvr>
                                      <p:to>
                                        <p:strVal val="visible"/>
                                      </p:to>
                                    </p:set>
                                  </p:childTnLst>
                                </p:cTn>
                              </p:par>
                              <p:par>
                                <p:cTn id="64" presetID="1" presetClass="entr" presetSubtype="0" fill="hold" nodeType="withEffect">
                                  <p:stCondLst>
                                    <p:cond delay="0"/>
                                  </p:stCondLst>
                                  <p:childTnLst>
                                    <p:set>
                                      <p:cBhvr>
                                        <p:cTn id="65" dur="1" fill="hold">
                                          <p:stCondLst>
                                            <p:cond delay="0"/>
                                          </p:stCondLst>
                                        </p:cTn>
                                        <p:tgtEl>
                                          <p:spTgt spid="7">
                                            <p:txEl>
                                              <p:pRg st="6" end="6"/>
                                            </p:txEl>
                                          </p:spTgt>
                                        </p:tgtEl>
                                        <p:attrNameLst>
                                          <p:attrName>style.visibility</p:attrName>
                                        </p:attrNameLst>
                                      </p:cBhvr>
                                      <p:to>
                                        <p:strVal val="visible"/>
                                      </p:to>
                                    </p:set>
                                  </p:childTnLst>
                                </p:cTn>
                              </p:par>
                              <p:par>
                                <p:cTn id="66" presetID="1" presetClass="entr" presetSubtype="0" fill="hold" nodeType="withEffect">
                                  <p:stCondLst>
                                    <p:cond delay="0"/>
                                  </p:stCondLst>
                                  <p:childTnLst>
                                    <p:set>
                                      <p:cBhvr>
                                        <p:cTn id="67"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4" grpId="0"/>
      <p:bldP spid="22" grpId="0"/>
      <p:bldP spid="23" grpId="0"/>
      <p:bldP spid="24" grpId="0"/>
      <p:bldP spid="25" grpId="0"/>
      <p:bldP spid="2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496F43-4B97-47CD-9C4C-55AB87D68EFF}"/>
              </a:ext>
            </a:extLst>
          </p:cNvPr>
          <p:cNvSpPr>
            <a:spLocks noGrp="1"/>
          </p:cNvSpPr>
          <p:nvPr>
            <p:ph type="title"/>
          </p:nvPr>
        </p:nvSpPr>
        <p:spPr/>
        <p:txBody>
          <a:bodyPr/>
          <a:lstStyle/>
          <a:p>
            <a:r>
              <a:rPr lang="en-US" dirty="0">
                <a:solidFill>
                  <a:schemeClr val="bg1"/>
                </a:solidFill>
              </a:rPr>
              <a:t>Basic Syntax and Lexical Conventions </a:t>
            </a:r>
          </a:p>
        </p:txBody>
      </p:sp>
      <p:sp>
        <p:nvSpPr>
          <p:cNvPr id="7" name="Content Placeholder 6">
            <a:extLst>
              <a:ext uri="{FF2B5EF4-FFF2-40B4-BE49-F238E27FC236}">
                <a16:creationId xmlns:a16="http://schemas.microsoft.com/office/drawing/2014/main" id="{F6CC46BE-C4AC-4E1A-8DFB-04CF43250E19}"/>
              </a:ext>
            </a:extLst>
          </p:cNvPr>
          <p:cNvSpPr>
            <a:spLocks noGrp="1"/>
          </p:cNvSpPr>
          <p:nvPr>
            <p:ph idx="1"/>
          </p:nvPr>
        </p:nvSpPr>
        <p:spPr/>
        <p:txBody>
          <a:bodyPr/>
          <a:lstStyle/>
          <a:p>
            <a:r>
              <a:rPr lang="en-US" sz="2600" dirty="0">
                <a:solidFill>
                  <a:schemeClr val="bg1"/>
                </a:solidFill>
              </a:rPr>
              <a:t>Documentation in Verilog code</a:t>
            </a:r>
          </a:p>
          <a:p>
            <a:pPr marL="0" indent="0" algn="just">
              <a:buNone/>
            </a:pPr>
            <a:r>
              <a:rPr lang="en-US" dirty="0">
                <a:solidFill>
                  <a:schemeClr val="bg1"/>
                </a:solidFill>
              </a:rPr>
              <a:t>	</a:t>
            </a:r>
            <a:r>
              <a:rPr lang="en-US" sz="2000" dirty="0">
                <a:solidFill>
                  <a:schemeClr val="bg1"/>
                </a:solidFill>
              </a:rPr>
              <a:t>- Documentation can be included in Verilog code by writing comments. </a:t>
            </a:r>
            <a:r>
              <a:rPr lang="en-US" sz="2000" dirty="0">
                <a:solidFill>
                  <a:schemeClr val="bg1"/>
                </a:solidFill>
                <a:ea typeface="Cambria Math" panose="02040503050406030204" pitchFamily="18" charset="0"/>
              </a:rPr>
              <a:t>A </a:t>
            </a:r>
            <a:r>
              <a:rPr lang="en-US" sz="2000" dirty="0">
                <a:solidFill>
                  <a:schemeClr val="accent6"/>
                </a:solidFill>
                <a:ea typeface="Cambria Math" panose="02040503050406030204" pitchFamily="18" charset="0"/>
              </a:rPr>
              <a:t>short comment begins with a double slash ( // )</a:t>
            </a:r>
            <a:r>
              <a:rPr lang="en-US" sz="2000" dirty="0">
                <a:solidFill>
                  <a:schemeClr val="bg1"/>
                </a:solidFill>
                <a:ea typeface="Cambria Math" panose="02040503050406030204" pitchFamily="18" charset="0"/>
              </a:rPr>
              <a:t>. A </a:t>
            </a:r>
            <a:r>
              <a:rPr lang="en-US" sz="2000" dirty="0">
                <a:solidFill>
                  <a:schemeClr val="accent6"/>
                </a:solidFill>
                <a:ea typeface="Cambria Math" panose="02040503050406030204" pitchFamily="18" charset="0"/>
              </a:rPr>
              <a:t>long comment spans multiple lines and is contained inside /* and */</a:t>
            </a:r>
            <a:r>
              <a:rPr lang="en-US" sz="2000" dirty="0">
                <a:solidFill>
                  <a:schemeClr val="bg1"/>
                </a:solidFill>
                <a:ea typeface="Cambria Math" panose="02040503050406030204" pitchFamily="18" charset="0"/>
              </a:rPr>
              <a:t>.</a:t>
            </a:r>
          </a:p>
          <a:p>
            <a:pPr marL="0" indent="0">
              <a:buNone/>
            </a:pPr>
            <a:endParaRPr lang="en-US" dirty="0"/>
          </a:p>
        </p:txBody>
      </p:sp>
      <p:sp>
        <p:nvSpPr>
          <p:cNvPr id="6" name="Slide Number Placeholder 5">
            <a:extLst>
              <a:ext uri="{FF2B5EF4-FFF2-40B4-BE49-F238E27FC236}">
                <a16:creationId xmlns:a16="http://schemas.microsoft.com/office/drawing/2014/main" id="{AD5BE483-A965-420B-9CED-ED9DC755DC34}"/>
              </a:ext>
            </a:extLst>
          </p:cNvPr>
          <p:cNvSpPr>
            <a:spLocks noGrp="1"/>
          </p:cNvSpPr>
          <p:nvPr>
            <p:ph type="sldNum" sz="quarter" idx="12"/>
          </p:nvPr>
        </p:nvSpPr>
        <p:spPr/>
        <p:txBody>
          <a:bodyPr/>
          <a:lstStyle/>
          <a:p>
            <a:fld id="{4022722E-B8F0-49A7-B007-BC47D25684C4}" type="slidenum">
              <a:rPr lang="en-US" smtClean="0"/>
              <a:t>12</a:t>
            </a:fld>
            <a:endParaRPr lang="en-US"/>
          </a:p>
        </p:txBody>
      </p:sp>
      <p:sp>
        <p:nvSpPr>
          <p:cNvPr id="9" name="Rectangle 8">
            <a:extLst>
              <a:ext uri="{FF2B5EF4-FFF2-40B4-BE49-F238E27FC236}">
                <a16:creationId xmlns:a16="http://schemas.microsoft.com/office/drawing/2014/main" id="{F168E7F0-1EEC-4040-9C18-9BC85C237912}"/>
              </a:ext>
            </a:extLst>
          </p:cNvPr>
          <p:cNvSpPr/>
          <p:nvPr/>
        </p:nvSpPr>
        <p:spPr>
          <a:xfrm>
            <a:off x="1156741" y="3357795"/>
            <a:ext cx="9998437" cy="2879127"/>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rgbClr val="0000FF"/>
                </a:solidFill>
                <a:effectLst/>
                <a:latin typeface="Courier New" panose="02070309020205020404" pitchFamily="49" charset="0"/>
              </a:rPr>
              <a:t>module</a:t>
            </a:r>
            <a:r>
              <a:rPr lang="en-US" sz="1800" dirty="0">
                <a:solidFill>
                  <a:srgbClr val="000000"/>
                </a:solidFill>
                <a:effectLst/>
                <a:latin typeface="Courier New" panose="02070309020205020404" pitchFamily="49" charset="0"/>
              </a:rPr>
              <a:t> fulladd</a:t>
            </a:r>
            <a:r>
              <a:rPr lang="en-US" sz="1800" b="1" dirty="0">
                <a:solidFill>
                  <a:srgbClr val="000080"/>
                </a:solidFill>
                <a:effectLst/>
                <a:latin typeface="Courier New" panose="02070309020205020404" pitchFamily="49" charset="0"/>
              </a:rPr>
              <a:t>(</a:t>
            </a:r>
            <a:r>
              <a:rPr lang="en-US" sz="1800" dirty="0">
                <a:solidFill>
                  <a:srgbClr val="000000"/>
                </a:solidFill>
                <a:effectLst/>
                <a:latin typeface="Courier New" panose="02070309020205020404" pitchFamily="49" charset="0"/>
              </a:rPr>
              <a:t>s</a:t>
            </a:r>
            <a:r>
              <a:rPr lang="en-US" sz="1800" b="1" dirty="0">
                <a:solidFill>
                  <a:srgbClr val="000080"/>
                </a:solidFill>
                <a:effectLst/>
                <a:latin typeface="Courier New" panose="02070309020205020404" pitchFamily="49" charset="0"/>
              </a:rPr>
              <a:t>,</a:t>
            </a:r>
            <a:r>
              <a:rPr lang="en-US" sz="1800" dirty="0">
                <a:solidFill>
                  <a:srgbClr val="000000"/>
                </a:solidFill>
                <a:effectLst/>
                <a:latin typeface="Courier New" panose="02070309020205020404" pitchFamily="49" charset="0"/>
              </a:rPr>
              <a:t> </a:t>
            </a:r>
            <a:r>
              <a:rPr lang="en-US" sz="1800" dirty="0" err="1">
                <a:solidFill>
                  <a:srgbClr val="000000"/>
                </a:solidFill>
                <a:effectLst/>
                <a:latin typeface="Courier New" panose="02070309020205020404" pitchFamily="49" charset="0"/>
              </a:rPr>
              <a:t>cout</a:t>
            </a:r>
            <a:r>
              <a:rPr lang="en-US" sz="1800" b="1" dirty="0">
                <a:solidFill>
                  <a:srgbClr val="000080"/>
                </a:solidFill>
                <a:effectLst/>
                <a:latin typeface="Courier New" panose="02070309020205020404" pitchFamily="49" charset="0"/>
              </a:rPr>
              <a:t>,</a:t>
            </a:r>
            <a:r>
              <a:rPr lang="en-US" sz="1800" dirty="0">
                <a:solidFill>
                  <a:srgbClr val="000000"/>
                </a:solidFill>
                <a:effectLst/>
                <a:latin typeface="Courier New" panose="02070309020205020404" pitchFamily="49" charset="0"/>
              </a:rPr>
              <a:t> a</a:t>
            </a:r>
            <a:r>
              <a:rPr lang="en-US" sz="1800" b="1" dirty="0">
                <a:solidFill>
                  <a:srgbClr val="000080"/>
                </a:solidFill>
                <a:effectLst/>
                <a:latin typeface="Courier New" panose="02070309020205020404" pitchFamily="49" charset="0"/>
              </a:rPr>
              <a:t>,</a:t>
            </a:r>
            <a:r>
              <a:rPr lang="en-US" sz="1800" dirty="0">
                <a:solidFill>
                  <a:srgbClr val="000000"/>
                </a:solidFill>
                <a:effectLst/>
                <a:latin typeface="Courier New" panose="02070309020205020404" pitchFamily="49" charset="0"/>
              </a:rPr>
              <a:t> b</a:t>
            </a:r>
            <a:r>
              <a:rPr lang="en-US" sz="1800" b="1" dirty="0">
                <a:solidFill>
                  <a:srgbClr val="000080"/>
                </a:solidFill>
                <a:effectLst/>
                <a:latin typeface="Courier New" panose="02070309020205020404" pitchFamily="49" charset="0"/>
              </a:rPr>
              <a:t>,</a:t>
            </a:r>
            <a:r>
              <a:rPr lang="en-US" sz="1800" dirty="0">
                <a:solidFill>
                  <a:srgbClr val="000000"/>
                </a:solidFill>
                <a:effectLst/>
                <a:latin typeface="Courier New" panose="02070309020205020404" pitchFamily="49" charset="0"/>
              </a:rPr>
              <a:t> cin</a:t>
            </a:r>
            <a:r>
              <a:rPr lang="en-US" sz="1800" b="1" dirty="0">
                <a:solidFill>
                  <a:srgbClr val="000080"/>
                </a:solidFill>
                <a:effectLst/>
                <a:latin typeface="Courier New" panose="02070309020205020404" pitchFamily="49" charset="0"/>
              </a:rPr>
              <a:t>);</a:t>
            </a:r>
            <a:r>
              <a:rPr lang="en-US" sz="1800" dirty="0">
                <a:solidFill>
                  <a:srgbClr val="000000"/>
                </a:solidFill>
                <a:effectLst/>
                <a:latin typeface="Courier New" panose="02070309020205020404" pitchFamily="49" charset="0"/>
              </a:rPr>
              <a:t> </a:t>
            </a:r>
          </a:p>
          <a:p>
            <a:r>
              <a:rPr lang="en-US" sz="1800" dirty="0">
                <a:solidFill>
                  <a:srgbClr val="008000"/>
                </a:solidFill>
                <a:effectLst/>
                <a:latin typeface="Courier New" panose="02070309020205020404" pitchFamily="49" charset="0"/>
              </a:rPr>
              <a:t>// A full adder verilog module </a:t>
            </a:r>
          </a:p>
          <a:p>
            <a:r>
              <a:rPr lang="en-US" sz="1800" dirty="0">
                <a:solidFill>
                  <a:srgbClr val="008000"/>
                </a:solidFill>
                <a:effectLst/>
                <a:latin typeface="Courier New" panose="02070309020205020404" pitchFamily="49" charset="0"/>
              </a:rPr>
              <a:t>/* </a:t>
            </a:r>
          </a:p>
          <a:p>
            <a:r>
              <a:rPr lang="en-US" sz="1800" dirty="0">
                <a:solidFill>
                  <a:srgbClr val="008000"/>
                </a:solidFill>
                <a:effectLst/>
                <a:latin typeface="Courier New" panose="02070309020205020404" pitchFamily="49" charset="0"/>
              </a:rPr>
              <a:t>This module takes three inputs a, b, cin and adds them. </a:t>
            </a:r>
          </a:p>
          <a:p>
            <a:r>
              <a:rPr lang="en-US" sz="1800" dirty="0">
                <a:solidFill>
                  <a:srgbClr val="008000"/>
                </a:solidFill>
                <a:effectLst/>
                <a:latin typeface="Courier New" panose="02070309020205020404" pitchFamily="49" charset="0"/>
              </a:rPr>
              <a:t>The sum of the inputs are stored in s, the carryout is stored in </a:t>
            </a:r>
            <a:r>
              <a:rPr lang="en-US" sz="1800" dirty="0" err="1">
                <a:solidFill>
                  <a:srgbClr val="008000"/>
                </a:solidFill>
                <a:effectLst/>
                <a:latin typeface="Courier New" panose="02070309020205020404" pitchFamily="49" charset="0"/>
              </a:rPr>
              <a:t>cout</a:t>
            </a:r>
            <a:r>
              <a:rPr lang="en-US" sz="1800" dirty="0">
                <a:solidFill>
                  <a:srgbClr val="008000"/>
                </a:solidFill>
                <a:effectLst/>
                <a:latin typeface="Courier New" panose="02070309020205020404" pitchFamily="49" charset="0"/>
              </a:rPr>
              <a:t>. </a:t>
            </a:r>
          </a:p>
          <a:p>
            <a:r>
              <a:rPr lang="en-US" sz="1800" dirty="0">
                <a:solidFill>
                  <a:srgbClr val="008000"/>
                </a:solidFill>
                <a:effectLst/>
                <a:latin typeface="Courier New" panose="02070309020205020404" pitchFamily="49" charset="0"/>
              </a:rPr>
              <a:t>*/</a:t>
            </a:r>
            <a:r>
              <a:rPr lang="en-US" sz="1800" dirty="0">
                <a:solidFill>
                  <a:srgbClr val="000000"/>
                </a:solidFill>
                <a:effectLst/>
                <a:latin typeface="Courier New" panose="02070309020205020404" pitchFamily="49" charset="0"/>
              </a:rPr>
              <a:t> </a:t>
            </a:r>
          </a:p>
          <a:p>
            <a:r>
              <a:rPr lang="en-US" sz="1800" b="1" dirty="0">
                <a:solidFill>
                  <a:srgbClr val="0000FF"/>
                </a:solidFill>
                <a:effectLst/>
                <a:latin typeface="Courier New" panose="02070309020205020404" pitchFamily="49" charset="0"/>
              </a:rPr>
              <a:t>input</a:t>
            </a:r>
            <a:r>
              <a:rPr lang="en-US" sz="1800" dirty="0">
                <a:solidFill>
                  <a:srgbClr val="000000"/>
                </a:solidFill>
                <a:effectLst/>
                <a:latin typeface="Courier New" panose="02070309020205020404" pitchFamily="49" charset="0"/>
              </a:rPr>
              <a:t> a</a:t>
            </a:r>
            <a:r>
              <a:rPr lang="en-US" sz="1800" b="1" dirty="0">
                <a:solidFill>
                  <a:srgbClr val="000080"/>
                </a:solidFill>
                <a:effectLst/>
                <a:latin typeface="Courier New" panose="02070309020205020404" pitchFamily="49" charset="0"/>
              </a:rPr>
              <a:t>,</a:t>
            </a:r>
            <a:r>
              <a:rPr lang="en-US" sz="1800" dirty="0">
                <a:solidFill>
                  <a:srgbClr val="000000"/>
                </a:solidFill>
                <a:effectLst/>
                <a:latin typeface="Courier New" panose="02070309020205020404" pitchFamily="49" charset="0"/>
              </a:rPr>
              <a:t> b</a:t>
            </a:r>
            <a:r>
              <a:rPr lang="en-US" sz="1800" b="1" dirty="0">
                <a:solidFill>
                  <a:srgbClr val="000080"/>
                </a:solidFill>
                <a:effectLst/>
                <a:latin typeface="Courier New" panose="02070309020205020404" pitchFamily="49" charset="0"/>
              </a:rPr>
              <a:t>,</a:t>
            </a:r>
            <a:r>
              <a:rPr lang="en-US" sz="1800" dirty="0">
                <a:solidFill>
                  <a:srgbClr val="000000"/>
                </a:solidFill>
                <a:effectLst/>
                <a:latin typeface="Courier New" panose="02070309020205020404" pitchFamily="49" charset="0"/>
              </a:rPr>
              <a:t> c</a:t>
            </a:r>
            <a:r>
              <a:rPr lang="en-US" sz="1800" b="1" dirty="0">
                <a:solidFill>
                  <a:srgbClr val="000080"/>
                </a:solidFill>
                <a:effectLst/>
                <a:latin typeface="Courier New" panose="02070309020205020404" pitchFamily="49" charset="0"/>
              </a:rPr>
              <a:t>;</a:t>
            </a:r>
            <a:r>
              <a:rPr lang="en-US" sz="1800" dirty="0">
                <a:solidFill>
                  <a:srgbClr val="000000"/>
                </a:solidFill>
                <a:effectLst/>
                <a:latin typeface="Courier New" panose="02070309020205020404" pitchFamily="49" charset="0"/>
              </a:rPr>
              <a:t> </a:t>
            </a:r>
          </a:p>
          <a:p>
            <a:r>
              <a:rPr lang="en-US" sz="1800" b="1" dirty="0">
                <a:solidFill>
                  <a:srgbClr val="0000FF"/>
                </a:solidFill>
                <a:effectLst/>
                <a:latin typeface="Courier New" panose="02070309020205020404" pitchFamily="49" charset="0"/>
              </a:rPr>
              <a:t>output</a:t>
            </a:r>
            <a:r>
              <a:rPr lang="en-US" sz="1800" dirty="0">
                <a:solidFill>
                  <a:srgbClr val="000000"/>
                </a:solidFill>
                <a:effectLst/>
                <a:latin typeface="Courier New" panose="02070309020205020404" pitchFamily="49" charset="0"/>
              </a:rPr>
              <a:t> s</a:t>
            </a:r>
            <a:r>
              <a:rPr lang="en-US" sz="1800" b="1" dirty="0">
                <a:solidFill>
                  <a:srgbClr val="000080"/>
                </a:solidFill>
                <a:effectLst/>
                <a:latin typeface="Courier New" panose="02070309020205020404" pitchFamily="49" charset="0"/>
              </a:rPr>
              <a:t>,</a:t>
            </a:r>
            <a:r>
              <a:rPr lang="en-US" sz="1800" dirty="0">
                <a:solidFill>
                  <a:srgbClr val="000000"/>
                </a:solidFill>
                <a:effectLst/>
                <a:latin typeface="Courier New" panose="02070309020205020404" pitchFamily="49" charset="0"/>
              </a:rPr>
              <a:t> </a:t>
            </a:r>
            <a:r>
              <a:rPr lang="en-US" sz="1800" dirty="0" err="1">
                <a:solidFill>
                  <a:srgbClr val="000000"/>
                </a:solidFill>
                <a:effectLst/>
                <a:latin typeface="Courier New" panose="02070309020205020404" pitchFamily="49" charset="0"/>
              </a:rPr>
              <a:t>cout</a:t>
            </a:r>
            <a:r>
              <a:rPr lang="en-US" sz="1800" b="1" dirty="0">
                <a:solidFill>
                  <a:srgbClr val="000080"/>
                </a:solidFill>
                <a:effectLst/>
                <a:latin typeface="Courier New" panose="02070309020205020404" pitchFamily="49" charset="0"/>
              </a:rPr>
              <a:t>;</a:t>
            </a:r>
          </a:p>
          <a:p>
            <a:r>
              <a:rPr lang="en-US" sz="1800" dirty="0">
                <a:solidFill>
                  <a:srgbClr val="008000"/>
                </a:solidFill>
                <a:effectLst/>
                <a:latin typeface="Courier New" panose="02070309020205020404" pitchFamily="49" charset="0"/>
              </a:rPr>
              <a:t>// Verilog Code // </a:t>
            </a:r>
          </a:p>
          <a:p>
            <a:r>
              <a:rPr lang="en-US" sz="1800" b="1" dirty="0">
                <a:solidFill>
                  <a:srgbClr val="0000FF"/>
                </a:solidFill>
                <a:effectLst/>
                <a:latin typeface="Courier New" panose="02070309020205020404" pitchFamily="49" charset="0"/>
              </a:rPr>
              <a:t>endmodule</a:t>
            </a:r>
            <a:r>
              <a:rPr lang="en-US" sz="1800" dirty="0">
                <a:solidFill>
                  <a:srgbClr val="000000"/>
                </a:solidFill>
                <a:effectLst/>
                <a:latin typeface="Courier New" panose="02070309020205020404" pitchFamily="49" charset="0"/>
              </a:rPr>
              <a:t> </a:t>
            </a:r>
            <a:endParaRPr lang="en-US" dirty="0">
              <a:effectLst/>
            </a:endParaRPr>
          </a:p>
        </p:txBody>
      </p:sp>
      <p:sp>
        <p:nvSpPr>
          <p:cNvPr id="10" name="Footer Placeholder 3">
            <a:extLst>
              <a:ext uri="{FF2B5EF4-FFF2-40B4-BE49-F238E27FC236}">
                <a16:creationId xmlns:a16="http://schemas.microsoft.com/office/drawing/2014/main" id="{7E44D48F-0AFC-4357-870B-EF4533B045F4}"/>
              </a:ext>
            </a:extLst>
          </p:cNvPr>
          <p:cNvSpPr>
            <a:spLocks noGrp="1"/>
          </p:cNvSpPr>
          <p:nvPr>
            <p:ph type="ftr" sz="quarter" idx="11"/>
          </p:nvPr>
        </p:nvSpPr>
        <p:spPr>
          <a:xfrm>
            <a:off x="4038600" y="6356350"/>
            <a:ext cx="4114800" cy="365125"/>
          </a:xfrm>
        </p:spPr>
        <p:txBody>
          <a:bodyPr anchorCtr="1">
            <a:normAutofit/>
          </a:bodyPr>
          <a:lstStyle/>
          <a:p>
            <a:pPr algn="l">
              <a:spcAft>
                <a:spcPts val="600"/>
              </a:spcAft>
            </a:pPr>
            <a:r>
              <a:rPr lang="en-US" b="1" dirty="0">
                <a:solidFill>
                  <a:srgbClr val="FFFFFF"/>
                </a:solidFill>
              </a:rPr>
              <a:t>CSE460 : VLSI Design</a:t>
            </a:r>
            <a:r>
              <a:rPr lang="en-US" dirty="0">
                <a:solidFill>
                  <a:srgbClr val="FFFFFF"/>
                </a:solidFill>
              </a:rPr>
              <a:t> </a:t>
            </a:r>
          </a:p>
        </p:txBody>
      </p:sp>
      <p:pic>
        <p:nvPicPr>
          <p:cNvPr id="8" name="Picture 7">
            <a:extLst>
              <a:ext uri="{FF2B5EF4-FFF2-40B4-BE49-F238E27FC236}">
                <a16:creationId xmlns:a16="http://schemas.microsoft.com/office/drawing/2014/main" id="{83E9C07A-30E9-E740-95E1-F40D01006D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4768" y="5790091"/>
            <a:ext cx="928231" cy="928231"/>
          </a:xfrm>
          <a:prstGeom prst="rect">
            <a:avLst/>
          </a:prstGeom>
        </p:spPr>
      </p:pic>
    </p:spTree>
    <p:extLst>
      <p:ext uri="{BB962C8B-B14F-4D97-AF65-F5344CB8AC3E}">
        <p14:creationId xmlns:p14="http://schemas.microsoft.com/office/powerpoint/2010/main" val="14491210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496F43-4B97-47CD-9C4C-55AB87D68EFF}"/>
              </a:ext>
            </a:extLst>
          </p:cNvPr>
          <p:cNvSpPr>
            <a:spLocks noGrp="1"/>
          </p:cNvSpPr>
          <p:nvPr>
            <p:ph type="title"/>
          </p:nvPr>
        </p:nvSpPr>
        <p:spPr>
          <a:xfrm>
            <a:off x="838200" y="365126"/>
            <a:ext cx="10515600" cy="849078"/>
          </a:xfrm>
        </p:spPr>
        <p:txBody>
          <a:bodyPr/>
          <a:lstStyle/>
          <a:p>
            <a:r>
              <a:rPr lang="en-US" dirty="0">
                <a:solidFill>
                  <a:schemeClr val="bg1"/>
                </a:solidFill>
              </a:rPr>
              <a:t>Basic Syntax and Lexical Conventions </a:t>
            </a:r>
          </a:p>
        </p:txBody>
      </p:sp>
      <p:sp>
        <p:nvSpPr>
          <p:cNvPr id="7" name="Content Placeholder 6">
            <a:extLst>
              <a:ext uri="{FF2B5EF4-FFF2-40B4-BE49-F238E27FC236}">
                <a16:creationId xmlns:a16="http://schemas.microsoft.com/office/drawing/2014/main" id="{F6CC46BE-C4AC-4E1A-8DFB-04CF43250E19}"/>
              </a:ext>
            </a:extLst>
          </p:cNvPr>
          <p:cNvSpPr>
            <a:spLocks noGrp="1"/>
          </p:cNvSpPr>
          <p:nvPr>
            <p:ph idx="1"/>
          </p:nvPr>
        </p:nvSpPr>
        <p:spPr>
          <a:xfrm>
            <a:off x="838200" y="1214202"/>
            <a:ext cx="10515600" cy="5142147"/>
          </a:xfrm>
        </p:spPr>
        <p:txBody>
          <a:bodyPr/>
          <a:lstStyle/>
          <a:p>
            <a:r>
              <a:rPr lang="en-US" sz="2400" dirty="0">
                <a:solidFill>
                  <a:schemeClr val="bg1"/>
                </a:solidFill>
              </a:rPr>
              <a:t>White space</a:t>
            </a:r>
          </a:p>
          <a:p>
            <a:pPr marL="0" indent="0" algn="just">
              <a:buNone/>
            </a:pPr>
            <a:r>
              <a:rPr lang="en-US" dirty="0">
                <a:solidFill>
                  <a:schemeClr val="bg1"/>
                </a:solidFill>
              </a:rPr>
              <a:t>	</a:t>
            </a:r>
            <a:r>
              <a:rPr lang="en-US" sz="2000" dirty="0">
                <a:solidFill>
                  <a:schemeClr val="bg1"/>
                </a:solidFill>
              </a:rPr>
              <a:t>- </a:t>
            </a:r>
            <a:r>
              <a:rPr lang="en-US" sz="2000" dirty="0">
                <a:solidFill>
                  <a:schemeClr val="accent6"/>
                </a:solidFill>
              </a:rPr>
              <a:t>White space characters such as </a:t>
            </a:r>
            <a:r>
              <a:rPr lang="en-US" sz="2000" i="1" dirty="0">
                <a:solidFill>
                  <a:schemeClr val="accent6"/>
                </a:solidFill>
              </a:rPr>
              <a:t>SPACE</a:t>
            </a:r>
            <a:r>
              <a:rPr lang="en-US" sz="2000" dirty="0">
                <a:solidFill>
                  <a:schemeClr val="accent6"/>
                </a:solidFill>
              </a:rPr>
              <a:t> and </a:t>
            </a:r>
            <a:r>
              <a:rPr lang="en-US" sz="2000" i="1" dirty="0">
                <a:solidFill>
                  <a:schemeClr val="accent6"/>
                </a:solidFill>
              </a:rPr>
              <a:t>TAB </a:t>
            </a:r>
            <a:r>
              <a:rPr lang="en-US" sz="2000" dirty="0">
                <a:solidFill>
                  <a:schemeClr val="accent6"/>
                </a:solidFill>
              </a:rPr>
              <a:t>are ignored </a:t>
            </a:r>
            <a:r>
              <a:rPr lang="en-US" sz="2000" dirty="0">
                <a:solidFill>
                  <a:schemeClr val="bg1"/>
                </a:solidFill>
              </a:rPr>
              <a:t>by the Verilog compiler. Although multiple statements can be written in a single line, placing each statement in a single line and using </a:t>
            </a:r>
            <a:r>
              <a:rPr lang="en-US" sz="2000" i="1" dirty="0">
                <a:solidFill>
                  <a:schemeClr val="bg1"/>
                </a:solidFill>
              </a:rPr>
              <a:t>indentation </a:t>
            </a:r>
            <a:r>
              <a:rPr lang="en-US" sz="2000" dirty="0">
                <a:solidFill>
                  <a:schemeClr val="bg1"/>
                </a:solidFill>
              </a:rPr>
              <a:t>within blocks of code are good ways to increase readability of the code.</a:t>
            </a:r>
          </a:p>
          <a:p>
            <a:pPr marL="0" indent="0" algn="just">
              <a:buNone/>
            </a:pPr>
            <a:endParaRPr lang="en-US" sz="2000" i="1" dirty="0">
              <a:solidFill>
                <a:schemeClr val="bg1"/>
              </a:solidFill>
              <a:ea typeface="Cambria Math" panose="02040503050406030204" pitchFamily="18" charset="0"/>
            </a:endParaRPr>
          </a:p>
          <a:p>
            <a:pPr algn="just"/>
            <a:r>
              <a:rPr lang="en-US" sz="2400" dirty="0">
                <a:solidFill>
                  <a:schemeClr val="bg1"/>
                </a:solidFill>
                <a:ea typeface="Cambria Math" panose="02040503050406030204" pitchFamily="18" charset="0"/>
              </a:rPr>
              <a:t>Number specification</a:t>
            </a:r>
          </a:p>
          <a:p>
            <a:pPr marL="0" indent="0" algn="just">
              <a:buNone/>
            </a:pPr>
            <a:r>
              <a:rPr lang="en-US" sz="2000" i="1" dirty="0">
                <a:solidFill>
                  <a:schemeClr val="bg1"/>
                </a:solidFill>
                <a:ea typeface="Cambria Math" panose="02040503050406030204" pitchFamily="18" charset="0"/>
              </a:rPr>
              <a:t>	- </a:t>
            </a:r>
            <a:r>
              <a:rPr lang="en-US" sz="2000" dirty="0">
                <a:solidFill>
                  <a:schemeClr val="bg1"/>
                </a:solidFill>
                <a:ea typeface="Cambria Math" panose="02040503050406030204" pitchFamily="18" charset="0"/>
              </a:rPr>
              <a:t>There are two types of number specifications found in verilog, </a:t>
            </a:r>
            <a:r>
              <a:rPr lang="en-US" sz="2000" i="1" dirty="0">
                <a:solidFill>
                  <a:schemeClr val="bg1"/>
                </a:solidFill>
                <a:ea typeface="Cambria Math" panose="02040503050406030204" pitchFamily="18" charset="0"/>
              </a:rPr>
              <a:t>sized </a:t>
            </a:r>
            <a:r>
              <a:rPr lang="en-US" sz="2000" dirty="0">
                <a:solidFill>
                  <a:schemeClr val="bg1"/>
                </a:solidFill>
                <a:ea typeface="Cambria Math" panose="02040503050406030204" pitchFamily="18" charset="0"/>
              </a:rPr>
              <a:t>and </a:t>
            </a:r>
            <a:r>
              <a:rPr lang="en-US" sz="2000" i="1" dirty="0">
                <a:solidFill>
                  <a:schemeClr val="bg1"/>
                </a:solidFill>
                <a:ea typeface="Cambria Math" panose="02040503050406030204" pitchFamily="18" charset="0"/>
              </a:rPr>
              <a:t>unsized.</a:t>
            </a:r>
          </a:p>
          <a:p>
            <a:pPr marL="0" indent="0" algn="just">
              <a:buNone/>
            </a:pPr>
            <a:r>
              <a:rPr lang="en-US" sz="2000" i="1" dirty="0">
                <a:solidFill>
                  <a:schemeClr val="bg1"/>
                </a:solidFill>
                <a:ea typeface="Cambria Math" panose="02040503050406030204" pitchFamily="18" charset="0"/>
              </a:rPr>
              <a:t>	- sized </a:t>
            </a:r>
            <a:r>
              <a:rPr lang="en-US" sz="2000" dirty="0">
                <a:solidFill>
                  <a:schemeClr val="bg1"/>
                </a:solidFill>
                <a:ea typeface="Cambria Math" panose="02040503050406030204" pitchFamily="18" charset="0"/>
              </a:rPr>
              <a:t>numbers are represented as: </a:t>
            </a:r>
            <a:r>
              <a:rPr lang="en-US" sz="2000" i="1" dirty="0">
                <a:solidFill>
                  <a:schemeClr val="accent6"/>
                </a:solidFill>
                <a:ea typeface="Cambria Math" panose="02040503050406030204" pitchFamily="18" charset="0"/>
              </a:rPr>
              <a:t>&lt;size&gt; ‘&lt;base format&gt; &lt;number&gt;. </a:t>
            </a:r>
            <a:r>
              <a:rPr lang="en-US" sz="2000" dirty="0">
                <a:solidFill>
                  <a:schemeClr val="bg1"/>
                </a:solidFill>
                <a:ea typeface="Cambria Math" panose="02040503050406030204" pitchFamily="18" charset="0"/>
              </a:rPr>
              <a:t>Supported formats are:</a:t>
            </a:r>
            <a:endParaRPr lang="en-US" sz="2000" i="1" dirty="0">
              <a:solidFill>
                <a:schemeClr val="bg1"/>
              </a:solidFill>
              <a:ea typeface="Cambria Math" panose="02040503050406030204" pitchFamily="18" charset="0"/>
            </a:endParaRPr>
          </a:p>
          <a:p>
            <a:pPr marL="0" indent="0" algn="just">
              <a:buNone/>
            </a:pPr>
            <a:r>
              <a:rPr lang="en-US" sz="2000" dirty="0">
                <a:solidFill>
                  <a:schemeClr val="bg1"/>
                </a:solidFill>
                <a:ea typeface="Cambria Math" panose="02040503050406030204" pitchFamily="18" charset="0"/>
              </a:rPr>
              <a:t>	</a:t>
            </a:r>
          </a:p>
          <a:p>
            <a:pPr marL="0" indent="0" algn="just">
              <a:buNone/>
            </a:pPr>
            <a:r>
              <a:rPr lang="en-US" sz="2000" dirty="0">
                <a:solidFill>
                  <a:schemeClr val="bg1"/>
                </a:solidFill>
                <a:ea typeface="Cambria Math" panose="02040503050406030204" pitchFamily="18" charset="0"/>
              </a:rPr>
              <a:t>			</a:t>
            </a:r>
          </a:p>
          <a:p>
            <a:pPr marL="0" indent="0">
              <a:buNone/>
            </a:pPr>
            <a:endParaRPr lang="en-US" dirty="0"/>
          </a:p>
        </p:txBody>
      </p:sp>
      <p:sp>
        <p:nvSpPr>
          <p:cNvPr id="6" name="Slide Number Placeholder 5">
            <a:extLst>
              <a:ext uri="{FF2B5EF4-FFF2-40B4-BE49-F238E27FC236}">
                <a16:creationId xmlns:a16="http://schemas.microsoft.com/office/drawing/2014/main" id="{AD5BE483-A965-420B-9CED-ED9DC755DC34}"/>
              </a:ext>
            </a:extLst>
          </p:cNvPr>
          <p:cNvSpPr>
            <a:spLocks noGrp="1"/>
          </p:cNvSpPr>
          <p:nvPr>
            <p:ph type="sldNum" sz="quarter" idx="12"/>
          </p:nvPr>
        </p:nvSpPr>
        <p:spPr/>
        <p:txBody>
          <a:bodyPr/>
          <a:lstStyle/>
          <a:p>
            <a:fld id="{4022722E-B8F0-49A7-B007-BC47D25684C4}" type="slidenum">
              <a:rPr lang="en-US" smtClean="0"/>
              <a:t>13</a:t>
            </a:fld>
            <a:endParaRPr lang="en-US"/>
          </a:p>
        </p:txBody>
      </p:sp>
      <p:sp>
        <p:nvSpPr>
          <p:cNvPr id="10" name="Footer Placeholder 3">
            <a:extLst>
              <a:ext uri="{FF2B5EF4-FFF2-40B4-BE49-F238E27FC236}">
                <a16:creationId xmlns:a16="http://schemas.microsoft.com/office/drawing/2014/main" id="{7E44D48F-0AFC-4357-870B-EF4533B045F4}"/>
              </a:ext>
            </a:extLst>
          </p:cNvPr>
          <p:cNvSpPr>
            <a:spLocks noGrp="1"/>
          </p:cNvSpPr>
          <p:nvPr>
            <p:ph type="ftr" sz="quarter" idx="11"/>
          </p:nvPr>
        </p:nvSpPr>
        <p:spPr>
          <a:xfrm>
            <a:off x="4038600" y="6356350"/>
            <a:ext cx="4114800" cy="365125"/>
          </a:xfrm>
        </p:spPr>
        <p:txBody>
          <a:bodyPr anchorCtr="1">
            <a:normAutofit/>
          </a:bodyPr>
          <a:lstStyle/>
          <a:p>
            <a:pPr algn="l">
              <a:spcAft>
                <a:spcPts val="600"/>
              </a:spcAft>
            </a:pPr>
            <a:r>
              <a:rPr lang="en-US" b="1" dirty="0">
                <a:solidFill>
                  <a:srgbClr val="FFFFFF"/>
                </a:solidFill>
              </a:rPr>
              <a:t>CSE460 : VLSI Design</a:t>
            </a:r>
            <a:r>
              <a:rPr lang="en-US" dirty="0">
                <a:solidFill>
                  <a:srgbClr val="FFFFFF"/>
                </a:solidFill>
              </a:rPr>
              <a:t> </a:t>
            </a:r>
          </a:p>
        </p:txBody>
      </p:sp>
      <p:graphicFrame>
        <p:nvGraphicFramePr>
          <p:cNvPr id="3" name="Table 3">
            <a:extLst>
              <a:ext uri="{FF2B5EF4-FFF2-40B4-BE49-F238E27FC236}">
                <a16:creationId xmlns:a16="http://schemas.microsoft.com/office/drawing/2014/main" id="{339A37CE-E73C-43C3-B437-B0CCE9C90625}"/>
              </a:ext>
            </a:extLst>
          </p:cNvPr>
          <p:cNvGraphicFramePr>
            <a:graphicFrameLocks noGrp="1"/>
          </p:cNvGraphicFramePr>
          <p:nvPr>
            <p:extLst>
              <p:ext uri="{D42A27DB-BD31-4B8C-83A1-F6EECF244321}">
                <p14:modId xmlns:p14="http://schemas.microsoft.com/office/powerpoint/2010/main" val="1385459379"/>
              </p:ext>
            </p:extLst>
          </p:nvPr>
        </p:nvGraphicFramePr>
        <p:xfrm>
          <a:off x="4440211" y="4502149"/>
          <a:ext cx="3311578" cy="1854200"/>
        </p:xfrm>
        <a:graphic>
          <a:graphicData uri="http://schemas.openxmlformats.org/drawingml/2006/table">
            <a:tbl>
              <a:tblPr firstRow="1" bandRow="1">
                <a:tableStyleId>{10A1B5D5-9B99-4C35-A422-299274C87663}</a:tableStyleId>
              </a:tblPr>
              <a:tblGrid>
                <a:gridCol w="1655789">
                  <a:extLst>
                    <a:ext uri="{9D8B030D-6E8A-4147-A177-3AD203B41FA5}">
                      <a16:colId xmlns:a16="http://schemas.microsoft.com/office/drawing/2014/main" val="1089656708"/>
                    </a:ext>
                  </a:extLst>
                </a:gridCol>
                <a:gridCol w="1655789">
                  <a:extLst>
                    <a:ext uri="{9D8B030D-6E8A-4147-A177-3AD203B41FA5}">
                      <a16:colId xmlns:a16="http://schemas.microsoft.com/office/drawing/2014/main" val="2295969425"/>
                    </a:ext>
                  </a:extLst>
                </a:gridCol>
              </a:tblGrid>
              <a:tr h="370840">
                <a:tc>
                  <a:txBody>
                    <a:bodyPr/>
                    <a:lstStyle/>
                    <a:p>
                      <a:pPr algn="ctr"/>
                      <a:r>
                        <a:rPr lang="en-US"/>
                        <a:t>Base format</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t>Illustration</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87373530"/>
                  </a:ext>
                </a:extLst>
              </a:tr>
              <a:tr h="370840">
                <a:tc>
                  <a:txBody>
                    <a:bodyPr/>
                    <a:lstStyle/>
                    <a:p>
                      <a:pPr algn="ctr"/>
                      <a:r>
                        <a:rPr lang="en-US"/>
                        <a:t>d</a:t>
                      </a:r>
                      <a:endParaRPr lang="en-US" i="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t>decimal</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98760440"/>
                  </a:ext>
                </a:extLst>
              </a:tr>
              <a:tr h="370840">
                <a:tc>
                  <a:txBody>
                    <a:bodyPr/>
                    <a:lstStyle/>
                    <a:p>
                      <a:pPr algn="ctr"/>
                      <a:r>
                        <a:rPr lang="en-US"/>
                        <a:t>b</a:t>
                      </a:r>
                      <a:endParaRPr lang="en-US" i="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t>binary </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79436986"/>
                  </a:ext>
                </a:extLst>
              </a:tr>
              <a:tr h="370840">
                <a:tc>
                  <a:txBody>
                    <a:bodyPr/>
                    <a:lstStyle/>
                    <a:p>
                      <a:pPr algn="ctr"/>
                      <a:r>
                        <a:rPr lang="en-US"/>
                        <a:t>h</a:t>
                      </a:r>
                      <a:endParaRPr lang="en-US" i="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t>hexadecimal </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50623758"/>
                  </a:ext>
                </a:extLst>
              </a:tr>
              <a:tr h="370840">
                <a:tc>
                  <a:txBody>
                    <a:bodyPr/>
                    <a:lstStyle/>
                    <a:p>
                      <a:pPr algn="ctr"/>
                      <a:r>
                        <a:rPr lang="en-US"/>
                        <a:t>o </a:t>
                      </a:r>
                      <a:endParaRPr lang="en-US" i="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octal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50465984"/>
                  </a:ext>
                </a:extLst>
              </a:tr>
            </a:tbl>
          </a:graphicData>
        </a:graphic>
      </p:graphicFrame>
      <p:pic>
        <p:nvPicPr>
          <p:cNvPr id="8" name="Picture 7">
            <a:extLst>
              <a:ext uri="{FF2B5EF4-FFF2-40B4-BE49-F238E27FC236}">
                <a16:creationId xmlns:a16="http://schemas.microsoft.com/office/drawing/2014/main" id="{DF9D5E2D-9528-AB4A-8090-3938413031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4768" y="5790091"/>
            <a:ext cx="928231" cy="928231"/>
          </a:xfrm>
          <a:prstGeom prst="rect">
            <a:avLst/>
          </a:prstGeom>
        </p:spPr>
      </p:pic>
    </p:spTree>
    <p:extLst>
      <p:ext uri="{BB962C8B-B14F-4D97-AF65-F5344CB8AC3E}">
        <p14:creationId xmlns:p14="http://schemas.microsoft.com/office/powerpoint/2010/main" val="8604666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496F43-4B97-47CD-9C4C-55AB87D68EFF}"/>
              </a:ext>
            </a:extLst>
          </p:cNvPr>
          <p:cNvSpPr>
            <a:spLocks noGrp="1"/>
          </p:cNvSpPr>
          <p:nvPr>
            <p:ph type="title"/>
          </p:nvPr>
        </p:nvSpPr>
        <p:spPr>
          <a:xfrm>
            <a:off x="838200" y="136525"/>
            <a:ext cx="10515600" cy="867817"/>
          </a:xfrm>
        </p:spPr>
        <p:txBody>
          <a:bodyPr/>
          <a:lstStyle/>
          <a:p>
            <a:r>
              <a:rPr lang="en-US" dirty="0">
                <a:solidFill>
                  <a:schemeClr val="bg1"/>
                </a:solidFill>
              </a:rPr>
              <a:t>Basic Syntax and Lexical Conventions </a:t>
            </a:r>
          </a:p>
        </p:txBody>
      </p:sp>
      <p:sp>
        <p:nvSpPr>
          <p:cNvPr id="7" name="Content Placeholder 6">
            <a:extLst>
              <a:ext uri="{FF2B5EF4-FFF2-40B4-BE49-F238E27FC236}">
                <a16:creationId xmlns:a16="http://schemas.microsoft.com/office/drawing/2014/main" id="{F6CC46BE-C4AC-4E1A-8DFB-04CF43250E19}"/>
              </a:ext>
            </a:extLst>
          </p:cNvPr>
          <p:cNvSpPr>
            <a:spLocks noGrp="1"/>
          </p:cNvSpPr>
          <p:nvPr>
            <p:ph idx="1"/>
          </p:nvPr>
        </p:nvSpPr>
        <p:spPr>
          <a:xfrm>
            <a:off x="838200" y="1004342"/>
            <a:ext cx="10515600" cy="5352008"/>
          </a:xfrm>
        </p:spPr>
        <p:txBody>
          <a:bodyPr/>
          <a:lstStyle/>
          <a:p>
            <a:pPr marL="0" indent="0" algn="just">
              <a:buNone/>
            </a:pPr>
            <a:r>
              <a:rPr lang="en-US" sz="2800" dirty="0">
                <a:solidFill>
                  <a:srgbClr val="FFFFFF"/>
                </a:solidFill>
              </a:rPr>
              <a:t>	</a:t>
            </a:r>
            <a:r>
              <a:rPr lang="en-US" sz="2000" dirty="0">
                <a:solidFill>
                  <a:srgbClr val="FFFFFF"/>
                </a:solidFill>
              </a:rPr>
              <a:t>- If a number is specified </a:t>
            </a:r>
            <a:r>
              <a:rPr lang="en-US" sz="2000" dirty="0">
                <a:solidFill>
                  <a:schemeClr val="accent6"/>
                </a:solidFill>
              </a:rPr>
              <a:t>without a base format, it is treated as a decimal number </a:t>
            </a:r>
            <a:r>
              <a:rPr lang="en-US" sz="2000" dirty="0">
                <a:solidFill>
                  <a:srgbClr val="FFFFFF"/>
                </a:solidFill>
              </a:rPr>
              <a:t>by the Verilog compiler. </a:t>
            </a:r>
          </a:p>
          <a:p>
            <a:pPr marL="0" indent="0" algn="just">
              <a:buNone/>
            </a:pPr>
            <a:r>
              <a:rPr lang="en-US" sz="2000" dirty="0">
                <a:solidFill>
                  <a:srgbClr val="FFFFFF"/>
                </a:solidFill>
              </a:rPr>
              <a:t>	- </a:t>
            </a:r>
            <a:r>
              <a:rPr lang="en-US" sz="2000" i="1" dirty="0">
                <a:solidFill>
                  <a:srgbClr val="FFFFFF"/>
                </a:solidFill>
              </a:rPr>
              <a:t>unsized </a:t>
            </a:r>
            <a:r>
              <a:rPr lang="en-US" sz="2000" dirty="0">
                <a:solidFill>
                  <a:srgbClr val="FFFFFF"/>
                </a:solidFill>
              </a:rPr>
              <a:t>numbers are specified without a size specification. </a:t>
            </a:r>
            <a:r>
              <a:rPr lang="en-US" sz="2000" i="1" dirty="0">
                <a:solidFill>
                  <a:schemeClr val="accent6"/>
                </a:solidFill>
              </a:rPr>
              <a:t>unsized </a:t>
            </a:r>
            <a:r>
              <a:rPr lang="en-US" sz="2000" dirty="0">
                <a:solidFill>
                  <a:schemeClr val="accent6"/>
                </a:solidFill>
              </a:rPr>
              <a:t>numbers are assigned a specific number of bits which is simulator and machine-specific (at least 32 bits)</a:t>
            </a:r>
            <a:r>
              <a:rPr lang="en-US" sz="2000" dirty="0">
                <a:solidFill>
                  <a:srgbClr val="FFFFFF"/>
                </a:solidFill>
              </a:rPr>
              <a:t>.</a:t>
            </a:r>
          </a:p>
          <a:p>
            <a:pPr marL="0" indent="0">
              <a:buNone/>
            </a:pPr>
            <a:endParaRPr lang="en-US" dirty="0"/>
          </a:p>
          <a:p>
            <a:pPr marL="0" indent="0">
              <a:buNone/>
            </a:pPr>
            <a:endParaRPr lang="en-US" dirty="0"/>
          </a:p>
          <a:p>
            <a:pPr marL="0" indent="0">
              <a:buNone/>
            </a:pPr>
            <a:endParaRPr lang="en-US" dirty="0"/>
          </a:p>
          <a:p>
            <a:pPr>
              <a:buClr>
                <a:schemeClr val="bg1"/>
              </a:buClr>
            </a:pPr>
            <a:endParaRPr lang="en-US" sz="2400" dirty="0">
              <a:solidFill>
                <a:schemeClr val="bg1"/>
              </a:solidFill>
            </a:endParaRPr>
          </a:p>
          <a:p>
            <a:pPr>
              <a:buClr>
                <a:schemeClr val="bg1"/>
              </a:buClr>
            </a:pPr>
            <a:r>
              <a:rPr lang="en-US" sz="2400" dirty="0">
                <a:solidFill>
                  <a:schemeClr val="bg1"/>
                </a:solidFill>
              </a:rPr>
              <a:t>Value Set</a:t>
            </a:r>
          </a:p>
          <a:p>
            <a:pPr marL="0" indent="0">
              <a:buClr>
                <a:schemeClr val="bg1"/>
              </a:buClr>
              <a:buNone/>
            </a:pPr>
            <a:r>
              <a:rPr lang="en-US" sz="2400" dirty="0">
                <a:solidFill>
                  <a:schemeClr val="bg1"/>
                </a:solidFill>
              </a:rPr>
              <a:t>	</a:t>
            </a:r>
            <a:r>
              <a:rPr lang="en-US" sz="2000" dirty="0">
                <a:solidFill>
                  <a:schemeClr val="bg1"/>
                </a:solidFill>
              </a:rPr>
              <a:t>- Each individual signal/variable in Verilog can be assigned one </a:t>
            </a:r>
          </a:p>
          <a:p>
            <a:pPr marL="0" indent="0">
              <a:buClr>
                <a:schemeClr val="bg1"/>
              </a:buClr>
              <a:buNone/>
            </a:pPr>
            <a:r>
              <a:rPr lang="en-US" sz="2000" dirty="0">
                <a:solidFill>
                  <a:schemeClr val="bg1"/>
                </a:solidFill>
              </a:rPr>
              <a:t>	of 4 values:</a:t>
            </a:r>
          </a:p>
          <a:p>
            <a:pPr marL="0" indent="0">
              <a:buClr>
                <a:schemeClr val="bg1"/>
              </a:buClr>
              <a:buNone/>
            </a:pPr>
            <a:endParaRPr lang="en-US" sz="2400" dirty="0">
              <a:solidFill>
                <a:schemeClr val="bg1"/>
              </a:solidFill>
            </a:endParaRPr>
          </a:p>
        </p:txBody>
      </p:sp>
      <p:sp>
        <p:nvSpPr>
          <p:cNvPr id="6" name="Slide Number Placeholder 5">
            <a:extLst>
              <a:ext uri="{FF2B5EF4-FFF2-40B4-BE49-F238E27FC236}">
                <a16:creationId xmlns:a16="http://schemas.microsoft.com/office/drawing/2014/main" id="{AD5BE483-A965-420B-9CED-ED9DC755DC34}"/>
              </a:ext>
            </a:extLst>
          </p:cNvPr>
          <p:cNvSpPr>
            <a:spLocks noGrp="1"/>
          </p:cNvSpPr>
          <p:nvPr>
            <p:ph type="sldNum" sz="quarter" idx="12"/>
          </p:nvPr>
        </p:nvSpPr>
        <p:spPr/>
        <p:txBody>
          <a:bodyPr/>
          <a:lstStyle/>
          <a:p>
            <a:fld id="{4022722E-B8F0-49A7-B007-BC47D25684C4}" type="slidenum">
              <a:rPr lang="en-US" smtClean="0"/>
              <a:t>14</a:t>
            </a:fld>
            <a:endParaRPr lang="en-US"/>
          </a:p>
        </p:txBody>
      </p:sp>
      <p:sp>
        <p:nvSpPr>
          <p:cNvPr id="10" name="Footer Placeholder 3">
            <a:extLst>
              <a:ext uri="{FF2B5EF4-FFF2-40B4-BE49-F238E27FC236}">
                <a16:creationId xmlns:a16="http://schemas.microsoft.com/office/drawing/2014/main" id="{7E44D48F-0AFC-4357-870B-EF4533B045F4}"/>
              </a:ext>
            </a:extLst>
          </p:cNvPr>
          <p:cNvSpPr>
            <a:spLocks noGrp="1"/>
          </p:cNvSpPr>
          <p:nvPr>
            <p:ph type="ftr" sz="quarter" idx="11"/>
          </p:nvPr>
        </p:nvSpPr>
        <p:spPr>
          <a:xfrm>
            <a:off x="4038600" y="6356350"/>
            <a:ext cx="4114800" cy="365125"/>
          </a:xfrm>
        </p:spPr>
        <p:txBody>
          <a:bodyPr anchorCtr="1">
            <a:normAutofit/>
          </a:bodyPr>
          <a:lstStyle/>
          <a:p>
            <a:pPr algn="l">
              <a:spcAft>
                <a:spcPts val="600"/>
              </a:spcAft>
            </a:pPr>
            <a:r>
              <a:rPr lang="en-US" b="1" dirty="0">
                <a:solidFill>
                  <a:srgbClr val="FFFFFF"/>
                </a:solidFill>
              </a:rPr>
              <a:t>CSE460 : VLSI Design</a:t>
            </a:r>
            <a:r>
              <a:rPr lang="en-US" dirty="0">
                <a:solidFill>
                  <a:srgbClr val="FFFFFF"/>
                </a:solidFill>
              </a:rPr>
              <a:t> </a:t>
            </a:r>
          </a:p>
        </p:txBody>
      </p:sp>
      <p:graphicFrame>
        <p:nvGraphicFramePr>
          <p:cNvPr id="9" name="Content Placeholder 7">
            <a:extLst>
              <a:ext uri="{FF2B5EF4-FFF2-40B4-BE49-F238E27FC236}">
                <a16:creationId xmlns:a16="http://schemas.microsoft.com/office/drawing/2014/main" id="{87A52FDE-BE81-457B-807F-AFA98A22BFD2}"/>
              </a:ext>
            </a:extLst>
          </p:cNvPr>
          <p:cNvGraphicFramePr>
            <a:graphicFrameLocks/>
          </p:cNvGraphicFramePr>
          <p:nvPr>
            <p:extLst>
              <p:ext uri="{D42A27DB-BD31-4B8C-83A1-F6EECF244321}">
                <p14:modId xmlns:p14="http://schemas.microsoft.com/office/powerpoint/2010/main" val="2300323799"/>
              </p:ext>
            </p:extLst>
          </p:nvPr>
        </p:nvGraphicFramePr>
        <p:xfrm>
          <a:off x="1482777" y="2469338"/>
          <a:ext cx="10005102" cy="1559560"/>
        </p:xfrm>
        <a:graphic>
          <a:graphicData uri="http://schemas.openxmlformats.org/drawingml/2006/table">
            <a:tbl>
              <a:tblPr firstRow="1" bandRow="1">
                <a:tableStyleId>{5C22544A-7EE6-4342-B048-85BDC9FD1C3A}</a:tableStyleId>
              </a:tblPr>
              <a:tblGrid>
                <a:gridCol w="5019043">
                  <a:extLst>
                    <a:ext uri="{9D8B030D-6E8A-4147-A177-3AD203B41FA5}">
                      <a16:colId xmlns:a16="http://schemas.microsoft.com/office/drawing/2014/main" val="3436391564"/>
                    </a:ext>
                  </a:extLst>
                </a:gridCol>
                <a:gridCol w="4986059">
                  <a:extLst>
                    <a:ext uri="{9D8B030D-6E8A-4147-A177-3AD203B41FA5}">
                      <a16:colId xmlns:a16="http://schemas.microsoft.com/office/drawing/2014/main" val="471415220"/>
                    </a:ext>
                  </a:extLst>
                </a:gridCol>
              </a:tblGrid>
              <a:tr h="370840">
                <a:tc>
                  <a:txBody>
                    <a:bodyPr/>
                    <a:lstStyle/>
                    <a:p>
                      <a:pPr algn="ctr"/>
                      <a:r>
                        <a:rPr lang="en-US" i="1" dirty="0"/>
                        <a:t>sized</a:t>
                      </a:r>
                      <a:r>
                        <a:rPr lang="en-US" dirty="0"/>
                        <a:t> number representation</a:t>
                      </a:r>
                    </a:p>
                  </a:txBody>
                  <a:tcPr/>
                </a:tc>
                <a:tc>
                  <a:txBody>
                    <a:bodyPr/>
                    <a:lstStyle/>
                    <a:p>
                      <a:pPr algn="ctr"/>
                      <a:r>
                        <a:rPr lang="en-US" i="1" dirty="0"/>
                        <a:t>unsized</a:t>
                      </a:r>
                      <a:r>
                        <a:rPr lang="en-US" dirty="0"/>
                        <a:t> number representation</a:t>
                      </a:r>
                    </a:p>
                  </a:txBody>
                  <a:tcPr/>
                </a:tc>
                <a:extLst>
                  <a:ext uri="{0D108BD9-81ED-4DB2-BD59-A6C34878D82A}">
                    <a16:rowId xmlns:a16="http://schemas.microsoft.com/office/drawing/2014/main" val="2494515734"/>
                  </a:ext>
                </a:extLst>
              </a:tr>
              <a:tr h="370840">
                <a:tc>
                  <a:txBody>
                    <a:bodyPr/>
                    <a:lstStyle/>
                    <a:p>
                      <a:r>
                        <a:rPr lang="en-US" dirty="0">
                          <a:latin typeface="Courier New" panose="02070309020205020404" pitchFamily="49" charset="0"/>
                          <a:cs typeface="Courier New" panose="02070309020205020404" pitchFamily="49" charset="0"/>
                        </a:rPr>
                        <a:t>5’b10001</a:t>
                      </a:r>
                      <a:r>
                        <a:rPr lang="en-US" dirty="0"/>
                        <a:t> </a:t>
                      </a:r>
                      <a:r>
                        <a:rPr lang="en-US" dirty="0">
                          <a:solidFill>
                            <a:schemeClr val="accent6">
                              <a:lumMod val="75000"/>
                            </a:schemeClr>
                          </a:solidFill>
                        </a:rPr>
                        <a:t>// </a:t>
                      </a:r>
                      <a:r>
                        <a:rPr lang="en-US" i="0" dirty="0">
                          <a:solidFill>
                            <a:schemeClr val="accent6">
                              <a:lumMod val="75000"/>
                            </a:schemeClr>
                          </a:solidFill>
                        </a:rPr>
                        <a:t>This is a 5-bit </a:t>
                      </a:r>
                      <a:r>
                        <a:rPr lang="en-US" i="1" dirty="0">
                          <a:solidFill>
                            <a:schemeClr val="accent6">
                              <a:lumMod val="75000"/>
                            </a:schemeClr>
                          </a:solidFill>
                        </a:rPr>
                        <a:t>binary </a:t>
                      </a:r>
                      <a:r>
                        <a:rPr lang="en-US" i="0" dirty="0">
                          <a:solidFill>
                            <a:schemeClr val="accent6">
                              <a:lumMod val="75000"/>
                            </a:schemeClr>
                          </a:solidFill>
                        </a:rPr>
                        <a:t>number</a:t>
                      </a:r>
                    </a:p>
                    <a:p>
                      <a:r>
                        <a:rPr lang="en-US" i="0" dirty="0">
                          <a:solidFill>
                            <a:schemeClr val="tx1"/>
                          </a:solidFill>
                          <a:latin typeface="Courier New" panose="02070309020205020404" pitchFamily="49" charset="0"/>
                          <a:cs typeface="Courier New" panose="02070309020205020404" pitchFamily="49" charset="0"/>
                        </a:rPr>
                        <a:t>4’hff01</a:t>
                      </a:r>
                      <a:r>
                        <a:rPr lang="en-US" i="0" dirty="0">
                          <a:solidFill>
                            <a:schemeClr val="bg1"/>
                          </a:solidFill>
                          <a:latin typeface="Courier New" panose="02070309020205020404" pitchFamily="49" charset="0"/>
                          <a:cs typeface="Courier New" panose="02070309020205020404" pitchFamily="49" charset="0"/>
                        </a:rPr>
                        <a:t> </a:t>
                      </a:r>
                      <a:r>
                        <a:rPr lang="en-US" i="0" dirty="0">
                          <a:solidFill>
                            <a:schemeClr val="accent6">
                              <a:lumMod val="75000"/>
                            </a:schemeClr>
                          </a:solidFill>
                          <a:latin typeface="+mn-lt"/>
                          <a:cs typeface="Courier New" panose="02070309020205020404" pitchFamily="49" charset="0"/>
                        </a:rPr>
                        <a:t>// This is a 4-bit </a:t>
                      </a:r>
                      <a:r>
                        <a:rPr lang="en-US" i="1" dirty="0">
                          <a:solidFill>
                            <a:schemeClr val="accent6">
                              <a:lumMod val="75000"/>
                            </a:schemeClr>
                          </a:solidFill>
                          <a:latin typeface="+mn-lt"/>
                          <a:cs typeface="Courier New" panose="02070309020205020404" pitchFamily="49" charset="0"/>
                        </a:rPr>
                        <a:t>hexadecimal</a:t>
                      </a:r>
                      <a:r>
                        <a:rPr lang="en-US" i="0" dirty="0">
                          <a:solidFill>
                            <a:schemeClr val="accent6">
                              <a:lumMod val="75000"/>
                            </a:schemeClr>
                          </a:solidFill>
                          <a:latin typeface="+mn-lt"/>
                          <a:cs typeface="Courier New" panose="02070309020205020404" pitchFamily="49" charset="0"/>
                        </a:rPr>
                        <a:t> number</a:t>
                      </a:r>
                      <a:r>
                        <a:rPr lang="en-US" i="0" dirty="0">
                          <a:solidFill>
                            <a:schemeClr val="bg1"/>
                          </a:solidFill>
                          <a:latin typeface="Courier New" panose="02070309020205020404" pitchFamily="49" charset="0"/>
                          <a:cs typeface="Courier New" panose="02070309020205020404" pitchFamily="49" charset="0"/>
                        </a:rPr>
                        <a:t> </a:t>
                      </a:r>
                    </a:p>
                    <a:p>
                      <a:r>
                        <a:rPr lang="en-US" i="0" dirty="0">
                          <a:solidFill>
                            <a:schemeClr val="tx1"/>
                          </a:solidFill>
                          <a:latin typeface="Courier New" panose="02070309020205020404" pitchFamily="49" charset="0"/>
                          <a:cs typeface="Courier New" panose="02070309020205020404" pitchFamily="49" charset="0"/>
                        </a:rPr>
                        <a:t>3’o123</a:t>
                      </a:r>
                      <a:r>
                        <a:rPr lang="en-US" i="0" dirty="0">
                          <a:solidFill>
                            <a:schemeClr val="bg1"/>
                          </a:solidFill>
                          <a:latin typeface="Courier New" panose="02070309020205020404" pitchFamily="49" charset="0"/>
                          <a:cs typeface="Courier New" panose="02070309020205020404" pitchFamily="49" charset="0"/>
                        </a:rPr>
                        <a:t> </a:t>
                      </a:r>
                      <a:r>
                        <a:rPr lang="en-US" i="0" dirty="0">
                          <a:solidFill>
                            <a:schemeClr val="accent6">
                              <a:lumMod val="75000"/>
                            </a:schemeClr>
                          </a:solidFill>
                          <a:latin typeface="+mn-lt"/>
                          <a:cs typeface="Courier New" panose="02070309020205020404" pitchFamily="49" charset="0"/>
                        </a:rPr>
                        <a:t>// This is a 3-bit </a:t>
                      </a:r>
                      <a:r>
                        <a:rPr lang="en-US" i="1" dirty="0">
                          <a:solidFill>
                            <a:schemeClr val="accent6">
                              <a:lumMod val="75000"/>
                            </a:schemeClr>
                          </a:solidFill>
                          <a:latin typeface="+mn-lt"/>
                          <a:cs typeface="Courier New" panose="02070309020205020404" pitchFamily="49" charset="0"/>
                        </a:rPr>
                        <a:t>octal</a:t>
                      </a:r>
                      <a:r>
                        <a:rPr lang="en-US" i="0" dirty="0">
                          <a:solidFill>
                            <a:schemeClr val="accent6">
                              <a:lumMod val="75000"/>
                            </a:schemeClr>
                          </a:solidFill>
                          <a:latin typeface="+mn-lt"/>
                          <a:cs typeface="Courier New" panose="02070309020205020404" pitchFamily="49" charset="0"/>
                        </a:rPr>
                        <a:t> number</a:t>
                      </a:r>
                      <a:endParaRPr lang="en-US" i="0" dirty="0">
                        <a:solidFill>
                          <a:schemeClr val="bg1"/>
                        </a:solidFill>
                        <a:latin typeface="Courier New" panose="02070309020205020404" pitchFamily="49" charset="0"/>
                        <a:cs typeface="Courier New" panose="02070309020205020404" pitchFamily="49" charset="0"/>
                      </a:endParaRPr>
                    </a:p>
                    <a:p>
                      <a:r>
                        <a:rPr lang="en-US" i="0" dirty="0">
                          <a:solidFill>
                            <a:schemeClr val="tx1"/>
                          </a:solidFill>
                          <a:latin typeface="Courier New" panose="02070309020205020404" pitchFamily="49" charset="0"/>
                          <a:cs typeface="Courier New" panose="02070309020205020404" pitchFamily="49" charset="0"/>
                        </a:rPr>
                        <a:t>2’d10</a:t>
                      </a:r>
                      <a:r>
                        <a:rPr lang="en-US" i="0" dirty="0">
                          <a:solidFill>
                            <a:schemeClr val="bg1"/>
                          </a:solidFill>
                          <a:latin typeface="Courier New" panose="02070309020205020404" pitchFamily="49" charset="0"/>
                          <a:cs typeface="Courier New" panose="02070309020205020404" pitchFamily="49" charset="0"/>
                        </a:rPr>
                        <a:t> </a:t>
                      </a:r>
                      <a:r>
                        <a:rPr lang="en-US" i="0" dirty="0">
                          <a:solidFill>
                            <a:schemeClr val="accent6">
                              <a:lumMod val="75000"/>
                            </a:schemeClr>
                          </a:solidFill>
                          <a:latin typeface="+mn-lt"/>
                          <a:cs typeface="Courier New" panose="02070309020205020404" pitchFamily="49" charset="0"/>
                        </a:rPr>
                        <a:t>// This is a 2-bit </a:t>
                      </a:r>
                      <a:r>
                        <a:rPr lang="en-US" i="1" dirty="0">
                          <a:solidFill>
                            <a:schemeClr val="accent6">
                              <a:lumMod val="75000"/>
                            </a:schemeClr>
                          </a:solidFill>
                          <a:latin typeface="+mn-lt"/>
                          <a:cs typeface="Courier New" panose="02070309020205020404" pitchFamily="49" charset="0"/>
                        </a:rPr>
                        <a:t>decimal</a:t>
                      </a:r>
                      <a:r>
                        <a:rPr lang="en-US" i="0" dirty="0">
                          <a:solidFill>
                            <a:schemeClr val="accent6">
                              <a:lumMod val="75000"/>
                            </a:schemeClr>
                          </a:solidFill>
                          <a:latin typeface="+mn-lt"/>
                          <a:cs typeface="Courier New" panose="02070309020205020404" pitchFamily="49" charset="0"/>
                        </a:rPr>
                        <a:t> number</a:t>
                      </a:r>
                      <a:endParaRPr lang="en-US" i="1" dirty="0">
                        <a:solidFill>
                          <a:schemeClr val="bg1"/>
                        </a:solidFill>
                        <a:latin typeface="Courier New" panose="02070309020205020404" pitchFamily="49" charset="0"/>
                        <a:cs typeface="Courier New" panose="02070309020205020404" pitchFamily="49" charset="0"/>
                      </a:endParaRPr>
                    </a:p>
                  </a:txBody>
                  <a:tcPr/>
                </a:tc>
                <a:tc>
                  <a:txBody>
                    <a:bodyPr/>
                    <a:lstStyle/>
                    <a:p>
                      <a:r>
                        <a:rPr lang="en-US" dirty="0">
                          <a:latin typeface="Courier New" panose="02070309020205020404" pitchFamily="49" charset="0"/>
                          <a:cs typeface="Courier New" panose="02070309020205020404" pitchFamily="49" charset="0"/>
                        </a:rPr>
                        <a:t>1254</a:t>
                      </a:r>
                      <a:r>
                        <a:rPr lang="en-US" dirty="0"/>
                        <a:t> </a:t>
                      </a:r>
                      <a:r>
                        <a:rPr lang="en-US" dirty="0">
                          <a:solidFill>
                            <a:schemeClr val="accent6">
                              <a:lumMod val="75000"/>
                            </a:schemeClr>
                          </a:solidFill>
                        </a:rPr>
                        <a:t>// This is a 32-bit </a:t>
                      </a:r>
                      <a:r>
                        <a:rPr lang="en-US" i="1" dirty="0">
                          <a:solidFill>
                            <a:schemeClr val="accent6">
                              <a:lumMod val="75000"/>
                            </a:schemeClr>
                          </a:solidFill>
                        </a:rPr>
                        <a:t>decimal</a:t>
                      </a:r>
                      <a:r>
                        <a:rPr lang="en-US" dirty="0">
                          <a:solidFill>
                            <a:schemeClr val="accent6">
                              <a:lumMod val="75000"/>
                            </a:schemeClr>
                          </a:solidFill>
                        </a:rPr>
                        <a:t> number by default</a:t>
                      </a:r>
                    </a:p>
                    <a:p>
                      <a:r>
                        <a:rPr lang="en-US" dirty="0">
                          <a:latin typeface="Courier New" panose="02070309020205020404" pitchFamily="49" charset="0"/>
                          <a:cs typeface="Courier New" panose="02070309020205020404" pitchFamily="49" charset="0"/>
                        </a:rPr>
                        <a:t>‘h21ff</a:t>
                      </a:r>
                      <a:r>
                        <a:rPr lang="en-US" dirty="0"/>
                        <a:t> </a:t>
                      </a:r>
                      <a:r>
                        <a:rPr lang="en-US" dirty="0">
                          <a:solidFill>
                            <a:schemeClr val="accent6">
                              <a:lumMod val="75000"/>
                            </a:schemeClr>
                          </a:solidFill>
                        </a:rPr>
                        <a:t>// This is a 32-bit </a:t>
                      </a:r>
                      <a:r>
                        <a:rPr lang="en-US" i="1" dirty="0">
                          <a:solidFill>
                            <a:schemeClr val="accent6">
                              <a:lumMod val="75000"/>
                            </a:schemeClr>
                          </a:solidFill>
                        </a:rPr>
                        <a:t>hexadecimal</a:t>
                      </a:r>
                      <a:r>
                        <a:rPr lang="en-US" dirty="0">
                          <a:solidFill>
                            <a:schemeClr val="accent6">
                              <a:lumMod val="75000"/>
                            </a:schemeClr>
                          </a:solidFill>
                        </a:rPr>
                        <a:t> number</a:t>
                      </a:r>
                    </a:p>
                    <a:p>
                      <a:r>
                        <a:rPr lang="en-US" dirty="0">
                          <a:latin typeface="Courier New" panose="02070309020205020404" pitchFamily="49" charset="0"/>
                          <a:cs typeface="Courier New" panose="02070309020205020404" pitchFamily="49" charset="0"/>
                        </a:rPr>
                        <a:t>‘o345</a:t>
                      </a:r>
                      <a:r>
                        <a:rPr lang="en-US" dirty="0"/>
                        <a:t> </a:t>
                      </a:r>
                      <a:r>
                        <a:rPr lang="en-US" dirty="0">
                          <a:solidFill>
                            <a:schemeClr val="accent6">
                              <a:lumMod val="75000"/>
                            </a:schemeClr>
                          </a:solidFill>
                        </a:rPr>
                        <a:t>// This is a 32-bit </a:t>
                      </a:r>
                      <a:r>
                        <a:rPr lang="en-US" i="1" dirty="0">
                          <a:solidFill>
                            <a:schemeClr val="accent6">
                              <a:lumMod val="75000"/>
                            </a:schemeClr>
                          </a:solidFill>
                        </a:rPr>
                        <a:t>octal</a:t>
                      </a:r>
                      <a:r>
                        <a:rPr lang="en-US" dirty="0">
                          <a:solidFill>
                            <a:schemeClr val="accent6">
                              <a:lumMod val="75000"/>
                            </a:schemeClr>
                          </a:solidFill>
                        </a:rPr>
                        <a:t> number</a:t>
                      </a:r>
                    </a:p>
                    <a:p>
                      <a:r>
                        <a:rPr lang="en-US" dirty="0">
                          <a:latin typeface="Courier New" panose="02070309020205020404" pitchFamily="49" charset="0"/>
                          <a:cs typeface="Courier New" panose="02070309020205020404" pitchFamily="49" charset="0"/>
                        </a:rPr>
                        <a:t>‘b1100</a:t>
                      </a:r>
                      <a:r>
                        <a:rPr lang="en-US" dirty="0"/>
                        <a:t> </a:t>
                      </a:r>
                      <a:r>
                        <a:rPr lang="en-US" dirty="0">
                          <a:solidFill>
                            <a:schemeClr val="accent6">
                              <a:lumMod val="75000"/>
                            </a:schemeClr>
                          </a:solidFill>
                        </a:rPr>
                        <a:t>// This is a 32-bit </a:t>
                      </a:r>
                      <a:r>
                        <a:rPr lang="en-US" i="1" dirty="0">
                          <a:solidFill>
                            <a:schemeClr val="accent6">
                              <a:lumMod val="75000"/>
                            </a:schemeClr>
                          </a:solidFill>
                        </a:rPr>
                        <a:t>binary</a:t>
                      </a:r>
                      <a:r>
                        <a:rPr lang="en-US" dirty="0">
                          <a:solidFill>
                            <a:schemeClr val="accent6">
                              <a:lumMod val="75000"/>
                            </a:schemeClr>
                          </a:solidFill>
                        </a:rPr>
                        <a:t> number</a:t>
                      </a:r>
                    </a:p>
                  </a:txBody>
                  <a:tcPr/>
                </a:tc>
                <a:extLst>
                  <a:ext uri="{0D108BD9-81ED-4DB2-BD59-A6C34878D82A}">
                    <a16:rowId xmlns:a16="http://schemas.microsoft.com/office/drawing/2014/main" val="108265960"/>
                  </a:ext>
                </a:extLst>
              </a:tr>
            </a:tbl>
          </a:graphicData>
        </a:graphic>
      </p:graphicFrame>
      <p:graphicFrame>
        <p:nvGraphicFramePr>
          <p:cNvPr id="12" name="Table 3">
            <a:extLst>
              <a:ext uri="{FF2B5EF4-FFF2-40B4-BE49-F238E27FC236}">
                <a16:creationId xmlns:a16="http://schemas.microsoft.com/office/drawing/2014/main" id="{F06BFABD-6C6B-408A-9C5E-9B7F3FE30230}"/>
              </a:ext>
            </a:extLst>
          </p:cNvPr>
          <p:cNvGraphicFramePr>
            <a:graphicFrameLocks noGrp="1"/>
          </p:cNvGraphicFramePr>
          <p:nvPr>
            <p:extLst>
              <p:ext uri="{D42A27DB-BD31-4B8C-83A1-F6EECF244321}">
                <p14:modId xmlns:p14="http://schemas.microsoft.com/office/powerpoint/2010/main" val="2197654552"/>
              </p:ext>
            </p:extLst>
          </p:nvPr>
        </p:nvGraphicFramePr>
        <p:xfrm>
          <a:off x="8334531" y="4297554"/>
          <a:ext cx="3153348" cy="2123440"/>
        </p:xfrm>
        <a:graphic>
          <a:graphicData uri="http://schemas.openxmlformats.org/drawingml/2006/table">
            <a:tbl>
              <a:tblPr firstRow="1" bandRow="1">
                <a:tableStyleId>{1E171933-4619-4E11-9A3F-F7608DF75F80}</a:tableStyleId>
              </a:tblPr>
              <a:tblGrid>
                <a:gridCol w="1439056">
                  <a:extLst>
                    <a:ext uri="{9D8B030D-6E8A-4147-A177-3AD203B41FA5}">
                      <a16:colId xmlns:a16="http://schemas.microsoft.com/office/drawing/2014/main" val="1089656708"/>
                    </a:ext>
                  </a:extLst>
                </a:gridCol>
                <a:gridCol w="1714292">
                  <a:extLst>
                    <a:ext uri="{9D8B030D-6E8A-4147-A177-3AD203B41FA5}">
                      <a16:colId xmlns:a16="http://schemas.microsoft.com/office/drawing/2014/main" val="2295969425"/>
                    </a:ext>
                  </a:extLst>
                </a:gridCol>
              </a:tblGrid>
              <a:tr h="370840">
                <a:tc>
                  <a:txBody>
                    <a:bodyPr/>
                    <a:lstStyle/>
                    <a:p>
                      <a:pPr algn="ctr"/>
                      <a:r>
                        <a:rPr lang="en-US" dirty="0"/>
                        <a:t>Value level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Condition in Hardware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87373530"/>
                  </a:ext>
                </a:extLst>
              </a:tr>
              <a:tr h="370840">
                <a:tc>
                  <a:txBody>
                    <a:bodyPr/>
                    <a:lstStyle/>
                    <a:p>
                      <a:pPr algn="ctr"/>
                      <a:r>
                        <a:rPr lang="en-US" dirty="0"/>
                        <a:t>0</a:t>
                      </a:r>
                      <a:endParaRPr lang="en-US" i="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logic 0 / False</a:t>
                      </a:r>
                      <a:endParaRPr lang="en-US" i="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98760440"/>
                  </a:ext>
                </a:extLst>
              </a:tr>
              <a:tr h="370840">
                <a:tc>
                  <a:txBody>
                    <a:bodyPr/>
                    <a:lstStyle/>
                    <a:p>
                      <a:pPr algn="ctr"/>
                      <a:r>
                        <a:rPr lang="en-US" dirty="0"/>
                        <a:t>1</a:t>
                      </a:r>
                      <a:endParaRPr lang="en-US" i="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logic 1 / True</a:t>
                      </a:r>
                      <a:endParaRPr lang="en-US" i="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79436986"/>
                  </a:ext>
                </a:extLst>
              </a:tr>
              <a:tr h="370840">
                <a:tc>
                  <a:txBody>
                    <a:bodyPr/>
                    <a:lstStyle/>
                    <a:p>
                      <a:pPr algn="ctr"/>
                      <a:r>
                        <a:rPr lang="en-US" dirty="0"/>
                        <a:t>x</a:t>
                      </a:r>
                      <a:endParaRPr lang="en-US" i="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undefined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50623758"/>
                  </a:ext>
                </a:extLst>
              </a:tr>
              <a:tr h="370840">
                <a:tc>
                  <a:txBody>
                    <a:bodyPr/>
                    <a:lstStyle/>
                    <a:p>
                      <a:pPr algn="ctr"/>
                      <a:r>
                        <a:rPr lang="en-US" dirty="0"/>
                        <a:t>z  </a:t>
                      </a:r>
                      <a:endParaRPr lang="en-US" i="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high impedance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50465984"/>
                  </a:ext>
                </a:extLst>
              </a:tr>
            </a:tbl>
          </a:graphicData>
        </a:graphic>
      </p:graphicFrame>
      <p:pic>
        <p:nvPicPr>
          <p:cNvPr id="8" name="Picture 7">
            <a:extLst>
              <a:ext uri="{FF2B5EF4-FFF2-40B4-BE49-F238E27FC236}">
                <a16:creationId xmlns:a16="http://schemas.microsoft.com/office/drawing/2014/main" id="{B41CBA03-AD2D-1B4D-A528-E508A0DAF5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4768" y="5790091"/>
            <a:ext cx="928231" cy="928231"/>
          </a:xfrm>
          <a:prstGeom prst="rect">
            <a:avLst/>
          </a:prstGeom>
        </p:spPr>
      </p:pic>
    </p:spTree>
    <p:extLst>
      <p:ext uri="{BB962C8B-B14F-4D97-AF65-F5344CB8AC3E}">
        <p14:creationId xmlns:p14="http://schemas.microsoft.com/office/powerpoint/2010/main" val="1977322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Oval 40">
            <a:extLst>
              <a:ext uri="{FF2B5EF4-FFF2-40B4-BE49-F238E27FC236}">
                <a16:creationId xmlns:a16="http://schemas.microsoft.com/office/drawing/2014/main" id="{A99050EE-26AF-4253-BD50-F0FCD965A8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0284" y="575361"/>
            <a:ext cx="5707277" cy="5707277"/>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0496F43-4B97-47CD-9C4C-55AB87D68EFF}"/>
              </a:ext>
            </a:extLst>
          </p:cNvPr>
          <p:cNvSpPr>
            <a:spLocks noGrp="1"/>
          </p:cNvSpPr>
          <p:nvPr>
            <p:ph type="title"/>
          </p:nvPr>
        </p:nvSpPr>
        <p:spPr>
          <a:xfrm>
            <a:off x="838200" y="1748452"/>
            <a:ext cx="4974771" cy="3587786"/>
          </a:xfrm>
        </p:spPr>
        <p:txBody>
          <a:bodyPr>
            <a:normAutofit/>
          </a:bodyPr>
          <a:lstStyle/>
          <a:p>
            <a:pPr algn="ctr"/>
            <a:r>
              <a:rPr lang="en-US" dirty="0">
                <a:solidFill>
                  <a:schemeClr val="bg1"/>
                </a:solidFill>
              </a:rPr>
              <a:t>Basic Syntax and Lexical Conventions </a:t>
            </a:r>
          </a:p>
        </p:txBody>
      </p:sp>
      <p:grpSp>
        <p:nvGrpSpPr>
          <p:cNvPr id="43" name="Graphic 190">
            <a:extLst>
              <a:ext uri="{FF2B5EF4-FFF2-40B4-BE49-F238E27FC236}">
                <a16:creationId xmlns:a16="http://schemas.microsoft.com/office/drawing/2014/main" id="{00E015F5-1A99-4E40-BC3D-7707802996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93117" y="1193254"/>
            <a:ext cx="1291642" cy="429215"/>
            <a:chOff x="2504802" y="1755501"/>
            <a:chExt cx="1598829" cy="531293"/>
          </a:xfrm>
          <a:solidFill>
            <a:schemeClr val="bg1"/>
          </a:solidFill>
        </p:grpSpPr>
        <p:sp>
          <p:nvSpPr>
            <p:cNvPr id="44" name="Freeform: Shape 43">
              <a:extLst>
                <a:ext uri="{FF2B5EF4-FFF2-40B4-BE49-F238E27FC236}">
                  <a16:creationId xmlns:a16="http://schemas.microsoft.com/office/drawing/2014/main" id="{3FE6F571-2BB7-46DA-A3D9-B32ADDC16A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A905CC16-753C-4B9F-B3E2-C456795AED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endParaRPr lang="en-US"/>
            </a:p>
          </p:txBody>
        </p:sp>
      </p:grpSp>
      <p:sp>
        <p:nvSpPr>
          <p:cNvPr id="47" name="Graphic 212">
            <a:extLst>
              <a:ext uri="{FF2B5EF4-FFF2-40B4-BE49-F238E27FC236}">
                <a16:creationId xmlns:a16="http://schemas.microsoft.com/office/drawing/2014/main" id="{D0C78466-EB6E-45A0-99A6-A00789ACD9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97727" y="421588"/>
            <a:ext cx="1291468" cy="1291468"/>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49" name="Graphic 212">
            <a:extLst>
              <a:ext uri="{FF2B5EF4-FFF2-40B4-BE49-F238E27FC236}">
                <a16:creationId xmlns:a16="http://schemas.microsoft.com/office/drawing/2014/main" id="{E99F76E4-5DFD-4DBE-B042-66FBCD118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97727" y="421588"/>
            <a:ext cx="1291468" cy="1291468"/>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grpSp>
        <p:nvGrpSpPr>
          <p:cNvPr id="51" name="Graphic 4">
            <a:extLst>
              <a:ext uri="{FF2B5EF4-FFF2-40B4-BE49-F238E27FC236}">
                <a16:creationId xmlns:a16="http://schemas.microsoft.com/office/drawing/2014/main" id="{5468B3A9-705E-43C3-A742-0619B0D8F2E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680915" y="4748271"/>
            <a:ext cx="1330536" cy="1330521"/>
            <a:chOff x="5734037" y="3067039"/>
            <a:chExt cx="724483" cy="724489"/>
          </a:xfrm>
          <a:solidFill>
            <a:schemeClr val="bg1"/>
          </a:solidFill>
        </p:grpSpPr>
        <p:sp>
          <p:nvSpPr>
            <p:cNvPr id="52" name="Freeform: Shape 51">
              <a:extLst>
                <a:ext uri="{FF2B5EF4-FFF2-40B4-BE49-F238E27FC236}">
                  <a16:creationId xmlns:a16="http://schemas.microsoft.com/office/drawing/2014/main" id="{29D439AD-5D67-497C-B831-D17FC3E592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067039"/>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23F54BF2-C71C-45C5-9408-3B5E011B0F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2BBABE17-DB56-44AB-934B-63C07C79F0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CB483D20-A128-4076-AF54-88646172B8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E5EFA818-FDDA-49E9-B11F-E9DC1854A9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EA1F8728-F8F7-4828-A718-A15E7663EA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8DA1F73F-AA1D-41D7-BAAB-292FD94A3E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D9441DEA-C85E-4B9C-A48D-8437854C4C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2628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15EBAA20-1368-4495-8D7C-820FAD8ECF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2628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0FB92591-626C-4D2B-A3E6-EC8742D67B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D392448D-513F-4528-9D8D-A151982041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61946BAE-1546-4EA4-A108-A799BF5D2C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42A8EC93-6A35-4D37-A8CB-59362BF875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12628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AFC3ECA2-E914-4D83-ABF9-B9FFD96E92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712B1108-9AAC-4F10-A64F-0D6963E518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8543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284CDA0C-B2AB-4791-83B1-C053C061D6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68" name="Freeform: Shape 67">
              <a:extLst>
                <a:ext uri="{FF2B5EF4-FFF2-40B4-BE49-F238E27FC236}">
                  <a16:creationId xmlns:a16="http://schemas.microsoft.com/office/drawing/2014/main" id="{F857BF6B-E0CA-49C0-8827-B44CE8B928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9" name="Freeform: Shape 68">
              <a:extLst>
                <a:ext uri="{FF2B5EF4-FFF2-40B4-BE49-F238E27FC236}">
                  <a16:creationId xmlns:a16="http://schemas.microsoft.com/office/drawing/2014/main" id="{6D7B06A7-ADDF-4F27-B11F-08422FC180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0" name="Freeform: Shape 69">
              <a:extLst>
                <a:ext uri="{FF2B5EF4-FFF2-40B4-BE49-F238E27FC236}">
                  <a16:creationId xmlns:a16="http://schemas.microsoft.com/office/drawing/2014/main" id="{E8B0DA6C-71D7-4FCB-AE4C-035E0ADB50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EB078173-ADFB-480D-91A4-4D71C01098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72" name="Freeform: Shape 71">
              <a:extLst>
                <a:ext uri="{FF2B5EF4-FFF2-40B4-BE49-F238E27FC236}">
                  <a16:creationId xmlns:a16="http://schemas.microsoft.com/office/drawing/2014/main" id="{AAA4027A-C97B-4C9A-B04C-EBE2112200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3" name="Freeform: Shape 72">
              <a:extLst>
                <a:ext uri="{FF2B5EF4-FFF2-40B4-BE49-F238E27FC236}">
                  <a16:creationId xmlns:a16="http://schemas.microsoft.com/office/drawing/2014/main" id="{C06DA92D-C6D0-4C7D-98CF-D9576912E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24467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id="{D6601653-3941-4C9B-BD39-62EECE23AE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244677"/>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5" name="Freeform: Shape 74">
              <a:extLst>
                <a:ext uri="{FF2B5EF4-FFF2-40B4-BE49-F238E27FC236}">
                  <a16:creationId xmlns:a16="http://schemas.microsoft.com/office/drawing/2014/main" id="{2BC4A394-4FFE-4BFE-9A59-2B624E0711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6" name="Freeform: Shape 75">
              <a:extLst>
                <a:ext uri="{FF2B5EF4-FFF2-40B4-BE49-F238E27FC236}">
                  <a16:creationId xmlns:a16="http://schemas.microsoft.com/office/drawing/2014/main" id="{EB4EABA5-FDCF-4F6F-8FF1-6FDFF50580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10F3C940-2320-488A-B24C-AB0A4FB539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id="{F525BA82-37D8-47ED-AFF6-AE57124A4E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24467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9" name="Freeform: Shape 78">
              <a:extLst>
                <a:ext uri="{FF2B5EF4-FFF2-40B4-BE49-F238E27FC236}">
                  <a16:creationId xmlns:a16="http://schemas.microsoft.com/office/drawing/2014/main" id="{C2D78955-C80F-4DA3-83AA-D28A5A6FAD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80" name="Freeform: Shape 79">
              <a:extLst>
                <a:ext uri="{FF2B5EF4-FFF2-40B4-BE49-F238E27FC236}">
                  <a16:creationId xmlns:a16="http://schemas.microsoft.com/office/drawing/2014/main" id="{BC23DAAC-7C06-4012-8CBB-8E3126B68B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0382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81" name="Freeform: Shape 80">
              <a:extLst>
                <a:ext uri="{FF2B5EF4-FFF2-40B4-BE49-F238E27FC236}">
                  <a16:creationId xmlns:a16="http://schemas.microsoft.com/office/drawing/2014/main" id="{60D19F80-DC80-49EC-8EDD-7889092C18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2" name="Freeform: Shape 81">
              <a:extLst>
                <a:ext uri="{FF2B5EF4-FFF2-40B4-BE49-F238E27FC236}">
                  <a16:creationId xmlns:a16="http://schemas.microsoft.com/office/drawing/2014/main" id="{11F50BB3-EA39-4693-BAE1-1101EF0A41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3" name="Freeform: Shape 82">
              <a:extLst>
                <a:ext uri="{FF2B5EF4-FFF2-40B4-BE49-F238E27FC236}">
                  <a16:creationId xmlns:a16="http://schemas.microsoft.com/office/drawing/2014/main" id="{00EFD45B-69A8-47F6-A5BF-779F7EB49F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id="{9E53C464-7272-4EBC-830B-CB29A96988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5" name="Freeform: Shape 84">
              <a:extLst>
                <a:ext uri="{FF2B5EF4-FFF2-40B4-BE49-F238E27FC236}">
                  <a16:creationId xmlns:a16="http://schemas.microsoft.com/office/drawing/2014/main" id="{B6BF10CE-C2AD-487A-9402-8D5C746ECF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0382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6" name="Freeform: Shape 85">
              <a:extLst>
                <a:ext uri="{FF2B5EF4-FFF2-40B4-BE49-F238E27FC236}">
                  <a16:creationId xmlns:a16="http://schemas.microsoft.com/office/drawing/2014/main" id="{1064C7FE-F8EB-47EF-97FA-348A520599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7" name="Freeform: Shape 86">
              <a:extLst>
                <a:ext uri="{FF2B5EF4-FFF2-40B4-BE49-F238E27FC236}">
                  <a16:creationId xmlns:a16="http://schemas.microsoft.com/office/drawing/2014/main" id="{A991C553-06A1-4F26-BBBC-80F7E11E7A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63074"/>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88" name="Freeform: Shape 87">
              <a:extLst>
                <a:ext uri="{FF2B5EF4-FFF2-40B4-BE49-F238E27FC236}">
                  <a16:creationId xmlns:a16="http://schemas.microsoft.com/office/drawing/2014/main" id="{BCE9C081-2191-4C84-956E-F106BB015C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89" name="Freeform: Shape 88">
              <a:extLst>
                <a:ext uri="{FF2B5EF4-FFF2-40B4-BE49-F238E27FC236}">
                  <a16:creationId xmlns:a16="http://schemas.microsoft.com/office/drawing/2014/main" id="{292F6F03-BC34-40C6-8F17-7A169CD72F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90" name="Freeform: Shape 89">
              <a:extLst>
                <a:ext uri="{FF2B5EF4-FFF2-40B4-BE49-F238E27FC236}">
                  <a16:creationId xmlns:a16="http://schemas.microsoft.com/office/drawing/2014/main" id="{A5101B80-7351-4F0F-AB7D-3E40B4D266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91" name="Freeform: Shape 90">
              <a:extLst>
                <a:ext uri="{FF2B5EF4-FFF2-40B4-BE49-F238E27FC236}">
                  <a16:creationId xmlns:a16="http://schemas.microsoft.com/office/drawing/2014/main" id="{0570EE1D-95AC-4660-8E96-7C8A36FEB6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92" name="Freeform: Shape 91">
              <a:extLst>
                <a:ext uri="{FF2B5EF4-FFF2-40B4-BE49-F238E27FC236}">
                  <a16:creationId xmlns:a16="http://schemas.microsoft.com/office/drawing/2014/main" id="{385D9A56-2D15-4E0A-B981-E168F09064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63074"/>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93" name="Freeform: Shape 92">
              <a:extLst>
                <a:ext uri="{FF2B5EF4-FFF2-40B4-BE49-F238E27FC236}">
                  <a16:creationId xmlns:a16="http://schemas.microsoft.com/office/drawing/2014/main" id="{28D0BA2F-9273-4EAA-AD17-C4EFE11403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94" name="Freeform: Shape 93">
              <a:extLst>
                <a:ext uri="{FF2B5EF4-FFF2-40B4-BE49-F238E27FC236}">
                  <a16:creationId xmlns:a16="http://schemas.microsoft.com/office/drawing/2014/main" id="{512CC54E-7976-4DC9-984C-45C2A23A72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222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95" name="Freeform: Shape 94">
              <a:extLst>
                <a:ext uri="{FF2B5EF4-FFF2-40B4-BE49-F238E27FC236}">
                  <a16:creationId xmlns:a16="http://schemas.microsoft.com/office/drawing/2014/main" id="{C8A3FC72-9FF9-41F6-97E0-45A0FEE946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96" name="Freeform: Shape 95">
              <a:extLst>
                <a:ext uri="{FF2B5EF4-FFF2-40B4-BE49-F238E27FC236}">
                  <a16:creationId xmlns:a16="http://schemas.microsoft.com/office/drawing/2014/main" id="{48918C16-C9B6-40D5-93A0-DB547B644A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97" name="Freeform: Shape 96">
              <a:extLst>
                <a:ext uri="{FF2B5EF4-FFF2-40B4-BE49-F238E27FC236}">
                  <a16:creationId xmlns:a16="http://schemas.microsoft.com/office/drawing/2014/main" id="{A05612C6-4858-4854-A3D3-90CF1E1C75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98" name="Freeform: Shape 97">
              <a:extLst>
                <a:ext uri="{FF2B5EF4-FFF2-40B4-BE49-F238E27FC236}">
                  <a16:creationId xmlns:a16="http://schemas.microsoft.com/office/drawing/2014/main" id="{A8E88D77-C726-4008-849C-DA7361F885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99" name="Freeform: Shape 98">
              <a:extLst>
                <a:ext uri="{FF2B5EF4-FFF2-40B4-BE49-F238E27FC236}">
                  <a16:creationId xmlns:a16="http://schemas.microsoft.com/office/drawing/2014/main" id="{24CFE7CA-C955-4365-90C3-6272CB9A3C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4222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0" name="Freeform: Shape 99">
              <a:extLst>
                <a:ext uri="{FF2B5EF4-FFF2-40B4-BE49-F238E27FC236}">
                  <a16:creationId xmlns:a16="http://schemas.microsoft.com/office/drawing/2014/main" id="{38B43FC8-B81C-490A-A346-4C6235DA8A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214D0221-0C97-4C71-B535-7506956EF8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02" name="Freeform: Shape 101">
              <a:extLst>
                <a:ext uri="{FF2B5EF4-FFF2-40B4-BE49-F238E27FC236}">
                  <a16:creationId xmlns:a16="http://schemas.microsoft.com/office/drawing/2014/main" id="{ED0C44EA-BD25-49A3-9EB8-9D8DED7C19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03" name="Freeform: Shape 102">
              <a:extLst>
                <a:ext uri="{FF2B5EF4-FFF2-40B4-BE49-F238E27FC236}">
                  <a16:creationId xmlns:a16="http://schemas.microsoft.com/office/drawing/2014/main" id="{A3C9CCF2-15CC-4F7D-87F5-7FFEBAC9C2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067039"/>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104" name="Freeform: Shape 103">
              <a:extLst>
                <a:ext uri="{FF2B5EF4-FFF2-40B4-BE49-F238E27FC236}">
                  <a16:creationId xmlns:a16="http://schemas.microsoft.com/office/drawing/2014/main" id="{8AA321D8-1D2C-472C-A2DB-EBB74498DD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05" name="Freeform: Shape 104">
              <a:extLst>
                <a:ext uri="{FF2B5EF4-FFF2-40B4-BE49-F238E27FC236}">
                  <a16:creationId xmlns:a16="http://schemas.microsoft.com/office/drawing/2014/main" id="{724680C1-4BB5-45DB-A558-82514418CF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106" name="Freeform: Shape 105">
              <a:extLst>
                <a:ext uri="{FF2B5EF4-FFF2-40B4-BE49-F238E27FC236}">
                  <a16:creationId xmlns:a16="http://schemas.microsoft.com/office/drawing/2014/main" id="{C94F4CEF-82DD-4CFB-8EE3-4AB115F6A0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07" name="Freeform: Shape 106">
              <a:extLst>
                <a:ext uri="{FF2B5EF4-FFF2-40B4-BE49-F238E27FC236}">
                  <a16:creationId xmlns:a16="http://schemas.microsoft.com/office/drawing/2014/main" id="{4F186C9C-C620-4426-A674-E40F808F66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2628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08" name="Freeform: Shape 107">
              <a:extLst>
                <a:ext uri="{FF2B5EF4-FFF2-40B4-BE49-F238E27FC236}">
                  <a16:creationId xmlns:a16="http://schemas.microsoft.com/office/drawing/2014/main" id="{8929942C-BA3F-40EF-94DD-4A5C22C5B7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09" name="Freeform: Shape 108">
              <a:extLst>
                <a:ext uri="{FF2B5EF4-FFF2-40B4-BE49-F238E27FC236}">
                  <a16:creationId xmlns:a16="http://schemas.microsoft.com/office/drawing/2014/main" id="{D234974B-3555-465B-95A7-1C63CE7386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2628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110" name="Freeform: Shape 109">
              <a:extLst>
                <a:ext uri="{FF2B5EF4-FFF2-40B4-BE49-F238E27FC236}">
                  <a16:creationId xmlns:a16="http://schemas.microsoft.com/office/drawing/2014/main" id="{0E38F9FD-48AC-4C3E-9E75-D1C0B555E0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11" name="Freeform: Shape 110">
              <a:extLst>
                <a:ext uri="{FF2B5EF4-FFF2-40B4-BE49-F238E27FC236}">
                  <a16:creationId xmlns:a16="http://schemas.microsoft.com/office/drawing/2014/main" id="{3AA72E26-5C3D-4231-9042-E00AE43E80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112" name="Freeform: Shape 111">
              <a:extLst>
                <a:ext uri="{FF2B5EF4-FFF2-40B4-BE49-F238E27FC236}">
                  <a16:creationId xmlns:a16="http://schemas.microsoft.com/office/drawing/2014/main" id="{6684433D-3C9E-4C19-A801-D51CF3064F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2628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13" name="Freeform: Shape 112">
              <a:extLst>
                <a:ext uri="{FF2B5EF4-FFF2-40B4-BE49-F238E27FC236}">
                  <a16:creationId xmlns:a16="http://schemas.microsoft.com/office/drawing/2014/main" id="{DADB0C3D-A021-4F40-93B3-76B61334FD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85433"/>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4" name="Freeform: Shape 113">
              <a:extLst>
                <a:ext uri="{FF2B5EF4-FFF2-40B4-BE49-F238E27FC236}">
                  <a16:creationId xmlns:a16="http://schemas.microsoft.com/office/drawing/2014/main" id="{41781C18-F408-401D-8A86-99FFBB9895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5" name="Freeform: Shape 114">
              <a:extLst>
                <a:ext uri="{FF2B5EF4-FFF2-40B4-BE49-F238E27FC236}">
                  <a16:creationId xmlns:a16="http://schemas.microsoft.com/office/drawing/2014/main" id="{9D958D9F-E4B0-48B1-ADA4-3053AFB5D9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85433"/>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16" name="Freeform: Shape 115">
              <a:extLst>
                <a:ext uri="{FF2B5EF4-FFF2-40B4-BE49-F238E27FC236}">
                  <a16:creationId xmlns:a16="http://schemas.microsoft.com/office/drawing/2014/main" id="{43EFCD46-F0FB-499C-81B9-3508FE5C8C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7" name="Freeform: Shape 116">
              <a:extLst>
                <a:ext uri="{FF2B5EF4-FFF2-40B4-BE49-F238E27FC236}">
                  <a16:creationId xmlns:a16="http://schemas.microsoft.com/office/drawing/2014/main" id="{2B6A130F-CB85-4BDA-8DDF-8DAAB2F7D0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18" name="Freeform: Shape 117">
              <a:extLst>
                <a:ext uri="{FF2B5EF4-FFF2-40B4-BE49-F238E27FC236}">
                  <a16:creationId xmlns:a16="http://schemas.microsoft.com/office/drawing/2014/main" id="{9359DA40-CA94-4B1F-9BE6-C800BEEC77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8543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19" name="Freeform: Shape 118">
              <a:extLst>
                <a:ext uri="{FF2B5EF4-FFF2-40B4-BE49-F238E27FC236}">
                  <a16:creationId xmlns:a16="http://schemas.microsoft.com/office/drawing/2014/main" id="{73304FCD-8DAD-4BC8-A16E-84DDCA07FF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244676"/>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20" name="Freeform: Shape 119">
              <a:extLst>
                <a:ext uri="{FF2B5EF4-FFF2-40B4-BE49-F238E27FC236}">
                  <a16:creationId xmlns:a16="http://schemas.microsoft.com/office/drawing/2014/main" id="{BCB4864C-8F67-4BE7-89CC-664EA25EC5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21" name="Freeform: Shape 120">
              <a:extLst>
                <a:ext uri="{FF2B5EF4-FFF2-40B4-BE49-F238E27FC236}">
                  <a16:creationId xmlns:a16="http://schemas.microsoft.com/office/drawing/2014/main" id="{845F543D-67FC-4640-A2A1-69DA6D0528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244676"/>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122" name="Freeform: Shape 121">
              <a:extLst>
                <a:ext uri="{FF2B5EF4-FFF2-40B4-BE49-F238E27FC236}">
                  <a16:creationId xmlns:a16="http://schemas.microsoft.com/office/drawing/2014/main" id="{DBDB2A9C-60E5-4F7E-BA2B-4DD1595FB9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23" name="Freeform: Shape 122">
              <a:extLst>
                <a:ext uri="{FF2B5EF4-FFF2-40B4-BE49-F238E27FC236}">
                  <a16:creationId xmlns:a16="http://schemas.microsoft.com/office/drawing/2014/main" id="{72B10DA2-D88E-4952-BDB5-102E61B4B2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124" name="Freeform: Shape 123">
              <a:extLst>
                <a:ext uri="{FF2B5EF4-FFF2-40B4-BE49-F238E27FC236}">
                  <a16:creationId xmlns:a16="http://schemas.microsoft.com/office/drawing/2014/main" id="{AC5F5BED-3698-4F52-9977-D8CA2DC031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2446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5" name="Freeform: Shape 124">
              <a:extLst>
                <a:ext uri="{FF2B5EF4-FFF2-40B4-BE49-F238E27FC236}">
                  <a16:creationId xmlns:a16="http://schemas.microsoft.com/office/drawing/2014/main" id="{E19CCEBC-AD20-45B2-A751-42B40BB31C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6" name="Freeform: Shape 125">
              <a:extLst>
                <a:ext uri="{FF2B5EF4-FFF2-40B4-BE49-F238E27FC236}">
                  <a16:creationId xmlns:a16="http://schemas.microsoft.com/office/drawing/2014/main" id="{3A978AD9-9A35-4B89-B3BC-61E54AD9EB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7" name="Freeform: Shape 126">
              <a:extLst>
                <a:ext uri="{FF2B5EF4-FFF2-40B4-BE49-F238E27FC236}">
                  <a16:creationId xmlns:a16="http://schemas.microsoft.com/office/drawing/2014/main" id="{77D8C808-AFC9-42DD-B253-0048903791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0382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28" name="Freeform: Shape 127">
              <a:extLst>
                <a:ext uri="{FF2B5EF4-FFF2-40B4-BE49-F238E27FC236}">
                  <a16:creationId xmlns:a16="http://schemas.microsoft.com/office/drawing/2014/main" id="{EECD0BF1-7C64-407E-8306-4C447B1D32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9" name="Freeform: Shape 128">
              <a:extLst>
                <a:ext uri="{FF2B5EF4-FFF2-40B4-BE49-F238E27FC236}">
                  <a16:creationId xmlns:a16="http://schemas.microsoft.com/office/drawing/2014/main" id="{953B0F94-AC35-4CB2-878D-1DC7D68BE9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30" name="Freeform: Shape 129">
              <a:extLst>
                <a:ext uri="{FF2B5EF4-FFF2-40B4-BE49-F238E27FC236}">
                  <a16:creationId xmlns:a16="http://schemas.microsoft.com/office/drawing/2014/main" id="{08EA50C2-BB5F-4368-AA91-67B207C1AB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1" name="Freeform: Shape 130">
              <a:extLst>
                <a:ext uri="{FF2B5EF4-FFF2-40B4-BE49-F238E27FC236}">
                  <a16:creationId xmlns:a16="http://schemas.microsoft.com/office/drawing/2014/main" id="{DE45A7FE-0A45-45F6-8417-EBDA5A12D8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32" name="Freeform: Shape 131">
              <a:extLst>
                <a:ext uri="{FF2B5EF4-FFF2-40B4-BE49-F238E27FC236}">
                  <a16:creationId xmlns:a16="http://schemas.microsoft.com/office/drawing/2014/main" id="{DA8B8DC8-F88C-432E-A8C2-8D13FE874F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33" name="Freeform: Shape 132">
              <a:extLst>
                <a:ext uri="{FF2B5EF4-FFF2-40B4-BE49-F238E27FC236}">
                  <a16:creationId xmlns:a16="http://schemas.microsoft.com/office/drawing/2014/main" id="{D02C5430-233D-49F7-B852-181D2B2F61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63072"/>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134" name="Freeform: Shape 133">
              <a:extLst>
                <a:ext uri="{FF2B5EF4-FFF2-40B4-BE49-F238E27FC236}">
                  <a16:creationId xmlns:a16="http://schemas.microsoft.com/office/drawing/2014/main" id="{76DB286F-9E15-441C-8697-57007B76C1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35" name="Freeform: Shape 134">
              <a:extLst>
                <a:ext uri="{FF2B5EF4-FFF2-40B4-BE49-F238E27FC236}">
                  <a16:creationId xmlns:a16="http://schemas.microsoft.com/office/drawing/2014/main" id="{534DC0EE-15B7-44AE-A7DC-8B5E22688A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136" name="Freeform: Shape 135">
              <a:extLst>
                <a:ext uri="{FF2B5EF4-FFF2-40B4-BE49-F238E27FC236}">
                  <a16:creationId xmlns:a16="http://schemas.microsoft.com/office/drawing/2014/main" id="{4FBE9900-F640-4248-9C4C-EDBE5E00AF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63074"/>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7" name="Freeform: Shape 136">
              <a:extLst>
                <a:ext uri="{FF2B5EF4-FFF2-40B4-BE49-F238E27FC236}">
                  <a16:creationId xmlns:a16="http://schemas.microsoft.com/office/drawing/2014/main" id="{37FF04AF-F86B-49F8-AAB5-DA696591A1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8" name="Freeform: Shape 137">
              <a:extLst>
                <a:ext uri="{FF2B5EF4-FFF2-40B4-BE49-F238E27FC236}">
                  <a16:creationId xmlns:a16="http://schemas.microsoft.com/office/drawing/2014/main" id="{710DCFEA-4572-47A3-A6BE-7B21F5758C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9" name="Freeform: Shape 138">
              <a:extLst>
                <a:ext uri="{FF2B5EF4-FFF2-40B4-BE49-F238E27FC236}">
                  <a16:creationId xmlns:a16="http://schemas.microsoft.com/office/drawing/2014/main" id="{BA42ED8E-CCC8-478F-9EF4-625B633071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422225"/>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40" name="Freeform: Shape 139">
              <a:extLst>
                <a:ext uri="{FF2B5EF4-FFF2-40B4-BE49-F238E27FC236}">
                  <a16:creationId xmlns:a16="http://schemas.microsoft.com/office/drawing/2014/main" id="{146DF8F4-DF09-4E6C-887F-C9269E56A5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1" name="Freeform: Shape 140">
              <a:extLst>
                <a:ext uri="{FF2B5EF4-FFF2-40B4-BE49-F238E27FC236}">
                  <a16:creationId xmlns:a16="http://schemas.microsoft.com/office/drawing/2014/main" id="{7FF3916E-5C82-4956-A88B-81BFAC91B8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42" name="Freeform: Shape 141">
              <a:extLst>
                <a:ext uri="{FF2B5EF4-FFF2-40B4-BE49-F238E27FC236}">
                  <a16:creationId xmlns:a16="http://schemas.microsoft.com/office/drawing/2014/main" id="{7E5CF7AE-ED45-4AB5-9AEB-56FC964BFA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4222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3" name="Freeform: Shape 142">
              <a:extLst>
                <a:ext uri="{FF2B5EF4-FFF2-40B4-BE49-F238E27FC236}">
                  <a16:creationId xmlns:a16="http://schemas.microsoft.com/office/drawing/2014/main" id="{7CFB132C-BEB1-4897-B1A4-97422811F6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81374"/>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144" name="Freeform: Shape 143">
              <a:extLst>
                <a:ext uri="{FF2B5EF4-FFF2-40B4-BE49-F238E27FC236}">
                  <a16:creationId xmlns:a16="http://schemas.microsoft.com/office/drawing/2014/main" id="{4EE49F21-E336-41BC-8256-85A9AB597F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45" name="Freeform: Shape 144">
              <a:extLst>
                <a:ext uri="{FF2B5EF4-FFF2-40B4-BE49-F238E27FC236}">
                  <a16:creationId xmlns:a16="http://schemas.microsoft.com/office/drawing/2014/main" id="{C62510EE-BDCD-4393-9AD7-2D0C9A722D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46" name="Freeform: Shape 145">
              <a:extLst>
                <a:ext uri="{FF2B5EF4-FFF2-40B4-BE49-F238E27FC236}">
                  <a16:creationId xmlns:a16="http://schemas.microsoft.com/office/drawing/2014/main" id="{2420F94B-4F00-4C6C-97E3-BA5B5E6871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47" name="Freeform: Shape 146">
              <a:extLst>
                <a:ext uri="{FF2B5EF4-FFF2-40B4-BE49-F238E27FC236}">
                  <a16:creationId xmlns:a16="http://schemas.microsoft.com/office/drawing/2014/main" id="{E712560A-A110-4132-85D5-21BBBFA8C8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48" name="Freeform: Shape 147">
              <a:extLst>
                <a:ext uri="{FF2B5EF4-FFF2-40B4-BE49-F238E27FC236}">
                  <a16:creationId xmlns:a16="http://schemas.microsoft.com/office/drawing/2014/main" id="{D1E3102B-23D5-43AE-A67D-583AAA52BA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49" name="Freeform: Shape 148">
              <a:extLst>
                <a:ext uri="{FF2B5EF4-FFF2-40B4-BE49-F238E27FC236}">
                  <a16:creationId xmlns:a16="http://schemas.microsoft.com/office/drawing/2014/main" id="{9D5ABE4E-EB80-423C-BBCE-9C1B77D9B0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50" name="Freeform: Shape 149">
              <a:extLst>
                <a:ext uri="{FF2B5EF4-FFF2-40B4-BE49-F238E27FC236}">
                  <a16:creationId xmlns:a16="http://schemas.microsoft.com/office/drawing/2014/main" id="{BEB8CCC5-38F5-4892-A00B-14B645BBDF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4062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51" name="Freeform: Shape 150">
              <a:extLst>
                <a:ext uri="{FF2B5EF4-FFF2-40B4-BE49-F238E27FC236}">
                  <a16:creationId xmlns:a16="http://schemas.microsoft.com/office/drawing/2014/main" id="{8860175F-F7D5-4464-AD61-5B435528FE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52" name="Freeform: Shape 151">
              <a:extLst>
                <a:ext uri="{FF2B5EF4-FFF2-40B4-BE49-F238E27FC236}">
                  <a16:creationId xmlns:a16="http://schemas.microsoft.com/office/drawing/2014/main" id="{E28C20B0-98AA-4A5B-8CE1-236A3F6CAA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3" name="Freeform: Shape 152">
              <a:extLst>
                <a:ext uri="{FF2B5EF4-FFF2-40B4-BE49-F238E27FC236}">
                  <a16:creationId xmlns:a16="http://schemas.microsoft.com/office/drawing/2014/main" id="{8A56719F-13F0-4B75-8C04-DAACD8FD86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4" name="Freeform: Shape 153">
              <a:extLst>
                <a:ext uri="{FF2B5EF4-FFF2-40B4-BE49-F238E27FC236}">
                  <a16:creationId xmlns:a16="http://schemas.microsoft.com/office/drawing/2014/main" id="{B30555DA-285C-4859-83DE-B16FF6DB13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5" name="Freeform: Shape 154">
              <a:extLst>
                <a:ext uri="{FF2B5EF4-FFF2-40B4-BE49-F238E27FC236}">
                  <a16:creationId xmlns:a16="http://schemas.microsoft.com/office/drawing/2014/main" id="{67AF00E9-C8D6-41C4-9703-5468F51639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56" name="Freeform: Shape 155">
              <a:extLst>
                <a:ext uri="{FF2B5EF4-FFF2-40B4-BE49-F238E27FC236}">
                  <a16:creationId xmlns:a16="http://schemas.microsoft.com/office/drawing/2014/main" id="{D07F88BD-A2E8-4F25-BB43-9372C6C9F3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7" name="Freeform: Shape 156">
              <a:extLst>
                <a:ext uri="{FF2B5EF4-FFF2-40B4-BE49-F238E27FC236}">
                  <a16:creationId xmlns:a16="http://schemas.microsoft.com/office/drawing/2014/main" id="{DFAE35DA-8283-4F4B-8C00-FF8EFE39B3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9977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58" name="Freeform: Shape 157">
              <a:extLst>
                <a:ext uri="{FF2B5EF4-FFF2-40B4-BE49-F238E27FC236}">
                  <a16:creationId xmlns:a16="http://schemas.microsoft.com/office/drawing/2014/main" id="{4340DEBE-A255-48E2-B7B2-AE881651CE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9977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9" name="Freeform: Shape 158">
              <a:extLst>
                <a:ext uri="{FF2B5EF4-FFF2-40B4-BE49-F238E27FC236}">
                  <a16:creationId xmlns:a16="http://schemas.microsoft.com/office/drawing/2014/main" id="{FE968FB9-507A-4F2E-B346-15995081B1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0" name="Freeform: Shape 159">
              <a:extLst>
                <a:ext uri="{FF2B5EF4-FFF2-40B4-BE49-F238E27FC236}">
                  <a16:creationId xmlns:a16="http://schemas.microsoft.com/office/drawing/2014/main" id="{4DA99BD8-9C2B-46BF-AA27-ED405540D1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1" name="Freeform: Shape 160">
              <a:extLst>
                <a:ext uri="{FF2B5EF4-FFF2-40B4-BE49-F238E27FC236}">
                  <a16:creationId xmlns:a16="http://schemas.microsoft.com/office/drawing/2014/main" id="{50C84F67-D2C2-48DF-8537-DF99C60240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2" name="Freeform: Shape 161">
              <a:extLst>
                <a:ext uri="{FF2B5EF4-FFF2-40B4-BE49-F238E27FC236}">
                  <a16:creationId xmlns:a16="http://schemas.microsoft.com/office/drawing/2014/main" id="{F5CAEB9A-26A6-4FBF-916B-19FC9B0BFC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599770"/>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3" name="Freeform: Shape 162">
              <a:extLst>
                <a:ext uri="{FF2B5EF4-FFF2-40B4-BE49-F238E27FC236}">
                  <a16:creationId xmlns:a16="http://schemas.microsoft.com/office/drawing/2014/main" id="{E4DEDE1B-4819-4E4B-849E-330D7DF56C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4" name="Freeform: Shape 163">
              <a:extLst>
                <a:ext uri="{FF2B5EF4-FFF2-40B4-BE49-F238E27FC236}">
                  <a16:creationId xmlns:a16="http://schemas.microsoft.com/office/drawing/2014/main" id="{C441B73E-F19C-4313-8F46-F600603B36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7" y="365901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65" name="Freeform: Shape 164">
              <a:extLst>
                <a:ext uri="{FF2B5EF4-FFF2-40B4-BE49-F238E27FC236}">
                  <a16:creationId xmlns:a16="http://schemas.microsoft.com/office/drawing/2014/main" id="{014FE805-EF51-4859-A6DF-CF75F9A0F5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2" y="3659014"/>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6" name="Freeform: Shape 165">
              <a:extLst>
                <a:ext uri="{FF2B5EF4-FFF2-40B4-BE49-F238E27FC236}">
                  <a16:creationId xmlns:a16="http://schemas.microsoft.com/office/drawing/2014/main" id="{624CF2A5-BD9E-4570-8560-063BC70F26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2"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7" name="Freeform: Shape 166">
              <a:extLst>
                <a:ext uri="{FF2B5EF4-FFF2-40B4-BE49-F238E27FC236}">
                  <a16:creationId xmlns:a16="http://schemas.microsoft.com/office/drawing/2014/main" id="{6BEC415C-7946-43B2-9AC8-348B6B5CD0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8" name="Freeform: Shape 167">
              <a:extLst>
                <a:ext uri="{FF2B5EF4-FFF2-40B4-BE49-F238E27FC236}">
                  <a16:creationId xmlns:a16="http://schemas.microsoft.com/office/drawing/2014/main" id="{1B615AD5-3365-43D4-8E16-377A2A2F97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9" name="Freeform: Shape 168">
              <a:extLst>
                <a:ext uri="{FF2B5EF4-FFF2-40B4-BE49-F238E27FC236}">
                  <a16:creationId xmlns:a16="http://schemas.microsoft.com/office/drawing/2014/main" id="{9D184DFD-DD33-491E-90FF-6E4ECA2668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659014"/>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0" name="Freeform: Shape 169">
              <a:extLst>
                <a:ext uri="{FF2B5EF4-FFF2-40B4-BE49-F238E27FC236}">
                  <a16:creationId xmlns:a16="http://schemas.microsoft.com/office/drawing/2014/main" id="{31B62FE1-0262-4B09-ABEA-8AA010137D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1" name="Freeform: Shape 170">
              <a:extLst>
                <a:ext uri="{FF2B5EF4-FFF2-40B4-BE49-F238E27FC236}">
                  <a16:creationId xmlns:a16="http://schemas.microsoft.com/office/drawing/2014/main" id="{20C539C6-FAA9-4EBE-93D9-1F946E1449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9" y="371816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72" name="Freeform: Shape 171">
              <a:extLst>
                <a:ext uri="{FF2B5EF4-FFF2-40B4-BE49-F238E27FC236}">
                  <a16:creationId xmlns:a16="http://schemas.microsoft.com/office/drawing/2014/main" id="{8C6EF3FF-09E5-4099-A49B-CA364A6E83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4" y="371816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3" name="Freeform: Shape 172">
              <a:extLst>
                <a:ext uri="{FF2B5EF4-FFF2-40B4-BE49-F238E27FC236}">
                  <a16:creationId xmlns:a16="http://schemas.microsoft.com/office/drawing/2014/main" id="{B3C5E06F-8F1E-4771-AAE4-B34B1D6A3D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4"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4" name="Freeform: Shape 173">
              <a:extLst>
                <a:ext uri="{FF2B5EF4-FFF2-40B4-BE49-F238E27FC236}">
                  <a16:creationId xmlns:a16="http://schemas.microsoft.com/office/drawing/2014/main" id="{538D5AE9-76CC-4AE4-B026-656EDCB01B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5" name="Freeform: Shape 174">
              <a:extLst>
                <a:ext uri="{FF2B5EF4-FFF2-40B4-BE49-F238E27FC236}">
                  <a16:creationId xmlns:a16="http://schemas.microsoft.com/office/drawing/2014/main" id="{30F1A9B9-52AB-4527-BD4A-1802F7C960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6" name="Freeform: Shape 175">
              <a:extLst>
                <a:ext uri="{FF2B5EF4-FFF2-40B4-BE49-F238E27FC236}">
                  <a16:creationId xmlns:a16="http://schemas.microsoft.com/office/drawing/2014/main" id="{46A57D78-C020-4EEF-971D-0C8802889A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71816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7" name="Freeform: Shape 176">
              <a:extLst>
                <a:ext uri="{FF2B5EF4-FFF2-40B4-BE49-F238E27FC236}">
                  <a16:creationId xmlns:a16="http://schemas.microsoft.com/office/drawing/2014/main" id="{7666D7A3-5ABF-4EDE-A0C5-F2099B2D86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5"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8" name="Freeform: Shape 177">
              <a:extLst>
                <a:ext uri="{FF2B5EF4-FFF2-40B4-BE49-F238E27FC236}">
                  <a16:creationId xmlns:a16="http://schemas.microsoft.com/office/drawing/2014/main" id="{13BC460A-E0FF-4658-A2FD-A3AF4D51DF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40" y="377741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79" name="Freeform: Shape 178">
              <a:extLst>
                <a:ext uri="{FF2B5EF4-FFF2-40B4-BE49-F238E27FC236}">
                  <a16:creationId xmlns:a16="http://schemas.microsoft.com/office/drawing/2014/main" id="{26467CC2-3AB3-4D37-8323-385B7399F7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5"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80" name="Freeform: Shape 179">
              <a:extLst>
                <a:ext uri="{FF2B5EF4-FFF2-40B4-BE49-F238E27FC236}">
                  <a16:creationId xmlns:a16="http://schemas.microsoft.com/office/drawing/2014/main" id="{563A1F58-33CE-4EDF-B902-3F43F69DA2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6"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81" name="Freeform: Shape 180">
              <a:extLst>
                <a:ext uri="{FF2B5EF4-FFF2-40B4-BE49-F238E27FC236}">
                  <a16:creationId xmlns:a16="http://schemas.microsoft.com/office/drawing/2014/main" id="{DDCFAB2F-7E88-4A57-999A-2506A1FE71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83"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82" name="Freeform: Shape 181">
              <a:extLst>
                <a:ext uri="{FF2B5EF4-FFF2-40B4-BE49-F238E27FC236}">
                  <a16:creationId xmlns:a16="http://schemas.microsoft.com/office/drawing/2014/main" id="{571BEB66-3787-441F-BB54-80C05C6F13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35"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83" name="Freeform: Shape 182">
              <a:extLst>
                <a:ext uri="{FF2B5EF4-FFF2-40B4-BE49-F238E27FC236}">
                  <a16:creationId xmlns:a16="http://schemas.microsoft.com/office/drawing/2014/main" id="{641DC095-611E-4979-8664-6C0EB878FC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82"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84" name="Freeform: Shape 183">
              <a:extLst>
                <a:ext uri="{FF2B5EF4-FFF2-40B4-BE49-F238E27FC236}">
                  <a16:creationId xmlns:a16="http://schemas.microsoft.com/office/drawing/2014/main" id="{210B9ECF-D859-4919-A9D6-3208548F00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31"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85" name="Freeform: Shape 184">
              <a:extLst>
                <a:ext uri="{FF2B5EF4-FFF2-40B4-BE49-F238E27FC236}">
                  <a16:creationId xmlns:a16="http://schemas.microsoft.com/office/drawing/2014/main" id="{4FBC31D4-7E98-452C-8A87-822DE0432C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481374"/>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86" name="Freeform: Shape 185">
              <a:extLst>
                <a:ext uri="{FF2B5EF4-FFF2-40B4-BE49-F238E27FC236}">
                  <a16:creationId xmlns:a16="http://schemas.microsoft.com/office/drawing/2014/main" id="{E302346C-F328-435B-87ED-447C6F8542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87" name="Freeform: Shape 186">
              <a:extLst>
                <a:ext uri="{FF2B5EF4-FFF2-40B4-BE49-F238E27FC236}">
                  <a16:creationId xmlns:a16="http://schemas.microsoft.com/office/drawing/2014/main" id="{B94F507E-9E94-432E-AE8A-A6CB2C5D05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481374"/>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188" name="Freeform: Shape 187">
              <a:extLst>
                <a:ext uri="{FF2B5EF4-FFF2-40B4-BE49-F238E27FC236}">
                  <a16:creationId xmlns:a16="http://schemas.microsoft.com/office/drawing/2014/main" id="{1FFAC4F0-FD7F-4943-B60E-E276F8B23F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89" name="Freeform: Shape 188">
              <a:extLst>
                <a:ext uri="{FF2B5EF4-FFF2-40B4-BE49-F238E27FC236}">
                  <a16:creationId xmlns:a16="http://schemas.microsoft.com/office/drawing/2014/main" id="{A8A5D871-92FD-43C3-BF94-0B524FA7D3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190" name="Freeform: Shape 189">
              <a:extLst>
                <a:ext uri="{FF2B5EF4-FFF2-40B4-BE49-F238E27FC236}">
                  <a16:creationId xmlns:a16="http://schemas.microsoft.com/office/drawing/2014/main" id="{6A79A241-1665-453E-ADD4-18892D4F85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48137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91" name="Freeform: Shape 190">
              <a:extLst>
                <a:ext uri="{FF2B5EF4-FFF2-40B4-BE49-F238E27FC236}">
                  <a16:creationId xmlns:a16="http://schemas.microsoft.com/office/drawing/2014/main" id="{81EABE18-4189-4E07-93C9-9B76673E3E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4062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2" name="Freeform: Shape 191">
              <a:extLst>
                <a:ext uri="{FF2B5EF4-FFF2-40B4-BE49-F238E27FC236}">
                  <a16:creationId xmlns:a16="http://schemas.microsoft.com/office/drawing/2014/main" id="{B658A0EE-6F09-4EF7-B5E7-F23A556BDA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4062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3" name="Freeform: Shape 192">
              <a:extLst>
                <a:ext uri="{FF2B5EF4-FFF2-40B4-BE49-F238E27FC236}">
                  <a16:creationId xmlns:a16="http://schemas.microsoft.com/office/drawing/2014/main" id="{15EB019C-C95B-4DE3-BD17-DC20F8007A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406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94" name="Freeform: Shape 193">
              <a:extLst>
                <a:ext uri="{FF2B5EF4-FFF2-40B4-BE49-F238E27FC236}">
                  <a16:creationId xmlns:a16="http://schemas.microsoft.com/office/drawing/2014/main" id="{2948B3ED-79C1-47C8-B712-0BFB5536C3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4062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5" name="Freeform: Shape 194">
              <a:extLst>
                <a:ext uri="{FF2B5EF4-FFF2-40B4-BE49-F238E27FC236}">
                  <a16:creationId xmlns:a16="http://schemas.microsoft.com/office/drawing/2014/main" id="{13387DB9-900B-422D-90F7-C5C7EB5D59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406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96" name="Freeform: Shape 195">
              <a:extLst>
                <a:ext uri="{FF2B5EF4-FFF2-40B4-BE49-F238E27FC236}">
                  <a16:creationId xmlns:a16="http://schemas.microsoft.com/office/drawing/2014/main" id="{48FDCCF3-E6D6-4CD0-9D47-02FE785C7A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40631"/>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97" name="Freeform: Shape 196">
              <a:extLst>
                <a:ext uri="{FF2B5EF4-FFF2-40B4-BE49-F238E27FC236}">
                  <a16:creationId xmlns:a16="http://schemas.microsoft.com/office/drawing/2014/main" id="{BC14E8F6-33F6-47CE-9A24-EA71D71496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997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8" name="Freeform: Shape 197">
              <a:extLst>
                <a:ext uri="{FF2B5EF4-FFF2-40B4-BE49-F238E27FC236}">
                  <a16:creationId xmlns:a16="http://schemas.microsoft.com/office/drawing/2014/main" id="{F78CC38F-63FC-4552-B17B-8D79D3C8F8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9" name="Freeform: Shape 198">
              <a:extLst>
                <a:ext uri="{FF2B5EF4-FFF2-40B4-BE49-F238E27FC236}">
                  <a16:creationId xmlns:a16="http://schemas.microsoft.com/office/drawing/2014/main" id="{89042823-A002-49CE-B03D-ED1291DC13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997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200" name="Freeform: Shape 199">
              <a:extLst>
                <a:ext uri="{FF2B5EF4-FFF2-40B4-BE49-F238E27FC236}">
                  <a16:creationId xmlns:a16="http://schemas.microsoft.com/office/drawing/2014/main" id="{96EFC6CE-198B-489B-B1EE-72CE842628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01" name="Freeform: Shape 200">
              <a:extLst>
                <a:ext uri="{FF2B5EF4-FFF2-40B4-BE49-F238E27FC236}">
                  <a16:creationId xmlns:a16="http://schemas.microsoft.com/office/drawing/2014/main" id="{49FEA23D-54D9-45D7-9325-1E2F638C9C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997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202" name="Freeform: Shape 201">
              <a:extLst>
                <a:ext uri="{FF2B5EF4-FFF2-40B4-BE49-F238E27FC236}">
                  <a16:creationId xmlns:a16="http://schemas.microsoft.com/office/drawing/2014/main" id="{2DB04EE3-370F-49CE-BCFE-C2999C3CF2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9978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03" name="Freeform: Shape 202">
              <a:extLst>
                <a:ext uri="{FF2B5EF4-FFF2-40B4-BE49-F238E27FC236}">
                  <a16:creationId xmlns:a16="http://schemas.microsoft.com/office/drawing/2014/main" id="{8BCBCC34-797D-41A8-8AD1-7E03E1BBFF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65902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04" name="Freeform: Shape 203">
              <a:extLst>
                <a:ext uri="{FF2B5EF4-FFF2-40B4-BE49-F238E27FC236}">
                  <a16:creationId xmlns:a16="http://schemas.microsoft.com/office/drawing/2014/main" id="{AFF5C1F8-0EDE-4835-89E6-1FCB2EA395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05" name="Freeform: Shape 204">
              <a:extLst>
                <a:ext uri="{FF2B5EF4-FFF2-40B4-BE49-F238E27FC236}">
                  <a16:creationId xmlns:a16="http://schemas.microsoft.com/office/drawing/2014/main" id="{6171D504-6300-457C-AFCC-064DBB3FCC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6590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206" name="Freeform: Shape 205">
              <a:extLst>
                <a:ext uri="{FF2B5EF4-FFF2-40B4-BE49-F238E27FC236}">
                  <a16:creationId xmlns:a16="http://schemas.microsoft.com/office/drawing/2014/main" id="{62ACE739-C8C4-4495-B04C-C3AFC44811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07" name="Freeform: Shape 206">
              <a:extLst>
                <a:ext uri="{FF2B5EF4-FFF2-40B4-BE49-F238E27FC236}">
                  <a16:creationId xmlns:a16="http://schemas.microsoft.com/office/drawing/2014/main" id="{3F4771CD-CDCA-4FFE-8EF5-E42D1781E7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208" name="Freeform: Shape 207">
              <a:extLst>
                <a:ext uri="{FF2B5EF4-FFF2-40B4-BE49-F238E27FC236}">
                  <a16:creationId xmlns:a16="http://schemas.microsoft.com/office/drawing/2014/main" id="{A10C0BFE-A8F9-4E21-9DFD-37A4D26C62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09" name="Freeform: Shape 208">
              <a:extLst>
                <a:ext uri="{FF2B5EF4-FFF2-40B4-BE49-F238E27FC236}">
                  <a16:creationId xmlns:a16="http://schemas.microsoft.com/office/drawing/2014/main" id="{4D8D4EF9-4EF7-4538-A4AE-439F9335EA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71817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0" name="Freeform: Shape 209">
              <a:extLst>
                <a:ext uri="{FF2B5EF4-FFF2-40B4-BE49-F238E27FC236}">
                  <a16:creationId xmlns:a16="http://schemas.microsoft.com/office/drawing/2014/main" id="{7E0500AB-5662-43B9-95C2-2EC80CC54F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1" name="Freeform: Shape 210">
              <a:extLst>
                <a:ext uri="{FF2B5EF4-FFF2-40B4-BE49-F238E27FC236}">
                  <a16:creationId xmlns:a16="http://schemas.microsoft.com/office/drawing/2014/main" id="{984021AD-A6A2-4CDA-A953-72FBA7598B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71817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212" name="Freeform: Shape 211">
              <a:extLst>
                <a:ext uri="{FF2B5EF4-FFF2-40B4-BE49-F238E27FC236}">
                  <a16:creationId xmlns:a16="http://schemas.microsoft.com/office/drawing/2014/main" id="{FD1FBF47-CAC8-4385-9DC7-C9BB6167E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3" name="Freeform: Shape 212">
              <a:extLst>
                <a:ext uri="{FF2B5EF4-FFF2-40B4-BE49-F238E27FC236}">
                  <a16:creationId xmlns:a16="http://schemas.microsoft.com/office/drawing/2014/main" id="{FBAEE482-005F-4288-8D66-09EA246C45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71817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214" name="Freeform: Shape 213">
              <a:extLst>
                <a:ext uri="{FF2B5EF4-FFF2-40B4-BE49-F238E27FC236}">
                  <a16:creationId xmlns:a16="http://schemas.microsoft.com/office/drawing/2014/main" id="{2C5DCF49-33DE-4AFF-818E-42F59F2804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71817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5" name="Freeform: Shape 214">
              <a:extLst>
                <a:ext uri="{FF2B5EF4-FFF2-40B4-BE49-F238E27FC236}">
                  <a16:creationId xmlns:a16="http://schemas.microsoft.com/office/drawing/2014/main" id="{866903F3-208B-46D5-925B-254DC74291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2" y="377741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16" name="Freeform: Shape 215">
              <a:extLst>
                <a:ext uri="{FF2B5EF4-FFF2-40B4-BE49-F238E27FC236}">
                  <a16:creationId xmlns:a16="http://schemas.microsoft.com/office/drawing/2014/main" id="{2550D219-E342-4A38-BB89-575C1EE7AA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2" y="377741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17" name="Freeform: Shape 216">
              <a:extLst>
                <a:ext uri="{FF2B5EF4-FFF2-40B4-BE49-F238E27FC236}">
                  <a16:creationId xmlns:a16="http://schemas.microsoft.com/office/drawing/2014/main" id="{5B5485FC-95D0-4660-9594-2C9BD3B776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8" y="3777419"/>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218" name="Freeform: Shape 217">
              <a:extLst>
                <a:ext uri="{FF2B5EF4-FFF2-40B4-BE49-F238E27FC236}">
                  <a16:creationId xmlns:a16="http://schemas.microsoft.com/office/drawing/2014/main" id="{2EA358DA-C7E8-4DF8-B7D6-CC58295655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4" y="3777383"/>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19" name="Freeform: Shape 218">
              <a:extLst>
                <a:ext uri="{FF2B5EF4-FFF2-40B4-BE49-F238E27FC236}">
                  <a16:creationId xmlns:a16="http://schemas.microsoft.com/office/drawing/2014/main" id="{7990E8BB-4369-4845-8436-A6F3FE1D11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87" y="37774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220" name="Freeform: Shape 219">
              <a:extLst>
                <a:ext uri="{FF2B5EF4-FFF2-40B4-BE49-F238E27FC236}">
                  <a16:creationId xmlns:a16="http://schemas.microsoft.com/office/drawing/2014/main" id="{D6C050C5-1951-434B-A7FE-D271E73F82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grpSp>
      <p:grpSp>
        <p:nvGrpSpPr>
          <p:cNvPr id="222" name="Graphic 4">
            <a:extLst>
              <a:ext uri="{FF2B5EF4-FFF2-40B4-BE49-F238E27FC236}">
                <a16:creationId xmlns:a16="http://schemas.microsoft.com/office/drawing/2014/main" id="{773717CC-ECEE-4ABF-BA61-C59F4680177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680915" y="4748271"/>
            <a:ext cx="1330536" cy="1330521"/>
            <a:chOff x="5734037" y="3067039"/>
            <a:chExt cx="724483" cy="724489"/>
          </a:xfrm>
          <a:solidFill>
            <a:schemeClr val="bg1">
              <a:alpha val="60000"/>
            </a:schemeClr>
          </a:solidFill>
        </p:grpSpPr>
        <p:sp>
          <p:nvSpPr>
            <p:cNvPr id="223" name="Freeform: Shape 222">
              <a:extLst>
                <a:ext uri="{FF2B5EF4-FFF2-40B4-BE49-F238E27FC236}">
                  <a16:creationId xmlns:a16="http://schemas.microsoft.com/office/drawing/2014/main" id="{9A4FAE41-62DF-4B8E-BD66-8EC206E0E3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067039"/>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224" name="Freeform: Shape 223">
              <a:extLst>
                <a:ext uri="{FF2B5EF4-FFF2-40B4-BE49-F238E27FC236}">
                  <a16:creationId xmlns:a16="http://schemas.microsoft.com/office/drawing/2014/main" id="{564C7F1F-5546-40DC-A16B-C9A3E45777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25" name="Freeform: Shape 224">
              <a:extLst>
                <a:ext uri="{FF2B5EF4-FFF2-40B4-BE49-F238E27FC236}">
                  <a16:creationId xmlns:a16="http://schemas.microsoft.com/office/drawing/2014/main" id="{45583216-FC24-4B75-9703-DBEC401FF8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26" name="Freeform: Shape 225">
              <a:extLst>
                <a:ext uri="{FF2B5EF4-FFF2-40B4-BE49-F238E27FC236}">
                  <a16:creationId xmlns:a16="http://schemas.microsoft.com/office/drawing/2014/main" id="{2FD0A70D-2E7E-4048-8145-0F45EDBBCE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27" name="Freeform: Shape 226">
              <a:extLst>
                <a:ext uri="{FF2B5EF4-FFF2-40B4-BE49-F238E27FC236}">
                  <a16:creationId xmlns:a16="http://schemas.microsoft.com/office/drawing/2014/main" id="{B703C78E-D176-4455-B7B5-2DB4F418DB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28" name="Freeform: Shape 227">
              <a:extLst>
                <a:ext uri="{FF2B5EF4-FFF2-40B4-BE49-F238E27FC236}">
                  <a16:creationId xmlns:a16="http://schemas.microsoft.com/office/drawing/2014/main" id="{AD23B98E-D1FB-4BD9-BA4A-060BC8266E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29" name="Freeform: Shape 228">
              <a:extLst>
                <a:ext uri="{FF2B5EF4-FFF2-40B4-BE49-F238E27FC236}">
                  <a16:creationId xmlns:a16="http://schemas.microsoft.com/office/drawing/2014/main" id="{C1541992-EEDB-4D6B-BDA9-B66E58A17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30" name="Freeform: Shape 229">
              <a:extLst>
                <a:ext uri="{FF2B5EF4-FFF2-40B4-BE49-F238E27FC236}">
                  <a16:creationId xmlns:a16="http://schemas.microsoft.com/office/drawing/2014/main" id="{08072B3B-B852-4186-ACFE-F614251324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2628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231" name="Freeform: Shape 230">
              <a:extLst>
                <a:ext uri="{FF2B5EF4-FFF2-40B4-BE49-F238E27FC236}">
                  <a16:creationId xmlns:a16="http://schemas.microsoft.com/office/drawing/2014/main" id="{7B5DD2CA-BCBA-4F3E-B472-840067686A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2628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32" name="Freeform: Shape 231">
              <a:extLst>
                <a:ext uri="{FF2B5EF4-FFF2-40B4-BE49-F238E27FC236}">
                  <a16:creationId xmlns:a16="http://schemas.microsoft.com/office/drawing/2014/main" id="{C7335DFE-05E4-4D45-B035-1D85E7648E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33" name="Freeform: Shape 232">
              <a:extLst>
                <a:ext uri="{FF2B5EF4-FFF2-40B4-BE49-F238E27FC236}">
                  <a16:creationId xmlns:a16="http://schemas.microsoft.com/office/drawing/2014/main" id="{ADCF9375-A092-491A-960D-A4DBB376C3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34" name="Freeform: Shape 233">
              <a:extLst>
                <a:ext uri="{FF2B5EF4-FFF2-40B4-BE49-F238E27FC236}">
                  <a16:creationId xmlns:a16="http://schemas.microsoft.com/office/drawing/2014/main" id="{95341599-7E99-490F-9AF8-07EAE5C8DB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35" name="Freeform: Shape 234">
              <a:extLst>
                <a:ext uri="{FF2B5EF4-FFF2-40B4-BE49-F238E27FC236}">
                  <a16:creationId xmlns:a16="http://schemas.microsoft.com/office/drawing/2014/main" id="{E1C55EB0-818A-46E6-8D53-5503100290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12628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36" name="Freeform: Shape 235">
              <a:extLst>
                <a:ext uri="{FF2B5EF4-FFF2-40B4-BE49-F238E27FC236}">
                  <a16:creationId xmlns:a16="http://schemas.microsoft.com/office/drawing/2014/main" id="{319B036C-5BD8-4F3B-8935-96D50F410D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37" name="Freeform: Shape 236">
              <a:extLst>
                <a:ext uri="{FF2B5EF4-FFF2-40B4-BE49-F238E27FC236}">
                  <a16:creationId xmlns:a16="http://schemas.microsoft.com/office/drawing/2014/main" id="{A8445880-106C-4DC8-A250-D132F0D6F3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8543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38" name="Freeform: Shape 237">
              <a:extLst>
                <a:ext uri="{FF2B5EF4-FFF2-40B4-BE49-F238E27FC236}">
                  <a16:creationId xmlns:a16="http://schemas.microsoft.com/office/drawing/2014/main" id="{952AA1DD-5DBE-43CD-9B85-63C7626929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39" name="Freeform: Shape 238">
              <a:extLst>
                <a:ext uri="{FF2B5EF4-FFF2-40B4-BE49-F238E27FC236}">
                  <a16:creationId xmlns:a16="http://schemas.microsoft.com/office/drawing/2014/main" id="{2A412466-ED73-4944-83CE-224B1769C2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40" name="Freeform: Shape 239">
              <a:extLst>
                <a:ext uri="{FF2B5EF4-FFF2-40B4-BE49-F238E27FC236}">
                  <a16:creationId xmlns:a16="http://schemas.microsoft.com/office/drawing/2014/main" id="{807E195A-10DB-494C-A547-E1D0C6F616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41" name="Freeform: Shape 240">
              <a:extLst>
                <a:ext uri="{FF2B5EF4-FFF2-40B4-BE49-F238E27FC236}">
                  <a16:creationId xmlns:a16="http://schemas.microsoft.com/office/drawing/2014/main" id="{4CD4AECE-734D-4B90-984F-B2ABFA2B6F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42" name="Freeform: Shape 241">
              <a:extLst>
                <a:ext uri="{FF2B5EF4-FFF2-40B4-BE49-F238E27FC236}">
                  <a16:creationId xmlns:a16="http://schemas.microsoft.com/office/drawing/2014/main" id="{2927072E-8001-4AD1-A4C4-2EDBA3BF87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43" name="Freeform: Shape 242">
              <a:extLst>
                <a:ext uri="{FF2B5EF4-FFF2-40B4-BE49-F238E27FC236}">
                  <a16:creationId xmlns:a16="http://schemas.microsoft.com/office/drawing/2014/main" id="{499D6F50-E593-46A3-81D8-73389276B2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44" name="Freeform: Shape 243">
              <a:extLst>
                <a:ext uri="{FF2B5EF4-FFF2-40B4-BE49-F238E27FC236}">
                  <a16:creationId xmlns:a16="http://schemas.microsoft.com/office/drawing/2014/main" id="{7A96E600-84B4-452B-AE40-295FC5807E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24467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45" name="Freeform: Shape 244">
              <a:extLst>
                <a:ext uri="{FF2B5EF4-FFF2-40B4-BE49-F238E27FC236}">
                  <a16:creationId xmlns:a16="http://schemas.microsoft.com/office/drawing/2014/main" id="{CBBA17AC-C1AB-4BFC-A051-457275D1D6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244677"/>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46" name="Freeform: Shape 245">
              <a:extLst>
                <a:ext uri="{FF2B5EF4-FFF2-40B4-BE49-F238E27FC236}">
                  <a16:creationId xmlns:a16="http://schemas.microsoft.com/office/drawing/2014/main" id="{488E850C-90D5-4D0F-A57D-7809327EF3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47" name="Freeform: Shape 246">
              <a:extLst>
                <a:ext uri="{FF2B5EF4-FFF2-40B4-BE49-F238E27FC236}">
                  <a16:creationId xmlns:a16="http://schemas.microsoft.com/office/drawing/2014/main" id="{9F98D808-AB13-4D8D-B4C5-9D32153462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48" name="Freeform: Shape 247">
              <a:extLst>
                <a:ext uri="{FF2B5EF4-FFF2-40B4-BE49-F238E27FC236}">
                  <a16:creationId xmlns:a16="http://schemas.microsoft.com/office/drawing/2014/main" id="{95AFFBC0-FF37-4117-86FA-21ABDA17AB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49" name="Freeform: Shape 248">
              <a:extLst>
                <a:ext uri="{FF2B5EF4-FFF2-40B4-BE49-F238E27FC236}">
                  <a16:creationId xmlns:a16="http://schemas.microsoft.com/office/drawing/2014/main" id="{ED0AC42A-17B0-4154-968C-CAE2A04C28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24467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50" name="Freeform: Shape 249">
              <a:extLst>
                <a:ext uri="{FF2B5EF4-FFF2-40B4-BE49-F238E27FC236}">
                  <a16:creationId xmlns:a16="http://schemas.microsoft.com/office/drawing/2014/main" id="{4A7A31A0-8490-4B9D-B9CC-7FF28053E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51" name="Freeform: Shape 250">
              <a:extLst>
                <a:ext uri="{FF2B5EF4-FFF2-40B4-BE49-F238E27FC236}">
                  <a16:creationId xmlns:a16="http://schemas.microsoft.com/office/drawing/2014/main" id="{8188899C-6A74-43D8-B36C-F86B278C89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0382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52" name="Freeform: Shape 251">
              <a:extLst>
                <a:ext uri="{FF2B5EF4-FFF2-40B4-BE49-F238E27FC236}">
                  <a16:creationId xmlns:a16="http://schemas.microsoft.com/office/drawing/2014/main" id="{1537EAA6-95B6-4674-A7B9-40F9AB7F59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53" name="Freeform: Shape 252">
              <a:extLst>
                <a:ext uri="{FF2B5EF4-FFF2-40B4-BE49-F238E27FC236}">
                  <a16:creationId xmlns:a16="http://schemas.microsoft.com/office/drawing/2014/main" id="{F4B29507-C08F-4764-B703-0EB33A0FAC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54" name="Freeform: Shape 253">
              <a:extLst>
                <a:ext uri="{FF2B5EF4-FFF2-40B4-BE49-F238E27FC236}">
                  <a16:creationId xmlns:a16="http://schemas.microsoft.com/office/drawing/2014/main" id="{4200E500-6A99-47FC-A30F-FA4C85DA8C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55" name="Freeform: Shape 254">
              <a:extLst>
                <a:ext uri="{FF2B5EF4-FFF2-40B4-BE49-F238E27FC236}">
                  <a16:creationId xmlns:a16="http://schemas.microsoft.com/office/drawing/2014/main" id="{9558677C-76AD-451F-AEEE-C5FEE4179C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56" name="Freeform: Shape 255">
              <a:extLst>
                <a:ext uri="{FF2B5EF4-FFF2-40B4-BE49-F238E27FC236}">
                  <a16:creationId xmlns:a16="http://schemas.microsoft.com/office/drawing/2014/main" id="{79E472E5-A81A-44E7-AEBA-C3A593497B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0382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57" name="Freeform: Shape 256">
              <a:extLst>
                <a:ext uri="{FF2B5EF4-FFF2-40B4-BE49-F238E27FC236}">
                  <a16:creationId xmlns:a16="http://schemas.microsoft.com/office/drawing/2014/main" id="{5CD54F54-9E41-4635-A533-6CC6515E13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58" name="Freeform: Shape 257">
              <a:extLst>
                <a:ext uri="{FF2B5EF4-FFF2-40B4-BE49-F238E27FC236}">
                  <a16:creationId xmlns:a16="http://schemas.microsoft.com/office/drawing/2014/main" id="{B22D6F46-74C0-49D9-8CD8-BC125E973D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63074"/>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59" name="Freeform: Shape 258">
              <a:extLst>
                <a:ext uri="{FF2B5EF4-FFF2-40B4-BE49-F238E27FC236}">
                  <a16:creationId xmlns:a16="http://schemas.microsoft.com/office/drawing/2014/main" id="{C6FAA6EC-EDF6-4522-ACD8-8D4F7FF872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60" name="Freeform: Shape 259">
              <a:extLst>
                <a:ext uri="{FF2B5EF4-FFF2-40B4-BE49-F238E27FC236}">
                  <a16:creationId xmlns:a16="http://schemas.microsoft.com/office/drawing/2014/main" id="{5F8364DC-ED1A-482D-A418-7941B199CB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61" name="Freeform: Shape 260">
              <a:extLst>
                <a:ext uri="{FF2B5EF4-FFF2-40B4-BE49-F238E27FC236}">
                  <a16:creationId xmlns:a16="http://schemas.microsoft.com/office/drawing/2014/main" id="{1896D361-70A8-4528-940B-F306550F88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62" name="Freeform: Shape 261">
              <a:extLst>
                <a:ext uri="{FF2B5EF4-FFF2-40B4-BE49-F238E27FC236}">
                  <a16:creationId xmlns:a16="http://schemas.microsoft.com/office/drawing/2014/main" id="{4D1CB00A-0CE1-4E25-ADCE-9562845F54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63" name="Freeform: Shape 262">
              <a:extLst>
                <a:ext uri="{FF2B5EF4-FFF2-40B4-BE49-F238E27FC236}">
                  <a16:creationId xmlns:a16="http://schemas.microsoft.com/office/drawing/2014/main" id="{E1B6761E-B7C6-4218-B95F-F6DEC0066D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63074"/>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64" name="Freeform: Shape 263">
              <a:extLst>
                <a:ext uri="{FF2B5EF4-FFF2-40B4-BE49-F238E27FC236}">
                  <a16:creationId xmlns:a16="http://schemas.microsoft.com/office/drawing/2014/main" id="{CA081177-DAC3-4667-91A1-4CC885D4A1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65" name="Freeform: Shape 264">
              <a:extLst>
                <a:ext uri="{FF2B5EF4-FFF2-40B4-BE49-F238E27FC236}">
                  <a16:creationId xmlns:a16="http://schemas.microsoft.com/office/drawing/2014/main" id="{435007DC-BB8D-43BA-9598-AE79AA262E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222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66" name="Freeform: Shape 265">
              <a:extLst>
                <a:ext uri="{FF2B5EF4-FFF2-40B4-BE49-F238E27FC236}">
                  <a16:creationId xmlns:a16="http://schemas.microsoft.com/office/drawing/2014/main" id="{46628B8A-02EC-44EF-B52C-5EBAFBCF9C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67" name="Freeform: Shape 266">
              <a:extLst>
                <a:ext uri="{FF2B5EF4-FFF2-40B4-BE49-F238E27FC236}">
                  <a16:creationId xmlns:a16="http://schemas.microsoft.com/office/drawing/2014/main" id="{2DACEC99-8F4C-495C-8EAA-670A3A02ED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68" name="Freeform: Shape 267">
              <a:extLst>
                <a:ext uri="{FF2B5EF4-FFF2-40B4-BE49-F238E27FC236}">
                  <a16:creationId xmlns:a16="http://schemas.microsoft.com/office/drawing/2014/main" id="{C8EFEAD4-1425-4357-9D8A-F326DABC6E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69" name="Freeform: Shape 268">
              <a:extLst>
                <a:ext uri="{FF2B5EF4-FFF2-40B4-BE49-F238E27FC236}">
                  <a16:creationId xmlns:a16="http://schemas.microsoft.com/office/drawing/2014/main" id="{FDA70E94-A082-47D4-B4F8-142AEF1DC3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70" name="Freeform: Shape 269">
              <a:extLst>
                <a:ext uri="{FF2B5EF4-FFF2-40B4-BE49-F238E27FC236}">
                  <a16:creationId xmlns:a16="http://schemas.microsoft.com/office/drawing/2014/main" id="{10E96E8A-1EEA-4F1D-8CFE-12DC9B9E7A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4222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71" name="Freeform: Shape 270">
              <a:extLst>
                <a:ext uri="{FF2B5EF4-FFF2-40B4-BE49-F238E27FC236}">
                  <a16:creationId xmlns:a16="http://schemas.microsoft.com/office/drawing/2014/main" id="{B12D7CC4-A548-4FF7-A6B2-9151CFA9E3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72" name="Freeform: Shape 271">
              <a:extLst>
                <a:ext uri="{FF2B5EF4-FFF2-40B4-BE49-F238E27FC236}">
                  <a16:creationId xmlns:a16="http://schemas.microsoft.com/office/drawing/2014/main" id="{CB3F1C68-B597-4669-87F8-C80124ABE0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73" name="Freeform: Shape 272">
              <a:extLst>
                <a:ext uri="{FF2B5EF4-FFF2-40B4-BE49-F238E27FC236}">
                  <a16:creationId xmlns:a16="http://schemas.microsoft.com/office/drawing/2014/main" id="{A57037D2-0958-4F34-815F-C8CA7F86AE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74" name="Freeform: Shape 273">
              <a:extLst>
                <a:ext uri="{FF2B5EF4-FFF2-40B4-BE49-F238E27FC236}">
                  <a16:creationId xmlns:a16="http://schemas.microsoft.com/office/drawing/2014/main" id="{30AF3969-3F11-4157-B4B9-33B1314623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067039"/>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275" name="Freeform: Shape 274">
              <a:extLst>
                <a:ext uri="{FF2B5EF4-FFF2-40B4-BE49-F238E27FC236}">
                  <a16:creationId xmlns:a16="http://schemas.microsoft.com/office/drawing/2014/main" id="{51D613E3-18F5-4426-ADEB-DEC123E16B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76" name="Freeform: Shape 275">
              <a:extLst>
                <a:ext uri="{FF2B5EF4-FFF2-40B4-BE49-F238E27FC236}">
                  <a16:creationId xmlns:a16="http://schemas.microsoft.com/office/drawing/2014/main" id="{1DC25548-A3A9-4018-A29B-6972D353F9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277" name="Freeform: Shape 276">
              <a:extLst>
                <a:ext uri="{FF2B5EF4-FFF2-40B4-BE49-F238E27FC236}">
                  <a16:creationId xmlns:a16="http://schemas.microsoft.com/office/drawing/2014/main" id="{7EDE6372-94D2-435D-BD43-A20072D807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78" name="Freeform: Shape 277">
              <a:extLst>
                <a:ext uri="{FF2B5EF4-FFF2-40B4-BE49-F238E27FC236}">
                  <a16:creationId xmlns:a16="http://schemas.microsoft.com/office/drawing/2014/main" id="{729575A6-77E2-4199-8F0A-27C89330A0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2628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79" name="Freeform: Shape 278">
              <a:extLst>
                <a:ext uri="{FF2B5EF4-FFF2-40B4-BE49-F238E27FC236}">
                  <a16:creationId xmlns:a16="http://schemas.microsoft.com/office/drawing/2014/main" id="{12EB506D-59AD-4011-80F8-36A2BDB954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80" name="Freeform: Shape 279">
              <a:extLst>
                <a:ext uri="{FF2B5EF4-FFF2-40B4-BE49-F238E27FC236}">
                  <a16:creationId xmlns:a16="http://schemas.microsoft.com/office/drawing/2014/main" id="{92FD46FA-14EB-46A2-B4A3-ECD1F49BAC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2628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281" name="Freeform: Shape 280">
              <a:extLst>
                <a:ext uri="{FF2B5EF4-FFF2-40B4-BE49-F238E27FC236}">
                  <a16:creationId xmlns:a16="http://schemas.microsoft.com/office/drawing/2014/main" id="{1CD84E07-49A9-40E3-B34C-91C156C9C6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82" name="Freeform: Shape 281">
              <a:extLst>
                <a:ext uri="{FF2B5EF4-FFF2-40B4-BE49-F238E27FC236}">
                  <a16:creationId xmlns:a16="http://schemas.microsoft.com/office/drawing/2014/main" id="{F3090306-C384-44A0-8C38-77397133BA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283" name="Freeform: Shape 282">
              <a:extLst>
                <a:ext uri="{FF2B5EF4-FFF2-40B4-BE49-F238E27FC236}">
                  <a16:creationId xmlns:a16="http://schemas.microsoft.com/office/drawing/2014/main" id="{3515E97E-31A4-4273-AB55-8EAD74CB9E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2628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84" name="Freeform: Shape 283">
              <a:extLst>
                <a:ext uri="{FF2B5EF4-FFF2-40B4-BE49-F238E27FC236}">
                  <a16:creationId xmlns:a16="http://schemas.microsoft.com/office/drawing/2014/main" id="{792F63CA-0494-43E2-A0AA-37C35C8326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85433"/>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85" name="Freeform: Shape 284">
              <a:extLst>
                <a:ext uri="{FF2B5EF4-FFF2-40B4-BE49-F238E27FC236}">
                  <a16:creationId xmlns:a16="http://schemas.microsoft.com/office/drawing/2014/main" id="{5389A040-E4CC-4CE7-8B9F-40ECA9ACE1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86" name="Freeform: Shape 285">
              <a:extLst>
                <a:ext uri="{FF2B5EF4-FFF2-40B4-BE49-F238E27FC236}">
                  <a16:creationId xmlns:a16="http://schemas.microsoft.com/office/drawing/2014/main" id="{1BA51B23-705C-49BE-B606-8A9B623E0A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85433"/>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287" name="Freeform: Shape 286">
              <a:extLst>
                <a:ext uri="{FF2B5EF4-FFF2-40B4-BE49-F238E27FC236}">
                  <a16:creationId xmlns:a16="http://schemas.microsoft.com/office/drawing/2014/main" id="{B16EF17A-F451-4B5B-9052-33A9116E9D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88" name="Freeform: Shape 287">
              <a:extLst>
                <a:ext uri="{FF2B5EF4-FFF2-40B4-BE49-F238E27FC236}">
                  <a16:creationId xmlns:a16="http://schemas.microsoft.com/office/drawing/2014/main" id="{1B20B7D1-27D7-4E1A-A317-E9E7A105A9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289" name="Freeform: Shape 288">
              <a:extLst>
                <a:ext uri="{FF2B5EF4-FFF2-40B4-BE49-F238E27FC236}">
                  <a16:creationId xmlns:a16="http://schemas.microsoft.com/office/drawing/2014/main" id="{1E3FADAF-FD1D-45B2-A40D-EBDD536E75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8543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90" name="Freeform: Shape 289">
              <a:extLst>
                <a:ext uri="{FF2B5EF4-FFF2-40B4-BE49-F238E27FC236}">
                  <a16:creationId xmlns:a16="http://schemas.microsoft.com/office/drawing/2014/main" id="{301257BA-BCE2-4479-A04F-A9DBFAF928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244676"/>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91" name="Freeform: Shape 290">
              <a:extLst>
                <a:ext uri="{FF2B5EF4-FFF2-40B4-BE49-F238E27FC236}">
                  <a16:creationId xmlns:a16="http://schemas.microsoft.com/office/drawing/2014/main" id="{619D0ABC-04D9-405A-A52F-5EEC01762A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92" name="Freeform: Shape 291">
              <a:extLst>
                <a:ext uri="{FF2B5EF4-FFF2-40B4-BE49-F238E27FC236}">
                  <a16:creationId xmlns:a16="http://schemas.microsoft.com/office/drawing/2014/main" id="{123AE5C7-608A-47A7-B7A1-55662B70BF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244676"/>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293" name="Freeform: Shape 292">
              <a:extLst>
                <a:ext uri="{FF2B5EF4-FFF2-40B4-BE49-F238E27FC236}">
                  <a16:creationId xmlns:a16="http://schemas.microsoft.com/office/drawing/2014/main" id="{957BDA1A-3081-45EB-A31E-3F98EC6DC3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94" name="Freeform: Shape 293">
              <a:extLst>
                <a:ext uri="{FF2B5EF4-FFF2-40B4-BE49-F238E27FC236}">
                  <a16:creationId xmlns:a16="http://schemas.microsoft.com/office/drawing/2014/main" id="{683DDA50-C794-4DC5-8297-CFDEB8DCB4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295" name="Freeform: Shape 294">
              <a:extLst>
                <a:ext uri="{FF2B5EF4-FFF2-40B4-BE49-F238E27FC236}">
                  <a16:creationId xmlns:a16="http://schemas.microsoft.com/office/drawing/2014/main" id="{FA42024A-A832-4635-9CE6-B968232CE8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2446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96" name="Freeform: Shape 295">
              <a:extLst>
                <a:ext uri="{FF2B5EF4-FFF2-40B4-BE49-F238E27FC236}">
                  <a16:creationId xmlns:a16="http://schemas.microsoft.com/office/drawing/2014/main" id="{564D00AA-3E68-4F56-80A0-08D5DFFB61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97" name="Freeform: Shape 296">
              <a:extLst>
                <a:ext uri="{FF2B5EF4-FFF2-40B4-BE49-F238E27FC236}">
                  <a16:creationId xmlns:a16="http://schemas.microsoft.com/office/drawing/2014/main" id="{D988A711-E3E8-4172-AFE1-60E93FF10A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98" name="Freeform: Shape 297">
              <a:extLst>
                <a:ext uri="{FF2B5EF4-FFF2-40B4-BE49-F238E27FC236}">
                  <a16:creationId xmlns:a16="http://schemas.microsoft.com/office/drawing/2014/main" id="{7A89FF34-EE34-461C-A3EF-73AC3801B9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0382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299" name="Freeform: Shape 298">
              <a:extLst>
                <a:ext uri="{FF2B5EF4-FFF2-40B4-BE49-F238E27FC236}">
                  <a16:creationId xmlns:a16="http://schemas.microsoft.com/office/drawing/2014/main" id="{80D55E43-BE59-444D-B32B-9C0306A126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00" name="Freeform: Shape 299">
              <a:extLst>
                <a:ext uri="{FF2B5EF4-FFF2-40B4-BE49-F238E27FC236}">
                  <a16:creationId xmlns:a16="http://schemas.microsoft.com/office/drawing/2014/main" id="{639C823F-B16B-4DF7-BA6E-0D832AAB27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301" name="Freeform: Shape 300">
              <a:extLst>
                <a:ext uri="{FF2B5EF4-FFF2-40B4-BE49-F238E27FC236}">
                  <a16:creationId xmlns:a16="http://schemas.microsoft.com/office/drawing/2014/main" id="{2E623C08-172F-41EA-90CB-59ED0D583B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02" name="Freeform: Shape 301">
              <a:extLst>
                <a:ext uri="{FF2B5EF4-FFF2-40B4-BE49-F238E27FC236}">
                  <a16:creationId xmlns:a16="http://schemas.microsoft.com/office/drawing/2014/main" id="{94C0577F-0FF9-47D5-8C6D-FC7B4CC318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03" name="Freeform: Shape 302">
              <a:extLst>
                <a:ext uri="{FF2B5EF4-FFF2-40B4-BE49-F238E27FC236}">
                  <a16:creationId xmlns:a16="http://schemas.microsoft.com/office/drawing/2014/main" id="{30C80E9D-7909-4C52-ACAD-80FF874F99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04" name="Freeform: Shape 303">
              <a:extLst>
                <a:ext uri="{FF2B5EF4-FFF2-40B4-BE49-F238E27FC236}">
                  <a16:creationId xmlns:a16="http://schemas.microsoft.com/office/drawing/2014/main" id="{2B9598CE-4E74-4A54-BAB8-59379D2114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63072"/>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305" name="Freeform: Shape 304">
              <a:extLst>
                <a:ext uri="{FF2B5EF4-FFF2-40B4-BE49-F238E27FC236}">
                  <a16:creationId xmlns:a16="http://schemas.microsoft.com/office/drawing/2014/main" id="{E7188EAA-47E1-4B73-8682-C74A0421BE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06" name="Freeform: Shape 305">
              <a:extLst>
                <a:ext uri="{FF2B5EF4-FFF2-40B4-BE49-F238E27FC236}">
                  <a16:creationId xmlns:a16="http://schemas.microsoft.com/office/drawing/2014/main" id="{36900E8B-61F2-411F-B29F-A9CDC6E811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307" name="Freeform: Shape 306">
              <a:extLst>
                <a:ext uri="{FF2B5EF4-FFF2-40B4-BE49-F238E27FC236}">
                  <a16:creationId xmlns:a16="http://schemas.microsoft.com/office/drawing/2014/main" id="{0A25598A-334A-487D-9604-4753EAE81E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63074"/>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08" name="Freeform: Shape 307">
              <a:extLst>
                <a:ext uri="{FF2B5EF4-FFF2-40B4-BE49-F238E27FC236}">
                  <a16:creationId xmlns:a16="http://schemas.microsoft.com/office/drawing/2014/main" id="{C8DBE472-045A-491C-AB7C-4153EE2B00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09" name="Freeform: Shape 308">
              <a:extLst>
                <a:ext uri="{FF2B5EF4-FFF2-40B4-BE49-F238E27FC236}">
                  <a16:creationId xmlns:a16="http://schemas.microsoft.com/office/drawing/2014/main" id="{2F6DD374-5D5F-48BB-8135-8F37EE2C23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0" name="Freeform: Shape 309">
              <a:extLst>
                <a:ext uri="{FF2B5EF4-FFF2-40B4-BE49-F238E27FC236}">
                  <a16:creationId xmlns:a16="http://schemas.microsoft.com/office/drawing/2014/main" id="{386B8A5A-00D0-4291-937B-931B3F19CD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422225"/>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311" name="Freeform: Shape 310">
              <a:extLst>
                <a:ext uri="{FF2B5EF4-FFF2-40B4-BE49-F238E27FC236}">
                  <a16:creationId xmlns:a16="http://schemas.microsoft.com/office/drawing/2014/main" id="{89C10BFA-8067-495D-810E-1F4085F7B4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2" name="Freeform: Shape 311">
              <a:extLst>
                <a:ext uri="{FF2B5EF4-FFF2-40B4-BE49-F238E27FC236}">
                  <a16:creationId xmlns:a16="http://schemas.microsoft.com/office/drawing/2014/main" id="{51F94E69-8294-4AB3-A457-3BD4ACF085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313" name="Freeform: Shape 312">
              <a:extLst>
                <a:ext uri="{FF2B5EF4-FFF2-40B4-BE49-F238E27FC236}">
                  <a16:creationId xmlns:a16="http://schemas.microsoft.com/office/drawing/2014/main" id="{AD2859C5-45C5-4EE2-8272-0FA7A02353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4222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4" name="Freeform: Shape 313">
              <a:extLst>
                <a:ext uri="{FF2B5EF4-FFF2-40B4-BE49-F238E27FC236}">
                  <a16:creationId xmlns:a16="http://schemas.microsoft.com/office/drawing/2014/main" id="{14AFB321-1B9D-41AF-9686-8C689A3F4B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81374"/>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315" name="Freeform: Shape 314">
              <a:extLst>
                <a:ext uri="{FF2B5EF4-FFF2-40B4-BE49-F238E27FC236}">
                  <a16:creationId xmlns:a16="http://schemas.microsoft.com/office/drawing/2014/main" id="{5C4403F4-D893-4E4C-8DFE-E79AE6A62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316" name="Freeform: Shape 315">
              <a:extLst>
                <a:ext uri="{FF2B5EF4-FFF2-40B4-BE49-F238E27FC236}">
                  <a16:creationId xmlns:a16="http://schemas.microsoft.com/office/drawing/2014/main" id="{BA894316-677B-4B51-AF19-0D3FAF96A7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17" name="Freeform: Shape 316">
              <a:extLst>
                <a:ext uri="{FF2B5EF4-FFF2-40B4-BE49-F238E27FC236}">
                  <a16:creationId xmlns:a16="http://schemas.microsoft.com/office/drawing/2014/main" id="{07FDE9AD-8F5A-44B0-AC7E-30148150D0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18" name="Freeform: Shape 317">
              <a:extLst>
                <a:ext uri="{FF2B5EF4-FFF2-40B4-BE49-F238E27FC236}">
                  <a16:creationId xmlns:a16="http://schemas.microsoft.com/office/drawing/2014/main" id="{A4D0E6BA-489D-4EA4-994E-225F7D078B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19" name="Freeform: Shape 318">
              <a:extLst>
                <a:ext uri="{FF2B5EF4-FFF2-40B4-BE49-F238E27FC236}">
                  <a16:creationId xmlns:a16="http://schemas.microsoft.com/office/drawing/2014/main" id="{7EDFBCCB-EC92-4860-BBDB-2EC6355FEE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320" name="Freeform: Shape 319">
              <a:extLst>
                <a:ext uri="{FF2B5EF4-FFF2-40B4-BE49-F238E27FC236}">
                  <a16:creationId xmlns:a16="http://schemas.microsoft.com/office/drawing/2014/main" id="{459DBA8E-2EB0-4C51-A161-2C595B89D4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21" name="Freeform: Shape 320">
              <a:extLst>
                <a:ext uri="{FF2B5EF4-FFF2-40B4-BE49-F238E27FC236}">
                  <a16:creationId xmlns:a16="http://schemas.microsoft.com/office/drawing/2014/main" id="{FB1BA285-9A95-49B7-A098-F38400D92B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4062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322" name="Freeform: Shape 321">
              <a:extLst>
                <a:ext uri="{FF2B5EF4-FFF2-40B4-BE49-F238E27FC236}">
                  <a16:creationId xmlns:a16="http://schemas.microsoft.com/office/drawing/2014/main" id="{D29C405E-90F5-4AB5-8B5F-3CA2F1815A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323" name="Freeform: Shape 322">
              <a:extLst>
                <a:ext uri="{FF2B5EF4-FFF2-40B4-BE49-F238E27FC236}">
                  <a16:creationId xmlns:a16="http://schemas.microsoft.com/office/drawing/2014/main" id="{F7214FFD-3321-412F-9CA5-4BC6E874F9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24" name="Freeform: Shape 323">
              <a:extLst>
                <a:ext uri="{FF2B5EF4-FFF2-40B4-BE49-F238E27FC236}">
                  <a16:creationId xmlns:a16="http://schemas.microsoft.com/office/drawing/2014/main" id="{5F16C3D8-64A1-443D-92A7-EA97518A63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25" name="Freeform: Shape 324">
              <a:extLst>
                <a:ext uri="{FF2B5EF4-FFF2-40B4-BE49-F238E27FC236}">
                  <a16:creationId xmlns:a16="http://schemas.microsoft.com/office/drawing/2014/main" id="{7E4EFAB9-436A-4B6B-A16B-8DA3F614A8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26" name="Freeform: Shape 325">
              <a:extLst>
                <a:ext uri="{FF2B5EF4-FFF2-40B4-BE49-F238E27FC236}">
                  <a16:creationId xmlns:a16="http://schemas.microsoft.com/office/drawing/2014/main" id="{037DDFC3-D7A5-443D-8417-D723296DA7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327" name="Freeform: Shape 326">
              <a:extLst>
                <a:ext uri="{FF2B5EF4-FFF2-40B4-BE49-F238E27FC236}">
                  <a16:creationId xmlns:a16="http://schemas.microsoft.com/office/drawing/2014/main" id="{253AC142-F4B4-47E8-BBEE-F7D0F8547F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28" name="Freeform: Shape 327">
              <a:extLst>
                <a:ext uri="{FF2B5EF4-FFF2-40B4-BE49-F238E27FC236}">
                  <a16:creationId xmlns:a16="http://schemas.microsoft.com/office/drawing/2014/main" id="{890AAA82-94E2-41D0-AE92-9C87195CCB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9977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329" name="Freeform: Shape 328">
              <a:extLst>
                <a:ext uri="{FF2B5EF4-FFF2-40B4-BE49-F238E27FC236}">
                  <a16:creationId xmlns:a16="http://schemas.microsoft.com/office/drawing/2014/main" id="{FD33B856-EF4E-40FC-BDA0-9E26203D03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9977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30" name="Freeform: Shape 329">
              <a:extLst>
                <a:ext uri="{FF2B5EF4-FFF2-40B4-BE49-F238E27FC236}">
                  <a16:creationId xmlns:a16="http://schemas.microsoft.com/office/drawing/2014/main" id="{24AEBF58-C8A2-4D00-9AFB-B5012AEA36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31" name="Freeform: Shape 330">
              <a:extLst>
                <a:ext uri="{FF2B5EF4-FFF2-40B4-BE49-F238E27FC236}">
                  <a16:creationId xmlns:a16="http://schemas.microsoft.com/office/drawing/2014/main" id="{21270E55-4211-4529-BDC3-29B80BDF50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32" name="Freeform: Shape 331">
              <a:extLst>
                <a:ext uri="{FF2B5EF4-FFF2-40B4-BE49-F238E27FC236}">
                  <a16:creationId xmlns:a16="http://schemas.microsoft.com/office/drawing/2014/main" id="{16DD7E91-EFBB-4DD7-B30F-4A13C20BED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33" name="Freeform: Shape 332">
              <a:extLst>
                <a:ext uri="{FF2B5EF4-FFF2-40B4-BE49-F238E27FC236}">
                  <a16:creationId xmlns:a16="http://schemas.microsoft.com/office/drawing/2014/main" id="{96260F31-66FB-4E2C-801E-701C2B859A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599770"/>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34" name="Freeform: Shape 333">
              <a:extLst>
                <a:ext uri="{FF2B5EF4-FFF2-40B4-BE49-F238E27FC236}">
                  <a16:creationId xmlns:a16="http://schemas.microsoft.com/office/drawing/2014/main" id="{B5FEE1C9-3961-4400-AD3E-B5AD93A474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35" name="Freeform: Shape 334">
              <a:extLst>
                <a:ext uri="{FF2B5EF4-FFF2-40B4-BE49-F238E27FC236}">
                  <a16:creationId xmlns:a16="http://schemas.microsoft.com/office/drawing/2014/main" id="{34E1BE05-269F-4A13-99FE-2A973A0E77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7" y="365901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336" name="Freeform: Shape 335">
              <a:extLst>
                <a:ext uri="{FF2B5EF4-FFF2-40B4-BE49-F238E27FC236}">
                  <a16:creationId xmlns:a16="http://schemas.microsoft.com/office/drawing/2014/main" id="{2D591FBD-65C6-46C4-AF19-875D652DCF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2" y="3659014"/>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37" name="Freeform: Shape 336">
              <a:extLst>
                <a:ext uri="{FF2B5EF4-FFF2-40B4-BE49-F238E27FC236}">
                  <a16:creationId xmlns:a16="http://schemas.microsoft.com/office/drawing/2014/main" id="{85F7E635-CB45-4346-BBFB-10FF0576AF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2"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38" name="Freeform: Shape 337">
              <a:extLst>
                <a:ext uri="{FF2B5EF4-FFF2-40B4-BE49-F238E27FC236}">
                  <a16:creationId xmlns:a16="http://schemas.microsoft.com/office/drawing/2014/main" id="{3BDAC885-F0B3-4D66-8587-4384652983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39" name="Freeform: Shape 338">
              <a:extLst>
                <a:ext uri="{FF2B5EF4-FFF2-40B4-BE49-F238E27FC236}">
                  <a16:creationId xmlns:a16="http://schemas.microsoft.com/office/drawing/2014/main" id="{3427A7E1-71C9-42CC-9CAF-53642DC4D0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40" name="Freeform: Shape 339">
              <a:extLst>
                <a:ext uri="{FF2B5EF4-FFF2-40B4-BE49-F238E27FC236}">
                  <a16:creationId xmlns:a16="http://schemas.microsoft.com/office/drawing/2014/main" id="{20BF60C4-2E5D-473E-96B6-D22BB8536F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659014"/>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41" name="Freeform: Shape 340">
              <a:extLst>
                <a:ext uri="{FF2B5EF4-FFF2-40B4-BE49-F238E27FC236}">
                  <a16:creationId xmlns:a16="http://schemas.microsoft.com/office/drawing/2014/main" id="{C4703732-1088-4448-ACC0-D8BD901B2C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42" name="Freeform: Shape 341">
              <a:extLst>
                <a:ext uri="{FF2B5EF4-FFF2-40B4-BE49-F238E27FC236}">
                  <a16:creationId xmlns:a16="http://schemas.microsoft.com/office/drawing/2014/main" id="{6777D706-23BF-4962-98D3-D5AE7DF4EC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9" y="371816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343" name="Freeform: Shape 342">
              <a:extLst>
                <a:ext uri="{FF2B5EF4-FFF2-40B4-BE49-F238E27FC236}">
                  <a16:creationId xmlns:a16="http://schemas.microsoft.com/office/drawing/2014/main" id="{783FF777-4C59-44D0-9441-2B40E0A70E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4" y="371816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44" name="Freeform: Shape 343">
              <a:extLst>
                <a:ext uri="{FF2B5EF4-FFF2-40B4-BE49-F238E27FC236}">
                  <a16:creationId xmlns:a16="http://schemas.microsoft.com/office/drawing/2014/main" id="{2037F33C-65F4-44B6-9CB2-D32D1552C6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4"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45" name="Freeform: Shape 344">
              <a:extLst>
                <a:ext uri="{FF2B5EF4-FFF2-40B4-BE49-F238E27FC236}">
                  <a16:creationId xmlns:a16="http://schemas.microsoft.com/office/drawing/2014/main" id="{E73BA403-F3FD-4D76-A516-5698375D64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46" name="Freeform: Shape 345">
              <a:extLst>
                <a:ext uri="{FF2B5EF4-FFF2-40B4-BE49-F238E27FC236}">
                  <a16:creationId xmlns:a16="http://schemas.microsoft.com/office/drawing/2014/main" id="{0AF0D29B-415A-4327-A4B4-B5DC8F0AC0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47" name="Freeform: Shape 346">
              <a:extLst>
                <a:ext uri="{FF2B5EF4-FFF2-40B4-BE49-F238E27FC236}">
                  <a16:creationId xmlns:a16="http://schemas.microsoft.com/office/drawing/2014/main" id="{374A9388-F55E-4F94-817D-5BFF0B59E7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71816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48" name="Freeform: Shape 347">
              <a:extLst>
                <a:ext uri="{FF2B5EF4-FFF2-40B4-BE49-F238E27FC236}">
                  <a16:creationId xmlns:a16="http://schemas.microsoft.com/office/drawing/2014/main" id="{30C52183-F223-4E0A-B713-C91589CEB8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5"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49" name="Freeform: Shape 348">
              <a:extLst>
                <a:ext uri="{FF2B5EF4-FFF2-40B4-BE49-F238E27FC236}">
                  <a16:creationId xmlns:a16="http://schemas.microsoft.com/office/drawing/2014/main" id="{A6BEE030-DC6B-4CB1-A01B-95CC825525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40" y="377741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350" name="Freeform: Shape 349">
              <a:extLst>
                <a:ext uri="{FF2B5EF4-FFF2-40B4-BE49-F238E27FC236}">
                  <a16:creationId xmlns:a16="http://schemas.microsoft.com/office/drawing/2014/main" id="{2D41CF67-37BB-443C-85CF-2A05174FD4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5"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351" name="Freeform: Shape 350">
              <a:extLst>
                <a:ext uri="{FF2B5EF4-FFF2-40B4-BE49-F238E27FC236}">
                  <a16:creationId xmlns:a16="http://schemas.microsoft.com/office/drawing/2014/main" id="{65A449CF-396F-45B8-B268-6824A4E89B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6"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52" name="Freeform: Shape 351">
              <a:extLst>
                <a:ext uri="{FF2B5EF4-FFF2-40B4-BE49-F238E27FC236}">
                  <a16:creationId xmlns:a16="http://schemas.microsoft.com/office/drawing/2014/main" id="{9C20A7EF-7013-4D6C-ADD8-868A931DF2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83"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53" name="Freeform: Shape 352">
              <a:extLst>
                <a:ext uri="{FF2B5EF4-FFF2-40B4-BE49-F238E27FC236}">
                  <a16:creationId xmlns:a16="http://schemas.microsoft.com/office/drawing/2014/main" id="{F787692C-3BA9-4D4D-82F8-E497797AAE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35"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54" name="Freeform: Shape 353">
              <a:extLst>
                <a:ext uri="{FF2B5EF4-FFF2-40B4-BE49-F238E27FC236}">
                  <a16:creationId xmlns:a16="http://schemas.microsoft.com/office/drawing/2014/main" id="{A6D539D6-A55E-40F5-83AC-A773405241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82"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355" name="Freeform: Shape 354">
              <a:extLst>
                <a:ext uri="{FF2B5EF4-FFF2-40B4-BE49-F238E27FC236}">
                  <a16:creationId xmlns:a16="http://schemas.microsoft.com/office/drawing/2014/main" id="{D4D7922F-CA55-4202-B99F-ED303E7044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31"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56" name="Freeform: Shape 355">
              <a:extLst>
                <a:ext uri="{FF2B5EF4-FFF2-40B4-BE49-F238E27FC236}">
                  <a16:creationId xmlns:a16="http://schemas.microsoft.com/office/drawing/2014/main" id="{4120C846-A602-4B6C-9C07-11D2B0F8A4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481374"/>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57" name="Freeform: Shape 356">
              <a:extLst>
                <a:ext uri="{FF2B5EF4-FFF2-40B4-BE49-F238E27FC236}">
                  <a16:creationId xmlns:a16="http://schemas.microsoft.com/office/drawing/2014/main" id="{84B5D527-4684-45F5-84CE-73642492DB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58" name="Freeform: Shape 357">
              <a:extLst>
                <a:ext uri="{FF2B5EF4-FFF2-40B4-BE49-F238E27FC236}">
                  <a16:creationId xmlns:a16="http://schemas.microsoft.com/office/drawing/2014/main" id="{FF31CF21-8169-4D45-A115-9CF8D37189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481374"/>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359" name="Freeform: Shape 358">
              <a:extLst>
                <a:ext uri="{FF2B5EF4-FFF2-40B4-BE49-F238E27FC236}">
                  <a16:creationId xmlns:a16="http://schemas.microsoft.com/office/drawing/2014/main" id="{DA8762B9-9CD8-4676-93F5-6C9358A940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60" name="Freeform: Shape 359">
              <a:extLst>
                <a:ext uri="{FF2B5EF4-FFF2-40B4-BE49-F238E27FC236}">
                  <a16:creationId xmlns:a16="http://schemas.microsoft.com/office/drawing/2014/main" id="{A183E80A-70D1-4F52-A92D-D396648CCB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361" name="Freeform: Shape 360">
              <a:extLst>
                <a:ext uri="{FF2B5EF4-FFF2-40B4-BE49-F238E27FC236}">
                  <a16:creationId xmlns:a16="http://schemas.microsoft.com/office/drawing/2014/main" id="{83FBB0F7-E17E-4890-9B66-3625BA1468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48137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362" name="Freeform: Shape 361">
              <a:extLst>
                <a:ext uri="{FF2B5EF4-FFF2-40B4-BE49-F238E27FC236}">
                  <a16:creationId xmlns:a16="http://schemas.microsoft.com/office/drawing/2014/main" id="{708E7BF1-2D4D-44AB-A5CC-0ED91B8462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4062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63" name="Freeform: Shape 362">
              <a:extLst>
                <a:ext uri="{FF2B5EF4-FFF2-40B4-BE49-F238E27FC236}">
                  <a16:creationId xmlns:a16="http://schemas.microsoft.com/office/drawing/2014/main" id="{4B468C4E-6F63-4172-AE1F-8965744DBC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4062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64" name="Freeform: Shape 363">
              <a:extLst>
                <a:ext uri="{FF2B5EF4-FFF2-40B4-BE49-F238E27FC236}">
                  <a16:creationId xmlns:a16="http://schemas.microsoft.com/office/drawing/2014/main" id="{974C7149-F567-4D55-8F48-511DCF3A81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406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365" name="Freeform: Shape 364">
              <a:extLst>
                <a:ext uri="{FF2B5EF4-FFF2-40B4-BE49-F238E27FC236}">
                  <a16:creationId xmlns:a16="http://schemas.microsoft.com/office/drawing/2014/main" id="{54A551FA-7E10-4D28-9A10-B9A06C0780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4062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66" name="Freeform: Shape 365">
              <a:extLst>
                <a:ext uri="{FF2B5EF4-FFF2-40B4-BE49-F238E27FC236}">
                  <a16:creationId xmlns:a16="http://schemas.microsoft.com/office/drawing/2014/main" id="{1D04F3C0-CE2C-4B8D-A5BD-0E994FD8D9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406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367" name="Freeform: Shape 366">
              <a:extLst>
                <a:ext uri="{FF2B5EF4-FFF2-40B4-BE49-F238E27FC236}">
                  <a16:creationId xmlns:a16="http://schemas.microsoft.com/office/drawing/2014/main" id="{D2EA9230-DD52-48A9-B268-56744EA506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40631"/>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368" name="Freeform: Shape 367">
              <a:extLst>
                <a:ext uri="{FF2B5EF4-FFF2-40B4-BE49-F238E27FC236}">
                  <a16:creationId xmlns:a16="http://schemas.microsoft.com/office/drawing/2014/main" id="{043A05F5-A8CF-4D01-AF12-95D1ECAE46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997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69" name="Freeform: Shape 368">
              <a:extLst>
                <a:ext uri="{FF2B5EF4-FFF2-40B4-BE49-F238E27FC236}">
                  <a16:creationId xmlns:a16="http://schemas.microsoft.com/office/drawing/2014/main" id="{1F47C6BC-BD1A-4291-B018-05E5A72E4B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70" name="Freeform: Shape 369">
              <a:extLst>
                <a:ext uri="{FF2B5EF4-FFF2-40B4-BE49-F238E27FC236}">
                  <a16:creationId xmlns:a16="http://schemas.microsoft.com/office/drawing/2014/main" id="{E5B89844-FD17-4048-A3F5-35E390C6EF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997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371" name="Freeform: Shape 370">
              <a:extLst>
                <a:ext uri="{FF2B5EF4-FFF2-40B4-BE49-F238E27FC236}">
                  <a16:creationId xmlns:a16="http://schemas.microsoft.com/office/drawing/2014/main" id="{B5593F34-8B0E-4D34-9781-B594E2F5D7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72" name="Freeform: Shape 371">
              <a:extLst>
                <a:ext uri="{FF2B5EF4-FFF2-40B4-BE49-F238E27FC236}">
                  <a16:creationId xmlns:a16="http://schemas.microsoft.com/office/drawing/2014/main" id="{4428E4BB-2263-4D19-8254-C9B54B8565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997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373" name="Freeform: Shape 372">
              <a:extLst>
                <a:ext uri="{FF2B5EF4-FFF2-40B4-BE49-F238E27FC236}">
                  <a16:creationId xmlns:a16="http://schemas.microsoft.com/office/drawing/2014/main" id="{2366216E-6EA2-4872-8370-C5EC22520F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9978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74" name="Freeform: Shape 373">
              <a:extLst>
                <a:ext uri="{FF2B5EF4-FFF2-40B4-BE49-F238E27FC236}">
                  <a16:creationId xmlns:a16="http://schemas.microsoft.com/office/drawing/2014/main" id="{D66F8E3F-BF33-4F99-A1F0-EB5885BF2C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65902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75" name="Freeform: Shape 374">
              <a:extLst>
                <a:ext uri="{FF2B5EF4-FFF2-40B4-BE49-F238E27FC236}">
                  <a16:creationId xmlns:a16="http://schemas.microsoft.com/office/drawing/2014/main" id="{EB506747-ED9D-43EA-BD67-DF7971849E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76" name="Freeform: Shape 375">
              <a:extLst>
                <a:ext uri="{FF2B5EF4-FFF2-40B4-BE49-F238E27FC236}">
                  <a16:creationId xmlns:a16="http://schemas.microsoft.com/office/drawing/2014/main" id="{AC803CE8-FFF7-40EA-AF62-102724C324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6590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377" name="Freeform: Shape 376">
              <a:extLst>
                <a:ext uri="{FF2B5EF4-FFF2-40B4-BE49-F238E27FC236}">
                  <a16:creationId xmlns:a16="http://schemas.microsoft.com/office/drawing/2014/main" id="{7EF6FFCA-06CC-4395-AEB0-425719A42D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78" name="Freeform: Shape 377">
              <a:extLst>
                <a:ext uri="{FF2B5EF4-FFF2-40B4-BE49-F238E27FC236}">
                  <a16:creationId xmlns:a16="http://schemas.microsoft.com/office/drawing/2014/main" id="{0D95F285-AAC0-4F32-8665-2677878BD3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379" name="Freeform: Shape 378">
              <a:extLst>
                <a:ext uri="{FF2B5EF4-FFF2-40B4-BE49-F238E27FC236}">
                  <a16:creationId xmlns:a16="http://schemas.microsoft.com/office/drawing/2014/main" id="{8DFCCA2E-BF12-4D26-A5A4-A03387546A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80" name="Freeform: Shape 379">
              <a:extLst>
                <a:ext uri="{FF2B5EF4-FFF2-40B4-BE49-F238E27FC236}">
                  <a16:creationId xmlns:a16="http://schemas.microsoft.com/office/drawing/2014/main" id="{2ABEAC60-6AC3-4D6A-95F9-2E79F6BE00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71817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81" name="Freeform: Shape 380">
              <a:extLst>
                <a:ext uri="{FF2B5EF4-FFF2-40B4-BE49-F238E27FC236}">
                  <a16:creationId xmlns:a16="http://schemas.microsoft.com/office/drawing/2014/main" id="{FA6015B7-49FE-4729-B2F4-585F0F305F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82" name="Freeform: Shape 381">
              <a:extLst>
                <a:ext uri="{FF2B5EF4-FFF2-40B4-BE49-F238E27FC236}">
                  <a16:creationId xmlns:a16="http://schemas.microsoft.com/office/drawing/2014/main" id="{D611DEB1-76FE-4625-9449-88E52D15F4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71817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383" name="Freeform: Shape 382">
              <a:extLst>
                <a:ext uri="{FF2B5EF4-FFF2-40B4-BE49-F238E27FC236}">
                  <a16:creationId xmlns:a16="http://schemas.microsoft.com/office/drawing/2014/main" id="{97F031C1-1AA7-4CA7-ADD3-E0577626E1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84" name="Freeform: Shape 383">
              <a:extLst>
                <a:ext uri="{FF2B5EF4-FFF2-40B4-BE49-F238E27FC236}">
                  <a16:creationId xmlns:a16="http://schemas.microsoft.com/office/drawing/2014/main" id="{96F5D0CB-22E6-4536-8403-F42527F31F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71817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385" name="Freeform: Shape 384">
              <a:extLst>
                <a:ext uri="{FF2B5EF4-FFF2-40B4-BE49-F238E27FC236}">
                  <a16:creationId xmlns:a16="http://schemas.microsoft.com/office/drawing/2014/main" id="{A32718AB-7401-4F66-9C77-E06C3CF7CD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71817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86" name="Freeform: Shape 385">
              <a:extLst>
                <a:ext uri="{FF2B5EF4-FFF2-40B4-BE49-F238E27FC236}">
                  <a16:creationId xmlns:a16="http://schemas.microsoft.com/office/drawing/2014/main" id="{85B6B5F1-D1E4-45A3-8117-348D02D2A3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2" y="377741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87" name="Freeform: Shape 386">
              <a:extLst>
                <a:ext uri="{FF2B5EF4-FFF2-40B4-BE49-F238E27FC236}">
                  <a16:creationId xmlns:a16="http://schemas.microsoft.com/office/drawing/2014/main" id="{534869FD-184C-42DB-B9DA-293DB67E5E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2" y="377741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88" name="Freeform: Shape 387">
              <a:extLst>
                <a:ext uri="{FF2B5EF4-FFF2-40B4-BE49-F238E27FC236}">
                  <a16:creationId xmlns:a16="http://schemas.microsoft.com/office/drawing/2014/main" id="{A781504F-CAFD-4201-B288-8B4A809B43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8" y="3777419"/>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389" name="Freeform: Shape 388">
              <a:extLst>
                <a:ext uri="{FF2B5EF4-FFF2-40B4-BE49-F238E27FC236}">
                  <a16:creationId xmlns:a16="http://schemas.microsoft.com/office/drawing/2014/main" id="{D9FC8348-2BA6-4631-8AA7-D63CD898C5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4" y="3777383"/>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90" name="Freeform: Shape 389">
              <a:extLst>
                <a:ext uri="{FF2B5EF4-FFF2-40B4-BE49-F238E27FC236}">
                  <a16:creationId xmlns:a16="http://schemas.microsoft.com/office/drawing/2014/main" id="{C1AF95A2-64EA-45E2-A43B-1EBD569109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87" y="37774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391" name="Freeform: Shape 390">
              <a:extLst>
                <a:ext uri="{FF2B5EF4-FFF2-40B4-BE49-F238E27FC236}">
                  <a16:creationId xmlns:a16="http://schemas.microsoft.com/office/drawing/2014/main" id="{CFC80050-240D-434A-BFCB-DE4DA4FAFB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grpSp>
      <p:sp>
        <p:nvSpPr>
          <p:cNvPr id="5" name="Content Placeholder 4">
            <a:extLst>
              <a:ext uri="{FF2B5EF4-FFF2-40B4-BE49-F238E27FC236}">
                <a16:creationId xmlns:a16="http://schemas.microsoft.com/office/drawing/2014/main" id="{7978F911-C054-4989-A879-270C00A0CB27}"/>
              </a:ext>
            </a:extLst>
          </p:cNvPr>
          <p:cNvSpPr>
            <a:spLocks noGrp="1"/>
          </p:cNvSpPr>
          <p:nvPr>
            <p:ph idx="1"/>
          </p:nvPr>
        </p:nvSpPr>
        <p:spPr>
          <a:xfrm>
            <a:off x="6477270" y="421588"/>
            <a:ext cx="5396678" cy="5952350"/>
          </a:xfrm>
        </p:spPr>
        <p:txBody>
          <a:bodyPr>
            <a:normAutofit/>
          </a:bodyPr>
          <a:lstStyle/>
          <a:p>
            <a:r>
              <a:rPr lang="en-US" sz="2400" dirty="0">
                <a:solidFill>
                  <a:schemeClr val="bg1"/>
                </a:solidFill>
              </a:rPr>
              <a:t>Nets</a:t>
            </a:r>
          </a:p>
          <a:p>
            <a:pPr marL="0" indent="0" algn="just">
              <a:buNone/>
            </a:pPr>
            <a:r>
              <a:rPr lang="en-US" dirty="0">
                <a:solidFill>
                  <a:schemeClr val="bg1"/>
                </a:solidFill>
              </a:rPr>
              <a:t>	- </a:t>
            </a:r>
            <a:r>
              <a:rPr lang="en-US" sz="2000" dirty="0">
                <a:solidFill>
                  <a:schemeClr val="accent6"/>
                </a:solidFill>
              </a:rPr>
              <a:t>Nets represent connections between hardware elements</a:t>
            </a:r>
            <a:r>
              <a:rPr lang="en-US" sz="2000" dirty="0">
                <a:solidFill>
                  <a:schemeClr val="bg1"/>
                </a:solidFill>
              </a:rPr>
              <a:t>. Nets are continuously driven by the outputs of the devices they are connected to. </a:t>
            </a:r>
          </a:p>
          <a:p>
            <a:pPr marL="0" indent="0" algn="just">
              <a:buNone/>
            </a:pPr>
            <a:r>
              <a:rPr lang="en-US" sz="2000" dirty="0">
                <a:solidFill>
                  <a:schemeClr val="bg1"/>
                </a:solidFill>
              </a:rPr>
              <a:t>	- Nets are declared with the keyword </a:t>
            </a:r>
            <a:r>
              <a:rPr lang="en-US" sz="2000" i="1" dirty="0">
                <a:solidFill>
                  <a:schemeClr val="bg1"/>
                </a:solidFill>
              </a:rPr>
              <a:t>wire. </a:t>
            </a:r>
            <a:r>
              <a:rPr lang="en-US" sz="2000" dirty="0">
                <a:solidFill>
                  <a:schemeClr val="bg1"/>
                </a:solidFill>
              </a:rPr>
              <a:t>A net is assigned the value </a:t>
            </a:r>
            <a:r>
              <a:rPr lang="en-US" sz="2000" i="1" dirty="0">
                <a:solidFill>
                  <a:schemeClr val="bg1"/>
                </a:solidFill>
              </a:rPr>
              <a:t>z </a:t>
            </a:r>
            <a:r>
              <a:rPr lang="en-US" sz="2000" dirty="0">
                <a:solidFill>
                  <a:schemeClr val="bg1"/>
                </a:solidFill>
              </a:rPr>
              <a:t>by default.</a:t>
            </a:r>
          </a:p>
          <a:p>
            <a:pPr algn="just"/>
            <a:endParaRPr lang="en-US" sz="2400" dirty="0">
              <a:solidFill>
                <a:schemeClr val="bg1"/>
              </a:solidFill>
            </a:endParaRPr>
          </a:p>
          <a:p>
            <a:pPr algn="just"/>
            <a:r>
              <a:rPr lang="en-US" sz="2400" dirty="0">
                <a:solidFill>
                  <a:schemeClr val="bg1"/>
                </a:solidFill>
              </a:rPr>
              <a:t>Registers</a:t>
            </a:r>
          </a:p>
          <a:p>
            <a:pPr marL="0" indent="0" algn="just">
              <a:buNone/>
            </a:pPr>
            <a:r>
              <a:rPr lang="en-US" sz="2000" dirty="0">
                <a:solidFill>
                  <a:schemeClr val="bg1"/>
                </a:solidFill>
              </a:rPr>
              <a:t>	- In verilog </a:t>
            </a:r>
            <a:r>
              <a:rPr lang="en-US" sz="2000" dirty="0">
                <a:solidFill>
                  <a:schemeClr val="accent6"/>
                </a:solidFill>
              </a:rPr>
              <a:t>register means a variable that can hold a value</a:t>
            </a:r>
            <a:r>
              <a:rPr lang="en-US" sz="2000" dirty="0">
                <a:solidFill>
                  <a:schemeClr val="bg1"/>
                </a:solidFill>
              </a:rPr>
              <a:t>. Unlike net, a register doesn’t need a driver.</a:t>
            </a:r>
          </a:p>
          <a:p>
            <a:pPr marL="0" indent="0" algn="just">
              <a:buNone/>
            </a:pPr>
            <a:r>
              <a:rPr lang="en-US" sz="2000" dirty="0">
                <a:solidFill>
                  <a:schemeClr val="bg1"/>
                </a:solidFill>
              </a:rPr>
              <a:t>	- Registers are declared with the keyword </a:t>
            </a:r>
            <a:r>
              <a:rPr lang="en-US" sz="2000" i="1" dirty="0">
                <a:solidFill>
                  <a:schemeClr val="bg1"/>
                </a:solidFill>
              </a:rPr>
              <a:t>reg. </a:t>
            </a:r>
            <a:r>
              <a:rPr lang="en-US" sz="2000" dirty="0">
                <a:solidFill>
                  <a:schemeClr val="bg1"/>
                </a:solidFill>
              </a:rPr>
              <a:t>The default value of a </a:t>
            </a:r>
            <a:r>
              <a:rPr lang="en-US" sz="2000" i="1" dirty="0">
                <a:solidFill>
                  <a:schemeClr val="bg1"/>
                </a:solidFill>
              </a:rPr>
              <a:t>reg </a:t>
            </a:r>
            <a:r>
              <a:rPr lang="en-US" sz="2000" dirty="0">
                <a:solidFill>
                  <a:schemeClr val="bg1"/>
                </a:solidFill>
              </a:rPr>
              <a:t>data type is </a:t>
            </a:r>
            <a:r>
              <a:rPr lang="en-US" sz="2000" i="1" dirty="0">
                <a:solidFill>
                  <a:schemeClr val="bg1"/>
                </a:solidFill>
              </a:rPr>
              <a:t>x</a:t>
            </a:r>
            <a:r>
              <a:rPr lang="en-US" sz="2000" dirty="0">
                <a:solidFill>
                  <a:schemeClr val="bg1"/>
                </a:solidFill>
              </a:rPr>
              <a:t>.</a:t>
            </a:r>
          </a:p>
          <a:p>
            <a:pPr marL="0" indent="0" algn="just">
              <a:buNone/>
            </a:pPr>
            <a:r>
              <a:rPr lang="en-US" sz="2000" dirty="0">
                <a:solidFill>
                  <a:schemeClr val="bg1"/>
                </a:solidFill>
              </a:rPr>
              <a:t>  </a:t>
            </a:r>
          </a:p>
          <a:p>
            <a:pPr marL="0" indent="0" algn="just">
              <a:buNone/>
            </a:pPr>
            <a:endParaRPr lang="en-US" sz="2000" dirty="0">
              <a:solidFill>
                <a:schemeClr val="bg1"/>
              </a:solidFill>
            </a:endParaRPr>
          </a:p>
          <a:p>
            <a:pPr marL="0" indent="0" algn="just">
              <a:buNone/>
            </a:pPr>
            <a:endParaRPr lang="en-US" dirty="0">
              <a:solidFill>
                <a:schemeClr val="bg1"/>
              </a:solidFill>
            </a:endParaRPr>
          </a:p>
        </p:txBody>
      </p:sp>
      <p:sp>
        <p:nvSpPr>
          <p:cNvPr id="10" name="Footer Placeholder 3">
            <a:extLst>
              <a:ext uri="{FF2B5EF4-FFF2-40B4-BE49-F238E27FC236}">
                <a16:creationId xmlns:a16="http://schemas.microsoft.com/office/drawing/2014/main" id="{7E44D48F-0AFC-4357-870B-EF4533B045F4}"/>
              </a:ext>
            </a:extLst>
          </p:cNvPr>
          <p:cNvSpPr>
            <a:spLocks noGrp="1"/>
          </p:cNvSpPr>
          <p:nvPr>
            <p:ph type="ftr" sz="quarter" idx="11"/>
          </p:nvPr>
        </p:nvSpPr>
        <p:spPr>
          <a:xfrm>
            <a:off x="4038600" y="6356350"/>
            <a:ext cx="4114800" cy="365125"/>
          </a:xfrm>
        </p:spPr>
        <p:txBody>
          <a:bodyPr anchorCtr="1">
            <a:normAutofit/>
          </a:bodyPr>
          <a:lstStyle/>
          <a:p>
            <a:pPr>
              <a:spcAft>
                <a:spcPts val="600"/>
              </a:spcAft>
            </a:pPr>
            <a:r>
              <a:rPr lang="en-US" b="1" dirty="0">
                <a:solidFill>
                  <a:schemeClr val="bg1"/>
                </a:solidFill>
              </a:rPr>
              <a:t>CSE460 : VLSI Design</a:t>
            </a:r>
            <a:r>
              <a:rPr lang="en-US" dirty="0">
                <a:solidFill>
                  <a:schemeClr val="bg1"/>
                </a:solidFill>
              </a:rPr>
              <a:t> </a:t>
            </a:r>
          </a:p>
        </p:txBody>
      </p:sp>
      <p:sp>
        <p:nvSpPr>
          <p:cNvPr id="6" name="Slide Number Placeholder 5">
            <a:extLst>
              <a:ext uri="{FF2B5EF4-FFF2-40B4-BE49-F238E27FC236}">
                <a16:creationId xmlns:a16="http://schemas.microsoft.com/office/drawing/2014/main" id="{AD5BE483-A965-420B-9CED-ED9DC755DC34}"/>
              </a:ext>
            </a:extLst>
          </p:cNvPr>
          <p:cNvSpPr>
            <a:spLocks noGrp="1"/>
          </p:cNvSpPr>
          <p:nvPr>
            <p:ph type="sldNum" sz="quarter" idx="12"/>
          </p:nvPr>
        </p:nvSpPr>
        <p:spPr>
          <a:xfrm>
            <a:off x="8610600" y="6356350"/>
            <a:ext cx="2743200" cy="365125"/>
          </a:xfrm>
        </p:spPr>
        <p:txBody>
          <a:bodyPr>
            <a:normAutofit/>
          </a:bodyPr>
          <a:lstStyle/>
          <a:p>
            <a:pPr>
              <a:spcAft>
                <a:spcPts val="600"/>
              </a:spcAft>
            </a:pPr>
            <a:fld id="{4022722E-B8F0-49A7-B007-BC47D25684C4}" type="slidenum">
              <a:rPr lang="en-US">
                <a:solidFill>
                  <a:schemeClr val="bg1"/>
                </a:solidFill>
              </a:rPr>
              <a:pPr>
                <a:spcAft>
                  <a:spcPts val="600"/>
                </a:spcAft>
              </a:pPr>
              <a:t>15</a:t>
            </a:fld>
            <a:endParaRPr lang="en-US">
              <a:solidFill>
                <a:schemeClr val="bg1"/>
              </a:solidFill>
            </a:endParaRPr>
          </a:p>
        </p:txBody>
      </p:sp>
      <p:sp>
        <p:nvSpPr>
          <p:cNvPr id="392" name="Rectangle 391">
            <a:extLst>
              <a:ext uri="{FF2B5EF4-FFF2-40B4-BE49-F238E27FC236}">
                <a16:creationId xmlns:a16="http://schemas.microsoft.com/office/drawing/2014/main" id="{FC257A21-BBA5-4C07-ABAE-A654900B5F87}"/>
              </a:ext>
            </a:extLst>
          </p:cNvPr>
          <p:cNvSpPr/>
          <p:nvPr/>
        </p:nvSpPr>
        <p:spPr>
          <a:xfrm>
            <a:off x="6511921" y="5428209"/>
            <a:ext cx="5355718" cy="945729"/>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700" b="1" dirty="0">
                <a:solidFill>
                  <a:srgbClr val="0000FF"/>
                </a:solidFill>
                <a:effectLst/>
                <a:latin typeface="Courier New" panose="02070309020205020404" pitchFamily="49" charset="0"/>
              </a:rPr>
              <a:t>wire</a:t>
            </a:r>
            <a:r>
              <a:rPr lang="en-US" sz="1700" dirty="0">
                <a:solidFill>
                  <a:srgbClr val="000000"/>
                </a:solidFill>
                <a:effectLst/>
                <a:latin typeface="Courier New" panose="02070309020205020404" pitchFamily="49" charset="0"/>
              </a:rPr>
              <a:t> a</a:t>
            </a:r>
            <a:r>
              <a:rPr lang="en-US" sz="1700" b="1" dirty="0">
                <a:solidFill>
                  <a:srgbClr val="000080"/>
                </a:solidFill>
                <a:effectLst/>
                <a:latin typeface="Courier New" panose="02070309020205020404" pitchFamily="49" charset="0"/>
              </a:rPr>
              <a:t>,</a:t>
            </a:r>
            <a:r>
              <a:rPr lang="en-US" sz="1700" dirty="0">
                <a:solidFill>
                  <a:srgbClr val="000000"/>
                </a:solidFill>
                <a:effectLst/>
                <a:latin typeface="Courier New" panose="02070309020205020404" pitchFamily="49" charset="0"/>
              </a:rPr>
              <a:t> b</a:t>
            </a:r>
            <a:r>
              <a:rPr lang="en-US" sz="1700" b="1" dirty="0">
                <a:solidFill>
                  <a:srgbClr val="000080"/>
                </a:solidFill>
                <a:effectLst/>
                <a:latin typeface="Courier New" panose="02070309020205020404" pitchFamily="49" charset="0"/>
              </a:rPr>
              <a:t>;</a:t>
            </a:r>
            <a:r>
              <a:rPr lang="en-US" sz="1700" dirty="0">
                <a:solidFill>
                  <a:srgbClr val="000000"/>
                </a:solidFill>
                <a:effectLst/>
                <a:latin typeface="Courier New" panose="02070309020205020404" pitchFamily="49" charset="0"/>
              </a:rPr>
              <a:t> </a:t>
            </a:r>
            <a:r>
              <a:rPr lang="en-US" sz="1700" dirty="0">
                <a:solidFill>
                  <a:srgbClr val="008000"/>
                </a:solidFill>
                <a:effectLst/>
                <a:latin typeface="Courier New" panose="02070309020205020404" pitchFamily="49" charset="0"/>
              </a:rPr>
              <a:t>// wire declaration </a:t>
            </a:r>
          </a:p>
          <a:p>
            <a:r>
              <a:rPr lang="en-US" sz="1700" b="1" dirty="0">
                <a:solidFill>
                  <a:srgbClr val="0000FF"/>
                </a:solidFill>
                <a:effectLst/>
                <a:latin typeface="Courier New" panose="02070309020205020404" pitchFamily="49" charset="0"/>
              </a:rPr>
              <a:t>reg</a:t>
            </a:r>
            <a:r>
              <a:rPr lang="en-US" sz="1700" dirty="0">
                <a:solidFill>
                  <a:srgbClr val="000000"/>
                </a:solidFill>
                <a:effectLst/>
                <a:latin typeface="Courier New" panose="02070309020205020404" pitchFamily="49" charset="0"/>
              </a:rPr>
              <a:t> clock</a:t>
            </a:r>
            <a:r>
              <a:rPr lang="en-US" sz="1700" b="1" dirty="0">
                <a:solidFill>
                  <a:srgbClr val="000080"/>
                </a:solidFill>
                <a:effectLst/>
                <a:latin typeface="Courier New" panose="02070309020205020404" pitchFamily="49" charset="0"/>
              </a:rPr>
              <a:t>;</a:t>
            </a:r>
            <a:r>
              <a:rPr lang="en-US" sz="1700" dirty="0">
                <a:solidFill>
                  <a:srgbClr val="000000"/>
                </a:solidFill>
                <a:effectLst/>
                <a:latin typeface="Courier New" panose="02070309020205020404" pitchFamily="49" charset="0"/>
              </a:rPr>
              <a:t> </a:t>
            </a:r>
            <a:r>
              <a:rPr lang="en-US" sz="1700" dirty="0">
                <a:solidFill>
                  <a:srgbClr val="008000"/>
                </a:solidFill>
                <a:effectLst/>
                <a:latin typeface="Courier New" panose="02070309020205020404" pitchFamily="49" charset="0"/>
              </a:rPr>
              <a:t>// register declaration</a:t>
            </a:r>
            <a:endParaRPr lang="en-US" sz="1700" dirty="0">
              <a:effectLst/>
            </a:endParaRPr>
          </a:p>
        </p:txBody>
      </p:sp>
      <p:pic>
        <p:nvPicPr>
          <p:cNvPr id="393" name="Picture 392">
            <a:extLst>
              <a:ext uri="{FF2B5EF4-FFF2-40B4-BE49-F238E27FC236}">
                <a16:creationId xmlns:a16="http://schemas.microsoft.com/office/drawing/2014/main" id="{00CC8F16-44F9-4C40-9E32-22FB4E2DBF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4768" y="5790091"/>
            <a:ext cx="928231" cy="928231"/>
          </a:xfrm>
          <a:prstGeom prst="rect">
            <a:avLst/>
          </a:prstGeom>
        </p:spPr>
      </p:pic>
    </p:spTree>
    <p:extLst>
      <p:ext uri="{BB962C8B-B14F-4D97-AF65-F5344CB8AC3E}">
        <p14:creationId xmlns:p14="http://schemas.microsoft.com/office/powerpoint/2010/main" val="34406432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2"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Oval 40">
            <a:extLst>
              <a:ext uri="{FF2B5EF4-FFF2-40B4-BE49-F238E27FC236}">
                <a16:creationId xmlns:a16="http://schemas.microsoft.com/office/drawing/2014/main" id="{A99050EE-26AF-4253-BD50-F0FCD965A8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0284" y="575361"/>
            <a:ext cx="5707277" cy="5707277"/>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0496F43-4B97-47CD-9C4C-55AB87D68EFF}"/>
              </a:ext>
            </a:extLst>
          </p:cNvPr>
          <p:cNvSpPr>
            <a:spLocks noGrp="1"/>
          </p:cNvSpPr>
          <p:nvPr>
            <p:ph type="title"/>
          </p:nvPr>
        </p:nvSpPr>
        <p:spPr>
          <a:xfrm>
            <a:off x="838200" y="1748452"/>
            <a:ext cx="4974771" cy="3587786"/>
          </a:xfrm>
        </p:spPr>
        <p:txBody>
          <a:bodyPr>
            <a:normAutofit/>
          </a:bodyPr>
          <a:lstStyle/>
          <a:p>
            <a:pPr algn="ctr"/>
            <a:r>
              <a:rPr lang="en-US" dirty="0">
                <a:solidFill>
                  <a:schemeClr val="bg1"/>
                </a:solidFill>
              </a:rPr>
              <a:t>Basic Syntax and Lexical Conventions </a:t>
            </a:r>
          </a:p>
        </p:txBody>
      </p:sp>
      <p:grpSp>
        <p:nvGrpSpPr>
          <p:cNvPr id="43" name="Graphic 190">
            <a:extLst>
              <a:ext uri="{FF2B5EF4-FFF2-40B4-BE49-F238E27FC236}">
                <a16:creationId xmlns:a16="http://schemas.microsoft.com/office/drawing/2014/main" id="{00E015F5-1A99-4E40-BC3D-7707802996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93117" y="1193254"/>
            <a:ext cx="1291642" cy="429215"/>
            <a:chOff x="2504802" y="1755501"/>
            <a:chExt cx="1598829" cy="531293"/>
          </a:xfrm>
          <a:solidFill>
            <a:schemeClr val="bg1"/>
          </a:solidFill>
        </p:grpSpPr>
        <p:sp>
          <p:nvSpPr>
            <p:cNvPr id="44" name="Freeform: Shape 43">
              <a:extLst>
                <a:ext uri="{FF2B5EF4-FFF2-40B4-BE49-F238E27FC236}">
                  <a16:creationId xmlns:a16="http://schemas.microsoft.com/office/drawing/2014/main" id="{3FE6F571-2BB7-46DA-A3D9-B32ADDC16A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A905CC16-753C-4B9F-B3E2-C456795AED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endParaRPr lang="en-US"/>
            </a:p>
          </p:txBody>
        </p:sp>
      </p:grpSp>
      <p:sp>
        <p:nvSpPr>
          <p:cNvPr id="47" name="Graphic 212">
            <a:extLst>
              <a:ext uri="{FF2B5EF4-FFF2-40B4-BE49-F238E27FC236}">
                <a16:creationId xmlns:a16="http://schemas.microsoft.com/office/drawing/2014/main" id="{D0C78466-EB6E-45A0-99A6-A00789ACD9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97727" y="421588"/>
            <a:ext cx="1291468" cy="1291468"/>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49" name="Graphic 212">
            <a:extLst>
              <a:ext uri="{FF2B5EF4-FFF2-40B4-BE49-F238E27FC236}">
                <a16:creationId xmlns:a16="http://schemas.microsoft.com/office/drawing/2014/main" id="{E99F76E4-5DFD-4DBE-B042-66FBCD118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97727" y="421588"/>
            <a:ext cx="1291468" cy="1291468"/>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grpSp>
        <p:nvGrpSpPr>
          <p:cNvPr id="51" name="Graphic 4">
            <a:extLst>
              <a:ext uri="{FF2B5EF4-FFF2-40B4-BE49-F238E27FC236}">
                <a16:creationId xmlns:a16="http://schemas.microsoft.com/office/drawing/2014/main" id="{5468B3A9-705E-43C3-A742-0619B0D8F2E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680915" y="4748271"/>
            <a:ext cx="1330536" cy="1330521"/>
            <a:chOff x="5734037" y="3067039"/>
            <a:chExt cx="724483" cy="724489"/>
          </a:xfrm>
          <a:solidFill>
            <a:schemeClr val="bg1"/>
          </a:solidFill>
        </p:grpSpPr>
        <p:sp>
          <p:nvSpPr>
            <p:cNvPr id="52" name="Freeform: Shape 51">
              <a:extLst>
                <a:ext uri="{FF2B5EF4-FFF2-40B4-BE49-F238E27FC236}">
                  <a16:creationId xmlns:a16="http://schemas.microsoft.com/office/drawing/2014/main" id="{29D439AD-5D67-497C-B831-D17FC3E592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067039"/>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23F54BF2-C71C-45C5-9408-3B5E011B0F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2BBABE17-DB56-44AB-934B-63C07C79F0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CB483D20-A128-4076-AF54-88646172B8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E5EFA818-FDDA-49E9-B11F-E9DC1854A9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EA1F8728-F8F7-4828-A718-A15E7663EA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8DA1F73F-AA1D-41D7-BAAB-292FD94A3E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D9441DEA-C85E-4B9C-A48D-8437854C4C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2628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15EBAA20-1368-4495-8D7C-820FAD8ECF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2628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0FB92591-626C-4D2B-A3E6-EC8742D67B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D392448D-513F-4528-9D8D-A151982041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61946BAE-1546-4EA4-A108-A799BF5D2C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42A8EC93-6A35-4D37-A8CB-59362BF875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12628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AFC3ECA2-E914-4D83-ABF9-B9FFD96E92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712B1108-9AAC-4F10-A64F-0D6963E518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8543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284CDA0C-B2AB-4791-83B1-C053C061D6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68" name="Freeform: Shape 67">
              <a:extLst>
                <a:ext uri="{FF2B5EF4-FFF2-40B4-BE49-F238E27FC236}">
                  <a16:creationId xmlns:a16="http://schemas.microsoft.com/office/drawing/2014/main" id="{F857BF6B-E0CA-49C0-8827-B44CE8B928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9" name="Freeform: Shape 68">
              <a:extLst>
                <a:ext uri="{FF2B5EF4-FFF2-40B4-BE49-F238E27FC236}">
                  <a16:creationId xmlns:a16="http://schemas.microsoft.com/office/drawing/2014/main" id="{6D7B06A7-ADDF-4F27-B11F-08422FC180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0" name="Freeform: Shape 69">
              <a:extLst>
                <a:ext uri="{FF2B5EF4-FFF2-40B4-BE49-F238E27FC236}">
                  <a16:creationId xmlns:a16="http://schemas.microsoft.com/office/drawing/2014/main" id="{E8B0DA6C-71D7-4FCB-AE4C-035E0ADB50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EB078173-ADFB-480D-91A4-4D71C01098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72" name="Freeform: Shape 71">
              <a:extLst>
                <a:ext uri="{FF2B5EF4-FFF2-40B4-BE49-F238E27FC236}">
                  <a16:creationId xmlns:a16="http://schemas.microsoft.com/office/drawing/2014/main" id="{AAA4027A-C97B-4C9A-B04C-EBE2112200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3" name="Freeform: Shape 72">
              <a:extLst>
                <a:ext uri="{FF2B5EF4-FFF2-40B4-BE49-F238E27FC236}">
                  <a16:creationId xmlns:a16="http://schemas.microsoft.com/office/drawing/2014/main" id="{C06DA92D-C6D0-4C7D-98CF-D9576912E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24467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id="{D6601653-3941-4C9B-BD39-62EECE23AE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244677"/>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5" name="Freeform: Shape 74">
              <a:extLst>
                <a:ext uri="{FF2B5EF4-FFF2-40B4-BE49-F238E27FC236}">
                  <a16:creationId xmlns:a16="http://schemas.microsoft.com/office/drawing/2014/main" id="{2BC4A394-4FFE-4BFE-9A59-2B624E0711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6" name="Freeform: Shape 75">
              <a:extLst>
                <a:ext uri="{FF2B5EF4-FFF2-40B4-BE49-F238E27FC236}">
                  <a16:creationId xmlns:a16="http://schemas.microsoft.com/office/drawing/2014/main" id="{EB4EABA5-FDCF-4F6F-8FF1-6FDFF50580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10F3C940-2320-488A-B24C-AB0A4FB539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id="{F525BA82-37D8-47ED-AFF6-AE57124A4E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24467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9" name="Freeform: Shape 78">
              <a:extLst>
                <a:ext uri="{FF2B5EF4-FFF2-40B4-BE49-F238E27FC236}">
                  <a16:creationId xmlns:a16="http://schemas.microsoft.com/office/drawing/2014/main" id="{C2D78955-C80F-4DA3-83AA-D28A5A6FAD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80" name="Freeform: Shape 79">
              <a:extLst>
                <a:ext uri="{FF2B5EF4-FFF2-40B4-BE49-F238E27FC236}">
                  <a16:creationId xmlns:a16="http://schemas.microsoft.com/office/drawing/2014/main" id="{BC23DAAC-7C06-4012-8CBB-8E3126B68B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0382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81" name="Freeform: Shape 80">
              <a:extLst>
                <a:ext uri="{FF2B5EF4-FFF2-40B4-BE49-F238E27FC236}">
                  <a16:creationId xmlns:a16="http://schemas.microsoft.com/office/drawing/2014/main" id="{60D19F80-DC80-49EC-8EDD-7889092C18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2" name="Freeform: Shape 81">
              <a:extLst>
                <a:ext uri="{FF2B5EF4-FFF2-40B4-BE49-F238E27FC236}">
                  <a16:creationId xmlns:a16="http://schemas.microsoft.com/office/drawing/2014/main" id="{11F50BB3-EA39-4693-BAE1-1101EF0A41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3" name="Freeform: Shape 82">
              <a:extLst>
                <a:ext uri="{FF2B5EF4-FFF2-40B4-BE49-F238E27FC236}">
                  <a16:creationId xmlns:a16="http://schemas.microsoft.com/office/drawing/2014/main" id="{00EFD45B-69A8-47F6-A5BF-779F7EB49F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id="{9E53C464-7272-4EBC-830B-CB29A96988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5" name="Freeform: Shape 84">
              <a:extLst>
                <a:ext uri="{FF2B5EF4-FFF2-40B4-BE49-F238E27FC236}">
                  <a16:creationId xmlns:a16="http://schemas.microsoft.com/office/drawing/2014/main" id="{B6BF10CE-C2AD-487A-9402-8D5C746ECF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0382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6" name="Freeform: Shape 85">
              <a:extLst>
                <a:ext uri="{FF2B5EF4-FFF2-40B4-BE49-F238E27FC236}">
                  <a16:creationId xmlns:a16="http://schemas.microsoft.com/office/drawing/2014/main" id="{1064C7FE-F8EB-47EF-97FA-348A520599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7" name="Freeform: Shape 86">
              <a:extLst>
                <a:ext uri="{FF2B5EF4-FFF2-40B4-BE49-F238E27FC236}">
                  <a16:creationId xmlns:a16="http://schemas.microsoft.com/office/drawing/2014/main" id="{A991C553-06A1-4F26-BBBC-80F7E11E7A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63074"/>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88" name="Freeform: Shape 87">
              <a:extLst>
                <a:ext uri="{FF2B5EF4-FFF2-40B4-BE49-F238E27FC236}">
                  <a16:creationId xmlns:a16="http://schemas.microsoft.com/office/drawing/2014/main" id="{BCE9C081-2191-4C84-956E-F106BB015C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89" name="Freeform: Shape 88">
              <a:extLst>
                <a:ext uri="{FF2B5EF4-FFF2-40B4-BE49-F238E27FC236}">
                  <a16:creationId xmlns:a16="http://schemas.microsoft.com/office/drawing/2014/main" id="{292F6F03-BC34-40C6-8F17-7A169CD72F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90" name="Freeform: Shape 89">
              <a:extLst>
                <a:ext uri="{FF2B5EF4-FFF2-40B4-BE49-F238E27FC236}">
                  <a16:creationId xmlns:a16="http://schemas.microsoft.com/office/drawing/2014/main" id="{A5101B80-7351-4F0F-AB7D-3E40B4D266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91" name="Freeform: Shape 90">
              <a:extLst>
                <a:ext uri="{FF2B5EF4-FFF2-40B4-BE49-F238E27FC236}">
                  <a16:creationId xmlns:a16="http://schemas.microsoft.com/office/drawing/2014/main" id="{0570EE1D-95AC-4660-8E96-7C8A36FEB6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92" name="Freeform: Shape 91">
              <a:extLst>
                <a:ext uri="{FF2B5EF4-FFF2-40B4-BE49-F238E27FC236}">
                  <a16:creationId xmlns:a16="http://schemas.microsoft.com/office/drawing/2014/main" id="{385D9A56-2D15-4E0A-B981-E168F09064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63074"/>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93" name="Freeform: Shape 92">
              <a:extLst>
                <a:ext uri="{FF2B5EF4-FFF2-40B4-BE49-F238E27FC236}">
                  <a16:creationId xmlns:a16="http://schemas.microsoft.com/office/drawing/2014/main" id="{28D0BA2F-9273-4EAA-AD17-C4EFE11403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94" name="Freeform: Shape 93">
              <a:extLst>
                <a:ext uri="{FF2B5EF4-FFF2-40B4-BE49-F238E27FC236}">
                  <a16:creationId xmlns:a16="http://schemas.microsoft.com/office/drawing/2014/main" id="{512CC54E-7976-4DC9-984C-45C2A23A72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222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95" name="Freeform: Shape 94">
              <a:extLst>
                <a:ext uri="{FF2B5EF4-FFF2-40B4-BE49-F238E27FC236}">
                  <a16:creationId xmlns:a16="http://schemas.microsoft.com/office/drawing/2014/main" id="{C8A3FC72-9FF9-41F6-97E0-45A0FEE946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96" name="Freeform: Shape 95">
              <a:extLst>
                <a:ext uri="{FF2B5EF4-FFF2-40B4-BE49-F238E27FC236}">
                  <a16:creationId xmlns:a16="http://schemas.microsoft.com/office/drawing/2014/main" id="{48918C16-C9B6-40D5-93A0-DB547B644A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97" name="Freeform: Shape 96">
              <a:extLst>
                <a:ext uri="{FF2B5EF4-FFF2-40B4-BE49-F238E27FC236}">
                  <a16:creationId xmlns:a16="http://schemas.microsoft.com/office/drawing/2014/main" id="{A05612C6-4858-4854-A3D3-90CF1E1C75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98" name="Freeform: Shape 97">
              <a:extLst>
                <a:ext uri="{FF2B5EF4-FFF2-40B4-BE49-F238E27FC236}">
                  <a16:creationId xmlns:a16="http://schemas.microsoft.com/office/drawing/2014/main" id="{A8E88D77-C726-4008-849C-DA7361F885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99" name="Freeform: Shape 98">
              <a:extLst>
                <a:ext uri="{FF2B5EF4-FFF2-40B4-BE49-F238E27FC236}">
                  <a16:creationId xmlns:a16="http://schemas.microsoft.com/office/drawing/2014/main" id="{24CFE7CA-C955-4365-90C3-6272CB9A3C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4222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0" name="Freeform: Shape 99">
              <a:extLst>
                <a:ext uri="{FF2B5EF4-FFF2-40B4-BE49-F238E27FC236}">
                  <a16:creationId xmlns:a16="http://schemas.microsoft.com/office/drawing/2014/main" id="{38B43FC8-B81C-490A-A346-4C6235DA8A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214D0221-0C97-4C71-B535-7506956EF8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02" name="Freeform: Shape 101">
              <a:extLst>
                <a:ext uri="{FF2B5EF4-FFF2-40B4-BE49-F238E27FC236}">
                  <a16:creationId xmlns:a16="http://schemas.microsoft.com/office/drawing/2014/main" id="{ED0C44EA-BD25-49A3-9EB8-9D8DED7C19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03" name="Freeform: Shape 102">
              <a:extLst>
                <a:ext uri="{FF2B5EF4-FFF2-40B4-BE49-F238E27FC236}">
                  <a16:creationId xmlns:a16="http://schemas.microsoft.com/office/drawing/2014/main" id="{A3C9CCF2-15CC-4F7D-87F5-7FFEBAC9C2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067039"/>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104" name="Freeform: Shape 103">
              <a:extLst>
                <a:ext uri="{FF2B5EF4-FFF2-40B4-BE49-F238E27FC236}">
                  <a16:creationId xmlns:a16="http://schemas.microsoft.com/office/drawing/2014/main" id="{8AA321D8-1D2C-472C-A2DB-EBB74498DD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05" name="Freeform: Shape 104">
              <a:extLst>
                <a:ext uri="{FF2B5EF4-FFF2-40B4-BE49-F238E27FC236}">
                  <a16:creationId xmlns:a16="http://schemas.microsoft.com/office/drawing/2014/main" id="{724680C1-4BB5-45DB-A558-82514418CF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106" name="Freeform: Shape 105">
              <a:extLst>
                <a:ext uri="{FF2B5EF4-FFF2-40B4-BE49-F238E27FC236}">
                  <a16:creationId xmlns:a16="http://schemas.microsoft.com/office/drawing/2014/main" id="{C94F4CEF-82DD-4CFB-8EE3-4AB115F6A0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07" name="Freeform: Shape 106">
              <a:extLst>
                <a:ext uri="{FF2B5EF4-FFF2-40B4-BE49-F238E27FC236}">
                  <a16:creationId xmlns:a16="http://schemas.microsoft.com/office/drawing/2014/main" id="{4F186C9C-C620-4426-A674-E40F808F66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2628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08" name="Freeform: Shape 107">
              <a:extLst>
                <a:ext uri="{FF2B5EF4-FFF2-40B4-BE49-F238E27FC236}">
                  <a16:creationId xmlns:a16="http://schemas.microsoft.com/office/drawing/2014/main" id="{8929942C-BA3F-40EF-94DD-4A5C22C5B7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09" name="Freeform: Shape 108">
              <a:extLst>
                <a:ext uri="{FF2B5EF4-FFF2-40B4-BE49-F238E27FC236}">
                  <a16:creationId xmlns:a16="http://schemas.microsoft.com/office/drawing/2014/main" id="{D234974B-3555-465B-95A7-1C63CE7386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2628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110" name="Freeform: Shape 109">
              <a:extLst>
                <a:ext uri="{FF2B5EF4-FFF2-40B4-BE49-F238E27FC236}">
                  <a16:creationId xmlns:a16="http://schemas.microsoft.com/office/drawing/2014/main" id="{0E38F9FD-48AC-4C3E-9E75-D1C0B555E0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11" name="Freeform: Shape 110">
              <a:extLst>
                <a:ext uri="{FF2B5EF4-FFF2-40B4-BE49-F238E27FC236}">
                  <a16:creationId xmlns:a16="http://schemas.microsoft.com/office/drawing/2014/main" id="{3AA72E26-5C3D-4231-9042-E00AE43E80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112" name="Freeform: Shape 111">
              <a:extLst>
                <a:ext uri="{FF2B5EF4-FFF2-40B4-BE49-F238E27FC236}">
                  <a16:creationId xmlns:a16="http://schemas.microsoft.com/office/drawing/2014/main" id="{6684433D-3C9E-4C19-A801-D51CF3064F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2628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13" name="Freeform: Shape 112">
              <a:extLst>
                <a:ext uri="{FF2B5EF4-FFF2-40B4-BE49-F238E27FC236}">
                  <a16:creationId xmlns:a16="http://schemas.microsoft.com/office/drawing/2014/main" id="{DADB0C3D-A021-4F40-93B3-76B61334FD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85433"/>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4" name="Freeform: Shape 113">
              <a:extLst>
                <a:ext uri="{FF2B5EF4-FFF2-40B4-BE49-F238E27FC236}">
                  <a16:creationId xmlns:a16="http://schemas.microsoft.com/office/drawing/2014/main" id="{41781C18-F408-401D-8A86-99FFBB9895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5" name="Freeform: Shape 114">
              <a:extLst>
                <a:ext uri="{FF2B5EF4-FFF2-40B4-BE49-F238E27FC236}">
                  <a16:creationId xmlns:a16="http://schemas.microsoft.com/office/drawing/2014/main" id="{9D958D9F-E4B0-48B1-ADA4-3053AFB5D9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85433"/>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16" name="Freeform: Shape 115">
              <a:extLst>
                <a:ext uri="{FF2B5EF4-FFF2-40B4-BE49-F238E27FC236}">
                  <a16:creationId xmlns:a16="http://schemas.microsoft.com/office/drawing/2014/main" id="{43EFCD46-F0FB-499C-81B9-3508FE5C8C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7" name="Freeform: Shape 116">
              <a:extLst>
                <a:ext uri="{FF2B5EF4-FFF2-40B4-BE49-F238E27FC236}">
                  <a16:creationId xmlns:a16="http://schemas.microsoft.com/office/drawing/2014/main" id="{2B6A130F-CB85-4BDA-8DDF-8DAAB2F7D0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18" name="Freeform: Shape 117">
              <a:extLst>
                <a:ext uri="{FF2B5EF4-FFF2-40B4-BE49-F238E27FC236}">
                  <a16:creationId xmlns:a16="http://schemas.microsoft.com/office/drawing/2014/main" id="{9359DA40-CA94-4B1F-9BE6-C800BEEC77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8543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19" name="Freeform: Shape 118">
              <a:extLst>
                <a:ext uri="{FF2B5EF4-FFF2-40B4-BE49-F238E27FC236}">
                  <a16:creationId xmlns:a16="http://schemas.microsoft.com/office/drawing/2014/main" id="{73304FCD-8DAD-4BC8-A16E-84DDCA07FF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244676"/>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20" name="Freeform: Shape 119">
              <a:extLst>
                <a:ext uri="{FF2B5EF4-FFF2-40B4-BE49-F238E27FC236}">
                  <a16:creationId xmlns:a16="http://schemas.microsoft.com/office/drawing/2014/main" id="{BCB4864C-8F67-4BE7-89CC-664EA25EC5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21" name="Freeform: Shape 120">
              <a:extLst>
                <a:ext uri="{FF2B5EF4-FFF2-40B4-BE49-F238E27FC236}">
                  <a16:creationId xmlns:a16="http://schemas.microsoft.com/office/drawing/2014/main" id="{845F543D-67FC-4640-A2A1-69DA6D0528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244676"/>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122" name="Freeform: Shape 121">
              <a:extLst>
                <a:ext uri="{FF2B5EF4-FFF2-40B4-BE49-F238E27FC236}">
                  <a16:creationId xmlns:a16="http://schemas.microsoft.com/office/drawing/2014/main" id="{DBDB2A9C-60E5-4F7E-BA2B-4DD1595FB9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23" name="Freeform: Shape 122">
              <a:extLst>
                <a:ext uri="{FF2B5EF4-FFF2-40B4-BE49-F238E27FC236}">
                  <a16:creationId xmlns:a16="http://schemas.microsoft.com/office/drawing/2014/main" id="{72B10DA2-D88E-4952-BDB5-102E61B4B2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124" name="Freeform: Shape 123">
              <a:extLst>
                <a:ext uri="{FF2B5EF4-FFF2-40B4-BE49-F238E27FC236}">
                  <a16:creationId xmlns:a16="http://schemas.microsoft.com/office/drawing/2014/main" id="{AC5F5BED-3698-4F52-9977-D8CA2DC031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2446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5" name="Freeform: Shape 124">
              <a:extLst>
                <a:ext uri="{FF2B5EF4-FFF2-40B4-BE49-F238E27FC236}">
                  <a16:creationId xmlns:a16="http://schemas.microsoft.com/office/drawing/2014/main" id="{E19CCEBC-AD20-45B2-A751-42B40BB31C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6" name="Freeform: Shape 125">
              <a:extLst>
                <a:ext uri="{FF2B5EF4-FFF2-40B4-BE49-F238E27FC236}">
                  <a16:creationId xmlns:a16="http://schemas.microsoft.com/office/drawing/2014/main" id="{3A978AD9-9A35-4B89-B3BC-61E54AD9EB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7" name="Freeform: Shape 126">
              <a:extLst>
                <a:ext uri="{FF2B5EF4-FFF2-40B4-BE49-F238E27FC236}">
                  <a16:creationId xmlns:a16="http://schemas.microsoft.com/office/drawing/2014/main" id="{77D8C808-AFC9-42DD-B253-0048903791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0382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28" name="Freeform: Shape 127">
              <a:extLst>
                <a:ext uri="{FF2B5EF4-FFF2-40B4-BE49-F238E27FC236}">
                  <a16:creationId xmlns:a16="http://schemas.microsoft.com/office/drawing/2014/main" id="{EECD0BF1-7C64-407E-8306-4C447B1D32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9" name="Freeform: Shape 128">
              <a:extLst>
                <a:ext uri="{FF2B5EF4-FFF2-40B4-BE49-F238E27FC236}">
                  <a16:creationId xmlns:a16="http://schemas.microsoft.com/office/drawing/2014/main" id="{953B0F94-AC35-4CB2-878D-1DC7D68BE9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30" name="Freeform: Shape 129">
              <a:extLst>
                <a:ext uri="{FF2B5EF4-FFF2-40B4-BE49-F238E27FC236}">
                  <a16:creationId xmlns:a16="http://schemas.microsoft.com/office/drawing/2014/main" id="{08EA50C2-BB5F-4368-AA91-67B207C1AB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1" name="Freeform: Shape 130">
              <a:extLst>
                <a:ext uri="{FF2B5EF4-FFF2-40B4-BE49-F238E27FC236}">
                  <a16:creationId xmlns:a16="http://schemas.microsoft.com/office/drawing/2014/main" id="{DE45A7FE-0A45-45F6-8417-EBDA5A12D8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32" name="Freeform: Shape 131">
              <a:extLst>
                <a:ext uri="{FF2B5EF4-FFF2-40B4-BE49-F238E27FC236}">
                  <a16:creationId xmlns:a16="http://schemas.microsoft.com/office/drawing/2014/main" id="{DA8B8DC8-F88C-432E-A8C2-8D13FE874F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33" name="Freeform: Shape 132">
              <a:extLst>
                <a:ext uri="{FF2B5EF4-FFF2-40B4-BE49-F238E27FC236}">
                  <a16:creationId xmlns:a16="http://schemas.microsoft.com/office/drawing/2014/main" id="{D02C5430-233D-49F7-B852-181D2B2F61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63072"/>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134" name="Freeform: Shape 133">
              <a:extLst>
                <a:ext uri="{FF2B5EF4-FFF2-40B4-BE49-F238E27FC236}">
                  <a16:creationId xmlns:a16="http://schemas.microsoft.com/office/drawing/2014/main" id="{76DB286F-9E15-441C-8697-57007B76C1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35" name="Freeform: Shape 134">
              <a:extLst>
                <a:ext uri="{FF2B5EF4-FFF2-40B4-BE49-F238E27FC236}">
                  <a16:creationId xmlns:a16="http://schemas.microsoft.com/office/drawing/2014/main" id="{534DC0EE-15B7-44AE-A7DC-8B5E22688A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136" name="Freeform: Shape 135">
              <a:extLst>
                <a:ext uri="{FF2B5EF4-FFF2-40B4-BE49-F238E27FC236}">
                  <a16:creationId xmlns:a16="http://schemas.microsoft.com/office/drawing/2014/main" id="{4FBE9900-F640-4248-9C4C-EDBE5E00AF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63074"/>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7" name="Freeform: Shape 136">
              <a:extLst>
                <a:ext uri="{FF2B5EF4-FFF2-40B4-BE49-F238E27FC236}">
                  <a16:creationId xmlns:a16="http://schemas.microsoft.com/office/drawing/2014/main" id="{37FF04AF-F86B-49F8-AAB5-DA696591A1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8" name="Freeform: Shape 137">
              <a:extLst>
                <a:ext uri="{FF2B5EF4-FFF2-40B4-BE49-F238E27FC236}">
                  <a16:creationId xmlns:a16="http://schemas.microsoft.com/office/drawing/2014/main" id="{710DCFEA-4572-47A3-A6BE-7B21F5758C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9" name="Freeform: Shape 138">
              <a:extLst>
                <a:ext uri="{FF2B5EF4-FFF2-40B4-BE49-F238E27FC236}">
                  <a16:creationId xmlns:a16="http://schemas.microsoft.com/office/drawing/2014/main" id="{BA42ED8E-CCC8-478F-9EF4-625B633071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422225"/>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40" name="Freeform: Shape 139">
              <a:extLst>
                <a:ext uri="{FF2B5EF4-FFF2-40B4-BE49-F238E27FC236}">
                  <a16:creationId xmlns:a16="http://schemas.microsoft.com/office/drawing/2014/main" id="{146DF8F4-DF09-4E6C-887F-C9269E56A5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1" name="Freeform: Shape 140">
              <a:extLst>
                <a:ext uri="{FF2B5EF4-FFF2-40B4-BE49-F238E27FC236}">
                  <a16:creationId xmlns:a16="http://schemas.microsoft.com/office/drawing/2014/main" id="{7FF3916E-5C82-4956-A88B-81BFAC91B8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42" name="Freeform: Shape 141">
              <a:extLst>
                <a:ext uri="{FF2B5EF4-FFF2-40B4-BE49-F238E27FC236}">
                  <a16:creationId xmlns:a16="http://schemas.microsoft.com/office/drawing/2014/main" id="{7E5CF7AE-ED45-4AB5-9AEB-56FC964BFA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4222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3" name="Freeform: Shape 142">
              <a:extLst>
                <a:ext uri="{FF2B5EF4-FFF2-40B4-BE49-F238E27FC236}">
                  <a16:creationId xmlns:a16="http://schemas.microsoft.com/office/drawing/2014/main" id="{7CFB132C-BEB1-4897-B1A4-97422811F6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81374"/>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144" name="Freeform: Shape 143">
              <a:extLst>
                <a:ext uri="{FF2B5EF4-FFF2-40B4-BE49-F238E27FC236}">
                  <a16:creationId xmlns:a16="http://schemas.microsoft.com/office/drawing/2014/main" id="{4EE49F21-E336-41BC-8256-85A9AB597F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45" name="Freeform: Shape 144">
              <a:extLst>
                <a:ext uri="{FF2B5EF4-FFF2-40B4-BE49-F238E27FC236}">
                  <a16:creationId xmlns:a16="http://schemas.microsoft.com/office/drawing/2014/main" id="{C62510EE-BDCD-4393-9AD7-2D0C9A722D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46" name="Freeform: Shape 145">
              <a:extLst>
                <a:ext uri="{FF2B5EF4-FFF2-40B4-BE49-F238E27FC236}">
                  <a16:creationId xmlns:a16="http://schemas.microsoft.com/office/drawing/2014/main" id="{2420F94B-4F00-4C6C-97E3-BA5B5E6871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47" name="Freeform: Shape 146">
              <a:extLst>
                <a:ext uri="{FF2B5EF4-FFF2-40B4-BE49-F238E27FC236}">
                  <a16:creationId xmlns:a16="http://schemas.microsoft.com/office/drawing/2014/main" id="{E712560A-A110-4132-85D5-21BBBFA8C8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48" name="Freeform: Shape 147">
              <a:extLst>
                <a:ext uri="{FF2B5EF4-FFF2-40B4-BE49-F238E27FC236}">
                  <a16:creationId xmlns:a16="http://schemas.microsoft.com/office/drawing/2014/main" id="{D1E3102B-23D5-43AE-A67D-583AAA52BA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49" name="Freeform: Shape 148">
              <a:extLst>
                <a:ext uri="{FF2B5EF4-FFF2-40B4-BE49-F238E27FC236}">
                  <a16:creationId xmlns:a16="http://schemas.microsoft.com/office/drawing/2014/main" id="{9D5ABE4E-EB80-423C-BBCE-9C1B77D9B0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50" name="Freeform: Shape 149">
              <a:extLst>
                <a:ext uri="{FF2B5EF4-FFF2-40B4-BE49-F238E27FC236}">
                  <a16:creationId xmlns:a16="http://schemas.microsoft.com/office/drawing/2014/main" id="{BEB8CCC5-38F5-4892-A00B-14B645BBDF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4062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51" name="Freeform: Shape 150">
              <a:extLst>
                <a:ext uri="{FF2B5EF4-FFF2-40B4-BE49-F238E27FC236}">
                  <a16:creationId xmlns:a16="http://schemas.microsoft.com/office/drawing/2014/main" id="{8860175F-F7D5-4464-AD61-5B435528FE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52" name="Freeform: Shape 151">
              <a:extLst>
                <a:ext uri="{FF2B5EF4-FFF2-40B4-BE49-F238E27FC236}">
                  <a16:creationId xmlns:a16="http://schemas.microsoft.com/office/drawing/2014/main" id="{E28C20B0-98AA-4A5B-8CE1-236A3F6CAA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3" name="Freeform: Shape 152">
              <a:extLst>
                <a:ext uri="{FF2B5EF4-FFF2-40B4-BE49-F238E27FC236}">
                  <a16:creationId xmlns:a16="http://schemas.microsoft.com/office/drawing/2014/main" id="{8A56719F-13F0-4B75-8C04-DAACD8FD86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4" name="Freeform: Shape 153">
              <a:extLst>
                <a:ext uri="{FF2B5EF4-FFF2-40B4-BE49-F238E27FC236}">
                  <a16:creationId xmlns:a16="http://schemas.microsoft.com/office/drawing/2014/main" id="{B30555DA-285C-4859-83DE-B16FF6DB13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5" name="Freeform: Shape 154">
              <a:extLst>
                <a:ext uri="{FF2B5EF4-FFF2-40B4-BE49-F238E27FC236}">
                  <a16:creationId xmlns:a16="http://schemas.microsoft.com/office/drawing/2014/main" id="{67AF00E9-C8D6-41C4-9703-5468F51639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56" name="Freeform: Shape 155">
              <a:extLst>
                <a:ext uri="{FF2B5EF4-FFF2-40B4-BE49-F238E27FC236}">
                  <a16:creationId xmlns:a16="http://schemas.microsoft.com/office/drawing/2014/main" id="{D07F88BD-A2E8-4F25-BB43-9372C6C9F3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7" name="Freeform: Shape 156">
              <a:extLst>
                <a:ext uri="{FF2B5EF4-FFF2-40B4-BE49-F238E27FC236}">
                  <a16:creationId xmlns:a16="http://schemas.microsoft.com/office/drawing/2014/main" id="{DFAE35DA-8283-4F4B-8C00-FF8EFE39B3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9977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58" name="Freeform: Shape 157">
              <a:extLst>
                <a:ext uri="{FF2B5EF4-FFF2-40B4-BE49-F238E27FC236}">
                  <a16:creationId xmlns:a16="http://schemas.microsoft.com/office/drawing/2014/main" id="{4340DEBE-A255-48E2-B7B2-AE881651CE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9977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9" name="Freeform: Shape 158">
              <a:extLst>
                <a:ext uri="{FF2B5EF4-FFF2-40B4-BE49-F238E27FC236}">
                  <a16:creationId xmlns:a16="http://schemas.microsoft.com/office/drawing/2014/main" id="{FE968FB9-507A-4F2E-B346-15995081B1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0" name="Freeform: Shape 159">
              <a:extLst>
                <a:ext uri="{FF2B5EF4-FFF2-40B4-BE49-F238E27FC236}">
                  <a16:creationId xmlns:a16="http://schemas.microsoft.com/office/drawing/2014/main" id="{4DA99BD8-9C2B-46BF-AA27-ED405540D1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1" name="Freeform: Shape 160">
              <a:extLst>
                <a:ext uri="{FF2B5EF4-FFF2-40B4-BE49-F238E27FC236}">
                  <a16:creationId xmlns:a16="http://schemas.microsoft.com/office/drawing/2014/main" id="{50C84F67-D2C2-48DF-8537-DF99C60240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2" name="Freeform: Shape 161">
              <a:extLst>
                <a:ext uri="{FF2B5EF4-FFF2-40B4-BE49-F238E27FC236}">
                  <a16:creationId xmlns:a16="http://schemas.microsoft.com/office/drawing/2014/main" id="{F5CAEB9A-26A6-4FBF-916B-19FC9B0BFC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599770"/>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3" name="Freeform: Shape 162">
              <a:extLst>
                <a:ext uri="{FF2B5EF4-FFF2-40B4-BE49-F238E27FC236}">
                  <a16:creationId xmlns:a16="http://schemas.microsoft.com/office/drawing/2014/main" id="{E4DEDE1B-4819-4E4B-849E-330D7DF56C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4" name="Freeform: Shape 163">
              <a:extLst>
                <a:ext uri="{FF2B5EF4-FFF2-40B4-BE49-F238E27FC236}">
                  <a16:creationId xmlns:a16="http://schemas.microsoft.com/office/drawing/2014/main" id="{C441B73E-F19C-4313-8F46-F600603B36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7" y="365901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65" name="Freeform: Shape 164">
              <a:extLst>
                <a:ext uri="{FF2B5EF4-FFF2-40B4-BE49-F238E27FC236}">
                  <a16:creationId xmlns:a16="http://schemas.microsoft.com/office/drawing/2014/main" id="{014FE805-EF51-4859-A6DF-CF75F9A0F5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2" y="3659014"/>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6" name="Freeform: Shape 165">
              <a:extLst>
                <a:ext uri="{FF2B5EF4-FFF2-40B4-BE49-F238E27FC236}">
                  <a16:creationId xmlns:a16="http://schemas.microsoft.com/office/drawing/2014/main" id="{624CF2A5-BD9E-4570-8560-063BC70F26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2"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7" name="Freeform: Shape 166">
              <a:extLst>
                <a:ext uri="{FF2B5EF4-FFF2-40B4-BE49-F238E27FC236}">
                  <a16:creationId xmlns:a16="http://schemas.microsoft.com/office/drawing/2014/main" id="{6BEC415C-7946-43B2-9AC8-348B6B5CD0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8" name="Freeform: Shape 167">
              <a:extLst>
                <a:ext uri="{FF2B5EF4-FFF2-40B4-BE49-F238E27FC236}">
                  <a16:creationId xmlns:a16="http://schemas.microsoft.com/office/drawing/2014/main" id="{1B615AD5-3365-43D4-8E16-377A2A2F97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9" name="Freeform: Shape 168">
              <a:extLst>
                <a:ext uri="{FF2B5EF4-FFF2-40B4-BE49-F238E27FC236}">
                  <a16:creationId xmlns:a16="http://schemas.microsoft.com/office/drawing/2014/main" id="{9D184DFD-DD33-491E-90FF-6E4ECA2668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659014"/>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0" name="Freeform: Shape 169">
              <a:extLst>
                <a:ext uri="{FF2B5EF4-FFF2-40B4-BE49-F238E27FC236}">
                  <a16:creationId xmlns:a16="http://schemas.microsoft.com/office/drawing/2014/main" id="{31B62FE1-0262-4B09-ABEA-8AA010137D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1" name="Freeform: Shape 170">
              <a:extLst>
                <a:ext uri="{FF2B5EF4-FFF2-40B4-BE49-F238E27FC236}">
                  <a16:creationId xmlns:a16="http://schemas.microsoft.com/office/drawing/2014/main" id="{20C539C6-FAA9-4EBE-93D9-1F946E1449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9" y="371816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72" name="Freeform: Shape 171">
              <a:extLst>
                <a:ext uri="{FF2B5EF4-FFF2-40B4-BE49-F238E27FC236}">
                  <a16:creationId xmlns:a16="http://schemas.microsoft.com/office/drawing/2014/main" id="{8C6EF3FF-09E5-4099-A49B-CA364A6E83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4" y="371816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3" name="Freeform: Shape 172">
              <a:extLst>
                <a:ext uri="{FF2B5EF4-FFF2-40B4-BE49-F238E27FC236}">
                  <a16:creationId xmlns:a16="http://schemas.microsoft.com/office/drawing/2014/main" id="{B3C5E06F-8F1E-4771-AAE4-B34B1D6A3D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4"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4" name="Freeform: Shape 173">
              <a:extLst>
                <a:ext uri="{FF2B5EF4-FFF2-40B4-BE49-F238E27FC236}">
                  <a16:creationId xmlns:a16="http://schemas.microsoft.com/office/drawing/2014/main" id="{538D5AE9-76CC-4AE4-B026-656EDCB01B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5" name="Freeform: Shape 174">
              <a:extLst>
                <a:ext uri="{FF2B5EF4-FFF2-40B4-BE49-F238E27FC236}">
                  <a16:creationId xmlns:a16="http://schemas.microsoft.com/office/drawing/2014/main" id="{30F1A9B9-52AB-4527-BD4A-1802F7C960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6" name="Freeform: Shape 175">
              <a:extLst>
                <a:ext uri="{FF2B5EF4-FFF2-40B4-BE49-F238E27FC236}">
                  <a16:creationId xmlns:a16="http://schemas.microsoft.com/office/drawing/2014/main" id="{46A57D78-C020-4EEF-971D-0C8802889A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71816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7" name="Freeform: Shape 176">
              <a:extLst>
                <a:ext uri="{FF2B5EF4-FFF2-40B4-BE49-F238E27FC236}">
                  <a16:creationId xmlns:a16="http://schemas.microsoft.com/office/drawing/2014/main" id="{7666D7A3-5ABF-4EDE-A0C5-F2099B2D86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5"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8" name="Freeform: Shape 177">
              <a:extLst>
                <a:ext uri="{FF2B5EF4-FFF2-40B4-BE49-F238E27FC236}">
                  <a16:creationId xmlns:a16="http://schemas.microsoft.com/office/drawing/2014/main" id="{13BC460A-E0FF-4658-A2FD-A3AF4D51DF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40" y="377741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79" name="Freeform: Shape 178">
              <a:extLst>
                <a:ext uri="{FF2B5EF4-FFF2-40B4-BE49-F238E27FC236}">
                  <a16:creationId xmlns:a16="http://schemas.microsoft.com/office/drawing/2014/main" id="{26467CC2-3AB3-4D37-8323-385B7399F7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5"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80" name="Freeform: Shape 179">
              <a:extLst>
                <a:ext uri="{FF2B5EF4-FFF2-40B4-BE49-F238E27FC236}">
                  <a16:creationId xmlns:a16="http://schemas.microsoft.com/office/drawing/2014/main" id="{563A1F58-33CE-4EDF-B902-3F43F69DA2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6"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81" name="Freeform: Shape 180">
              <a:extLst>
                <a:ext uri="{FF2B5EF4-FFF2-40B4-BE49-F238E27FC236}">
                  <a16:creationId xmlns:a16="http://schemas.microsoft.com/office/drawing/2014/main" id="{DDCFAB2F-7E88-4A57-999A-2506A1FE71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83"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82" name="Freeform: Shape 181">
              <a:extLst>
                <a:ext uri="{FF2B5EF4-FFF2-40B4-BE49-F238E27FC236}">
                  <a16:creationId xmlns:a16="http://schemas.microsoft.com/office/drawing/2014/main" id="{571BEB66-3787-441F-BB54-80C05C6F13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35"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83" name="Freeform: Shape 182">
              <a:extLst>
                <a:ext uri="{FF2B5EF4-FFF2-40B4-BE49-F238E27FC236}">
                  <a16:creationId xmlns:a16="http://schemas.microsoft.com/office/drawing/2014/main" id="{641DC095-611E-4979-8664-6C0EB878FC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82"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84" name="Freeform: Shape 183">
              <a:extLst>
                <a:ext uri="{FF2B5EF4-FFF2-40B4-BE49-F238E27FC236}">
                  <a16:creationId xmlns:a16="http://schemas.microsoft.com/office/drawing/2014/main" id="{210B9ECF-D859-4919-A9D6-3208548F00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31"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85" name="Freeform: Shape 184">
              <a:extLst>
                <a:ext uri="{FF2B5EF4-FFF2-40B4-BE49-F238E27FC236}">
                  <a16:creationId xmlns:a16="http://schemas.microsoft.com/office/drawing/2014/main" id="{4FBC31D4-7E98-452C-8A87-822DE0432C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481374"/>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86" name="Freeform: Shape 185">
              <a:extLst>
                <a:ext uri="{FF2B5EF4-FFF2-40B4-BE49-F238E27FC236}">
                  <a16:creationId xmlns:a16="http://schemas.microsoft.com/office/drawing/2014/main" id="{E302346C-F328-435B-87ED-447C6F8542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87" name="Freeform: Shape 186">
              <a:extLst>
                <a:ext uri="{FF2B5EF4-FFF2-40B4-BE49-F238E27FC236}">
                  <a16:creationId xmlns:a16="http://schemas.microsoft.com/office/drawing/2014/main" id="{B94F507E-9E94-432E-AE8A-A6CB2C5D05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481374"/>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188" name="Freeform: Shape 187">
              <a:extLst>
                <a:ext uri="{FF2B5EF4-FFF2-40B4-BE49-F238E27FC236}">
                  <a16:creationId xmlns:a16="http://schemas.microsoft.com/office/drawing/2014/main" id="{1FFAC4F0-FD7F-4943-B60E-E276F8B23F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89" name="Freeform: Shape 188">
              <a:extLst>
                <a:ext uri="{FF2B5EF4-FFF2-40B4-BE49-F238E27FC236}">
                  <a16:creationId xmlns:a16="http://schemas.microsoft.com/office/drawing/2014/main" id="{A8A5D871-92FD-43C3-BF94-0B524FA7D3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190" name="Freeform: Shape 189">
              <a:extLst>
                <a:ext uri="{FF2B5EF4-FFF2-40B4-BE49-F238E27FC236}">
                  <a16:creationId xmlns:a16="http://schemas.microsoft.com/office/drawing/2014/main" id="{6A79A241-1665-453E-ADD4-18892D4F85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48137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91" name="Freeform: Shape 190">
              <a:extLst>
                <a:ext uri="{FF2B5EF4-FFF2-40B4-BE49-F238E27FC236}">
                  <a16:creationId xmlns:a16="http://schemas.microsoft.com/office/drawing/2014/main" id="{81EABE18-4189-4E07-93C9-9B76673E3E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4062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2" name="Freeform: Shape 191">
              <a:extLst>
                <a:ext uri="{FF2B5EF4-FFF2-40B4-BE49-F238E27FC236}">
                  <a16:creationId xmlns:a16="http://schemas.microsoft.com/office/drawing/2014/main" id="{B658A0EE-6F09-4EF7-B5E7-F23A556BDA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4062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3" name="Freeform: Shape 192">
              <a:extLst>
                <a:ext uri="{FF2B5EF4-FFF2-40B4-BE49-F238E27FC236}">
                  <a16:creationId xmlns:a16="http://schemas.microsoft.com/office/drawing/2014/main" id="{15EB019C-C95B-4DE3-BD17-DC20F8007A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406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94" name="Freeform: Shape 193">
              <a:extLst>
                <a:ext uri="{FF2B5EF4-FFF2-40B4-BE49-F238E27FC236}">
                  <a16:creationId xmlns:a16="http://schemas.microsoft.com/office/drawing/2014/main" id="{2948B3ED-79C1-47C8-B712-0BFB5536C3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4062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5" name="Freeform: Shape 194">
              <a:extLst>
                <a:ext uri="{FF2B5EF4-FFF2-40B4-BE49-F238E27FC236}">
                  <a16:creationId xmlns:a16="http://schemas.microsoft.com/office/drawing/2014/main" id="{13387DB9-900B-422D-90F7-C5C7EB5D59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406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96" name="Freeform: Shape 195">
              <a:extLst>
                <a:ext uri="{FF2B5EF4-FFF2-40B4-BE49-F238E27FC236}">
                  <a16:creationId xmlns:a16="http://schemas.microsoft.com/office/drawing/2014/main" id="{48FDCCF3-E6D6-4CD0-9D47-02FE785C7A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40631"/>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97" name="Freeform: Shape 196">
              <a:extLst>
                <a:ext uri="{FF2B5EF4-FFF2-40B4-BE49-F238E27FC236}">
                  <a16:creationId xmlns:a16="http://schemas.microsoft.com/office/drawing/2014/main" id="{BC14E8F6-33F6-47CE-9A24-EA71D71496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997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8" name="Freeform: Shape 197">
              <a:extLst>
                <a:ext uri="{FF2B5EF4-FFF2-40B4-BE49-F238E27FC236}">
                  <a16:creationId xmlns:a16="http://schemas.microsoft.com/office/drawing/2014/main" id="{F78CC38F-63FC-4552-B17B-8D79D3C8F8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9" name="Freeform: Shape 198">
              <a:extLst>
                <a:ext uri="{FF2B5EF4-FFF2-40B4-BE49-F238E27FC236}">
                  <a16:creationId xmlns:a16="http://schemas.microsoft.com/office/drawing/2014/main" id="{89042823-A002-49CE-B03D-ED1291DC13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997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200" name="Freeform: Shape 199">
              <a:extLst>
                <a:ext uri="{FF2B5EF4-FFF2-40B4-BE49-F238E27FC236}">
                  <a16:creationId xmlns:a16="http://schemas.microsoft.com/office/drawing/2014/main" id="{96EFC6CE-198B-489B-B1EE-72CE842628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01" name="Freeform: Shape 200">
              <a:extLst>
                <a:ext uri="{FF2B5EF4-FFF2-40B4-BE49-F238E27FC236}">
                  <a16:creationId xmlns:a16="http://schemas.microsoft.com/office/drawing/2014/main" id="{49FEA23D-54D9-45D7-9325-1E2F638C9C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997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202" name="Freeform: Shape 201">
              <a:extLst>
                <a:ext uri="{FF2B5EF4-FFF2-40B4-BE49-F238E27FC236}">
                  <a16:creationId xmlns:a16="http://schemas.microsoft.com/office/drawing/2014/main" id="{2DB04EE3-370F-49CE-BCFE-C2999C3CF2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9978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03" name="Freeform: Shape 202">
              <a:extLst>
                <a:ext uri="{FF2B5EF4-FFF2-40B4-BE49-F238E27FC236}">
                  <a16:creationId xmlns:a16="http://schemas.microsoft.com/office/drawing/2014/main" id="{8BCBCC34-797D-41A8-8AD1-7E03E1BBFF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65902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04" name="Freeform: Shape 203">
              <a:extLst>
                <a:ext uri="{FF2B5EF4-FFF2-40B4-BE49-F238E27FC236}">
                  <a16:creationId xmlns:a16="http://schemas.microsoft.com/office/drawing/2014/main" id="{AFF5C1F8-0EDE-4835-89E6-1FCB2EA395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05" name="Freeform: Shape 204">
              <a:extLst>
                <a:ext uri="{FF2B5EF4-FFF2-40B4-BE49-F238E27FC236}">
                  <a16:creationId xmlns:a16="http://schemas.microsoft.com/office/drawing/2014/main" id="{6171D504-6300-457C-AFCC-064DBB3FCC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6590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206" name="Freeform: Shape 205">
              <a:extLst>
                <a:ext uri="{FF2B5EF4-FFF2-40B4-BE49-F238E27FC236}">
                  <a16:creationId xmlns:a16="http://schemas.microsoft.com/office/drawing/2014/main" id="{62ACE739-C8C4-4495-B04C-C3AFC44811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07" name="Freeform: Shape 206">
              <a:extLst>
                <a:ext uri="{FF2B5EF4-FFF2-40B4-BE49-F238E27FC236}">
                  <a16:creationId xmlns:a16="http://schemas.microsoft.com/office/drawing/2014/main" id="{3F4771CD-CDCA-4FFE-8EF5-E42D1781E7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208" name="Freeform: Shape 207">
              <a:extLst>
                <a:ext uri="{FF2B5EF4-FFF2-40B4-BE49-F238E27FC236}">
                  <a16:creationId xmlns:a16="http://schemas.microsoft.com/office/drawing/2014/main" id="{A10C0BFE-A8F9-4E21-9DFD-37A4D26C62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09" name="Freeform: Shape 208">
              <a:extLst>
                <a:ext uri="{FF2B5EF4-FFF2-40B4-BE49-F238E27FC236}">
                  <a16:creationId xmlns:a16="http://schemas.microsoft.com/office/drawing/2014/main" id="{4D8D4EF9-4EF7-4538-A4AE-439F9335EA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71817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0" name="Freeform: Shape 209">
              <a:extLst>
                <a:ext uri="{FF2B5EF4-FFF2-40B4-BE49-F238E27FC236}">
                  <a16:creationId xmlns:a16="http://schemas.microsoft.com/office/drawing/2014/main" id="{7E0500AB-5662-43B9-95C2-2EC80CC54F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1" name="Freeform: Shape 210">
              <a:extLst>
                <a:ext uri="{FF2B5EF4-FFF2-40B4-BE49-F238E27FC236}">
                  <a16:creationId xmlns:a16="http://schemas.microsoft.com/office/drawing/2014/main" id="{984021AD-A6A2-4CDA-A953-72FBA7598B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71817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212" name="Freeform: Shape 211">
              <a:extLst>
                <a:ext uri="{FF2B5EF4-FFF2-40B4-BE49-F238E27FC236}">
                  <a16:creationId xmlns:a16="http://schemas.microsoft.com/office/drawing/2014/main" id="{FD1FBF47-CAC8-4385-9DC7-C9BB6167E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3" name="Freeform: Shape 212">
              <a:extLst>
                <a:ext uri="{FF2B5EF4-FFF2-40B4-BE49-F238E27FC236}">
                  <a16:creationId xmlns:a16="http://schemas.microsoft.com/office/drawing/2014/main" id="{FBAEE482-005F-4288-8D66-09EA246C45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71817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214" name="Freeform: Shape 213">
              <a:extLst>
                <a:ext uri="{FF2B5EF4-FFF2-40B4-BE49-F238E27FC236}">
                  <a16:creationId xmlns:a16="http://schemas.microsoft.com/office/drawing/2014/main" id="{2C5DCF49-33DE-4AFF-818E-42F59F2804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71817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5" name="Freeform: Shape 214">
              <a:extLst>
                <a:ext uri="{FF2B5EF4-FFF2-40B4-BE49-F238E27FC236}">
                  <a16:creationId xmlns:a16="http://schemas.microsoft.com/office/drawing/2014/main" id="{866903F3-208B-46D5-925B-254DC74291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2" y="377741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16" name="Freeform: Shape 215">
              <a:extLst>
                <a:ext uri="{FF2B5EF4-FFF2-40B4-BE49-F238E27FC236}">
                  <a16:creationId xmlns:a16="http://schemas.microsoft.com/office/drawing/2014/main" id="{2550D219-E342-4A38-BB89-575C1EE7AA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2" y="377741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17" name="Freeform: Shape 216">
              <a:extLst>
                <a:ext uri="{FF2B5EF4-FFF2-40B4-BE49-F238E27FC236}">
                  <a16:creationId xmlns:a16="http://schemas.microsoft.com/office/drawing/2014/main" id="{5B5485FC-95D0-4660-9594-2C9BD3B776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8" y="3777419"/>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218" name="Freeform: Shape 217">
              <a:extLst>
                <a:ext uri="{FF2B5EF4-FFF2-40B4-BE49-F238E27FC236}">
                  <a16:creationId xmlns:a16="http://schemas.microsoft.com/office/drawing/2014/main" id="{2EA358DA-C7E8-4DF8-B7D6-CC58295655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4" y="3777383"/>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19" name="Freeform: Shape 218">
              <a:extLst>
                <a:ext uri="{FF2B5EF4-FFF2-40B4-BE49-F238E27FC236}">
                  <a16:creationId xmlns:a16="http://schemas.microsoft.com/office/drawing/2014/main" id="{7990E8BB-4369-4845-8436-A6F3FE1D11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87" y="37774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220" name="Freeform: Shape 219">
              <a:extLst>
                <a:ext uri="{FF2B5EF4-FFF2-40B4-BE49-F238E27FC236}">
                  <a16:creationId xmlns:a16="http://schemas.microsoft.com/office/drawing/2014/main" id="{D6C050C5-1951-434B-A7FE-D271E73F82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grpSp>
      <p:grpSp>
        <p:nvGrpSpPr>
          <p:cNvPr id="222" name="Graphic 4">
            <a:extLst>
              <a:ext uri="{FF2B5EF4-FFF2-40B4-BE49-F238E27FC236}">
                <a16:creationId xmlns:a16="http://schemas.microsoft.com/office/drawing/2014/main" id="{773717CC-ECEE-4ABF-BA61-C59F4680177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680915" y="4748271"/>
            <a:ext cx="1330536" cy="1330521"/>
            <a:chOff x="5734037" y="3067039"/>
            <a:chExt cx="724483" cy="724489"/>
          </a:xfrm>
          <a:solidFill>
            <a:schemeClr val="bg1">
              <a:alpha val="60000"/>
            </a:schemeClr>
          </a:solidFill>
        </p:grpSpPr>
        <p:sp>
          <p:nvSpPr>
            <p:cNvPr id="223" name="Freeform: Shape 222">
              <a:extLst>
                <a:ext uri="{FF2B5EF4-FFF2-40B4-BE49-F238E27FC236}">
                  <a16:creationId xmlns:a16="http://schemas.microsoft.com/office/drawing/2014/main" id="{9A4FAE41-62DF-4B8E-BD66-8EC206E0E3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067039"/>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224" name="Freeform: Shape 223">
              <a:extLst>
                <a:ext uri="{FF2B5EF4-FFF2-40B4-BE49-F238E27FC236}">
                  <a16:creationId xmlns:a16="http://schemas.microsoft.com/office/drawing/2014/main" id="{564C7F1F-5546-40DC-A16B-C9A3E45777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25" name="Freeform: Shape 224">
              <a:extLst>
                <a:ext uri="{FF2B5EF4-FFF2-40B4-BE49-F238E27FC236}">
                  <a16:creationId xmlns:a16="http://schemas.microsoft.com/office/drawing/2014/main" id="{45583216-FC24-4B75-9703-DBEC401FF8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26" name="Freeform: Shape 225">
              <a:extLst>
                <a:ext uri="{FF2B5EF4-FFF2-40B4-BE49-F238E27FC236}">
                  <a16:creationId xmlns:a16="http://schemas.microsoft.com/office/drawing/2014/main" id="{2FD0A70D-2E7E-4048-8145-0F45EDBBCE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27" name="Freeform: Shape 226">
              <a:extLst>
                <a:ext uri="{FF2B5EF4-FFF2-40B4-BE49-F238E27FC236}">
                  <a16:creationId xmlns:a16="http://schemas.microsoft.com/office/drawing/2014/main" id="{B703C78E-D176-4455-B7B5-2DB4F418DB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28" name="Freeform: Shape 227">
              <a:extLst>
                <a:ext uri="{FF2B5EF4-FFF2-40B4-BE49-F238E27FC236}">
                  <a16:creationId xmlns:a16="http://schemas.microsoft.com/office/drawing/2014/main" id="{AD23B98E-D1FB-4BD9-BA4A-060BC8266E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29" name="Freeform: Shape 228">
              <a:extLst>
                <a:ext uri="{FF2B5EF4-FFF2-40B4-BE49-F238E27FC236}">
                  <a16:creationId xmlns:a16="http://schemas.microsoft.com/office/drawing/2014/main" id="{C1541992-EEDB-4D6B-BDA9-B66E58A17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30" name="Freeform: Shape 229">
              <a:extLst>
                <a:ext uri="{FF2B5EF4-FFF2-40B4-BE49-F238E27FC236}">
                  <a16:creationId xmlns:a16="http://schemas.microsoft.com/office/drawing/2014/main" id="{08072B3B-B852-4186-ACFE-F614251324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2628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231" name="Freeform: Shape 230">
              <a:extLst>
                <a:ext uri="{FF2B5EF4-FFF2-40B4-BE49-F238E27FC236}">
                  <a16:creationId xmlns:a16="http://schemas.microsoft.com/office/drawing/2014/main" id="{7B5DD2CA-BCBA-4F3E-B472-840067686A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2628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32" name="Freeform: Shape 231">
              <a:extLst>
                <a:ext uri="{FF2B5EF4-FFF2-40B4-BE49-F238E27FC236}">
                  <a16:creationId xmlns:a16="http://schemas.microsoft.com/office/drawing/2014/main" id="{C7335DFE-05E4-4D45-B035-1D85E7648E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33" name="Freeform: Shape 232">
              <a:extLst>
                <a:ext uri="{FF2B5EF4-FFF2-40B4-BE49-F238E27FC236}">
                  <a16:creationId xmlns:a16="http://schemas.microsoft.com/office/drawing/2014/main" id="{ADCF9375-A092-491A-960D-A4DBB376C3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34" name="Freeform: Shape 233">
              <a:extLst>
                <a:ext uri="{FF2B5EF4-FFF2-40B4-BE49-F238E27FC236}">
                  <a16:creationId xmlns:a16="http://schemas.microsoft.com/office/drawing/2014/main" id="{95341599-7E99-490F-9AF8-07EAE5C8DB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35" name="Freeform: Shape 234">
              <a:extLst>
                <a:ext uri="{FF2B5EF4-FFF2-40B4-BE49-F238E27FC236}">
                  <a16:creationId xmlns:a16="http://schemas.microsoft.com/office/drawing/2014/main" id="{E1C55EB0-818A-46E6-8D53-5503100290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12628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36" name="Freeform: Shape 235">
              <a:extLst>
                <a:ext uri="{FF2B5EF4-FFF2-40B4-BE49-F238E27FC236}">
                  <a16:creationId xmlns:a16="http://schemas.microsoft.com/office/drawing/2014/main" id="{319B036C-5BD8-4F3B-8935-96D50F410D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37" name="Freeform: Shape 236">
              <a:extLst>
                <a:ext uri="{FF2B5EF4-FFF2-40B4-BE49-F238E27FC236}">
                  <a16:creationId xmlns:a16="http://schemas.microsoft.com/office/drawing/2014/main" id="{A8445880-106C-4DC8-A250-D132F0D6F3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8543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38" name="Freeform: Shape 237">
              <a:extLst>
                <a:ext uri="{FF2B5EF4-FFF2-40B4-BE49-F238E27FC236}">
                  <a16:creationId xmlns:a16="http://schemas.microsoft.com/office/drawing/2014/main" id="{952AA1DD-5DBE-43CD-9B85-63C7626929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39" name="Freeform: Shape 238">
              <a:extLst>
                <a:ext uri="{FF2B5EF4-FFF2-40B4-BE49-F238E27FC236}">
                  <a16:creationId xmlns:a16="http://schemas.microsoft.com/office/drawing/2014/main" id="{2A412466-ED73-4944-83CE-224B1769C2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40" name="Freeform: Shape 239">
              <a:extLst>
                <a:ext uri="{FF2B5EF4-FFF2-40B4-BE49-F238E27FC236}">
                  <a16:creationId xmlns:a16="http://schemas.microsoft.com/office/drawing/2014/main" id="{807E195A-10DB-494C-A547-E1D0C6F616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41" name="Freeform: Shape 240">
              <a:extLst>
                <a:ext uri="{FF2B5EF4-FFF2-40B4-BE49-F238E27FC236}">
                  <a16:creationId xmlns:a16="http://schemas.microsoft.com/office/drawing/2014/main" id="{4CD4AECE-734D-4B90-984F-B2ABFA2B6F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42" name="Freeform: Shape 241">
              <a:extLst>
                <a:ext uri="{FF2B5EF4-FFF2-40B4-BE49-F238E27FC236}">
                  <a16:creationId xmlns:a16="http://schemas.microsoft.com/office/drawing/2014/main" id="{2927072E-8001-4AD1-A4C4-2EDBA3BF87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43" name="Freeform: Shape 242">
              <a:extLst>
                <a:ext uri="{FF2B5EF4-FFF2-40B4-BE49-F238E27FC236}">
                  <a16:creationId xmlns:a16="http://schemas.microsoft.com/office/drawing/2014/main" id="{499D6F50-E593-46A3-81D8-73389276B2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44" name="Freeform: Shape 243">
              <a:extLst>
                <a:ext uri="{FF2B5EF4-FFF2-40B4-BE49-F238E27FC236}">
                  <a16:creationId xmlns:a16="http://schemas.microsoft.com/office/drawing/2014/main" id="{7A96E600-84B4-452B-AE40-295FC5807E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24467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45" name="Freeform: Shape 244">
              <a:extLst>
                <a:ext uri="{FF2B5EF4-FFF2-40B4-BE49-F238E27FC236}">
                  <a16:creationId xmlns:a16="http://schemas.microsoft.com/office/drawing/2014/main" id="{CBBA17AC-C1AB-4BFC-A051-457275D1D6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244677"/>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46" name="Freeform: Shape 245">
              <a:extLst>
                <a:ext uri="{FF2B5EF4-FFF2-40B4-BE49-F238E27FC236}">
                  <a16:creationId xmlns:a16="http://schemas.microsoft.com/office/drawing/2014/main" id="{488E850C-90D5-4D0F-A57D-7809327EF3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47" name="Freeform: Shape 246">
              <a:extLst>
                <a:ext uri="{FF2B5EF4-FFF2-40B4-BE49-F238E27FC236}">
                  <a16:creationId xmlns:a16="http://schemas.microsoft.com/office/drawing/2014/main" id="{9F98D808-AB13-4D8D-B4C5-9D32153462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48" name="Freeform: Shape 247">
              <a:extLst>
                <a:ext uri="{FF2B5EF4-FFF2-40B4-BE49-F238E27FC236}">
                  <a16:creationId xmlns:a16="http://schemas.microsoft.com/office/drawing/2014/main" id="{95AFFBC0-FF37-4117-86FA-21ABDA17AB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49" name="Freeform: Shape 248">
              <a:extLst>
                <a:ext uri="{FF2B5EF4-FFF2-40B4-BE49-F238E27FC236}">
                  <a16:creationId xmlns:a16="http://schemas.microsoft.com/office/drawing/2014/main" id="{ED0AC42A-17B0-4154-968C-CAE2A04C28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24467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50" name="Freeform: Shape 249">
              <a:extLst>
                <a:ext uri="{FF2B5EF4-FFF2-40B4-BE49-F238E27FC236}">
                  <a16:creationId xmlns:a16="http://schemas.microsoft.com/office/drawing/2014/main" id="{4A7A31A0-8490-4B9D-B9CC-7FF28053E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51" name="Freeform: Shape 250">
              <a:extLst>
                <a:ext uri="{FF2B5EF4-FFF2-40B4-BE49-F238E27FC236}">
                  <a16:creationId xmlns:a16="http://schemas.microsoft.com/office/drawing/2014/main" id="{8188899C-6A74-43D8-B36C-F86B278C89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0382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52" name="Freeform: Shape 251">
              <a:extLst>
                <a:ext uri="{FF2B5EF4-FFF2-40B4-BE49-F238E27FC236}">
                  <a16:creationId xmlns:a16="http://schemas.microsoft.com/office/drawing/2014/main" id="{1537EAA6-95B6-4674-A7B9-40F9AB7F59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53" name="Freeform: Shape 252">
              <a:extLst>
                <a:ext uri="{FF2B5EF4-FFF2-40B4-BE49-F238E27FC236}">
                  <a16:creationId xmlns:a16="http://schemas.microsoft.com/office/drawing/2014/main" id="{F4B29507-C08F-4764-B703-0EB33A0FAC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54" name="Freeform: Shape 253">
              <a:extLst>
                <a:ext uri="{FF2B5EF4-FFF2-40B4-BE49-F238E27FC236}">
                  <a16:creationId xmlns:a16="http://schemas.microsoft.com/office/drawing/2014/main" id="{4200E500-6A99-47FC-A30F-FA4C85DA8C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55" name="Freeform: Shape 254">
              <a:extLst>
                <a:ext uri="{FF2B5EF4-FFF2-40B4-BE49-F238E27FC236}">
                  <a16:creationId xmlns:a16="http://schemas.microsoft.com/office/drawing/2014/main" id="{9558677C-76AD-451F-AEEE-C5FEE4179C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56" name="Freeform: Shape 255">
              <a:extLst>
                <a:ext uri="{FF2B5EF4-FFF2-40B4-BE49-F238E27FC236}">
                  <a16:creationId xmlns:a16="http://schemas.microsoft.com/office/drawing/2014/main" id="{79E472E5-A81A-44E7-AEBA-C3A593497B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0382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57" name="Freeform: Shape 256">
              <a:extLst>
                <a:ext uri="{FF2B5EF4-FFF2-40B4-BE49-F238E27FC236}">
                  <a16:creationId xmlns:a16="http://schemas.microsoft.com/office/drawing/2014/main" id="{5CD54F54-9E41-4635-A533-6CC6515E13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58" name="Freeform: Shape 257">
              <a:extLst>
                <a:ext uri="{FF2B5EF4-FFF2-40B4-BE49-F238E27FC236}">
                  <a16:creationId xmlns:a16="http://schemas.microsoft.com/office/drawing/2014/main" id="{B22D6F46-74C0-49D9-8CD8-BC125E973D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63074"/>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59" name="Freeform: Shape 258">
              <a:extLst>
                <a:ext uri="{FF2B5EF4-FFF2-40B4-BE49-F238E27FC236}">
                  <a16:creationId xmlns:a16="http://schemas.microsoft.com/office/drawing/2014/main" id="{C6FAA6EC-EDF6-4522-ACD8-8D4F7FF872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60" name="Freeform: Shape 259">
              <a:extLst>
                <a:ext uri="{FF2B5EF4-FFF2-40B4-BE49-F238E27FC236}">
                  <a16:creationId xmlns:a16="http://schemas.microsoft.com/office/drawing/2014/main" id="{5F8364DC-ED1A-482D-A418-7941B199CB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61" name="Freeform: Shape 260">
              <a:extLst>
                <a:ext uri="{FF2B5EF4-FFF2-40B4-BE49-F238E27FC236}">
                  <a16:creationId xmlns:a16="http://schemas.microsoft.com/office/drawing/2014/main" id="{1896D361-70A8-4528-940B-F306550F88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62" name="Freeform: Shape 261">
              <a:extLst>
                <a:ext uri="{FF2B5EF4-FFF2-40B4-BE49-F238E27FC236}">
                  <a16:creationId xmlns:a16="http://schemas.microsoft.com/office/drawing/2014/main" id="{4D1CB00A-0CE1-4E25-ADCE-9562845F54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63" name="Freeform: Shape 262">
              <a:extLst>
                <a:ext uri="{FF2B5EF4-FFF2-40B4-BE49-F238E27FC236}">
                  <a16:creationId xmlns:a16="http://schemas.microsoft.com/office/drawing/2014/main" id="{E1B6761E-B7C6-4218-B95F-F6DEC0066D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63074"/>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64" name="Freeform: Shape 263">
              <a:extLst>
                <a:ext uri="{FF2B5EF4-FFF2-40B4-BE49-F238E27FC236}">
                  <a16:creationId xmlns:a16="http://schemas.microsoft.com/office/drawing/2014/main" id="{CA081177-DAC3-4667-91A1-4CC885D4A1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65" name="Freeform: Shape 264">
              <a:extLst>
                <a:ext uri="{FF2B5EF4-FFF2-40B4-BE49-F238E27FC236}">
                  <a16:creationId xmlns:a16="http://schemas.microsoft.com/office/drawing/2014/main" id="{435007DC-BB8D-43BA-9598-AE79AA262E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222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66" name="Freeform: Shape 265">
              <a:extLst>
                <a:ext uri="{FF2B5EF4-FFF2-40B4-BE49-F238E27FC236}">
                  <a16:creationId xmlns:a16="http://schemas.microsoft.com/office/drawing/2014/main" id="{46628B8A-02EC-44EF-B52C-5EBAFBCF9C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67" name="Freeform: Shape 266">
              <a:extLst>
                <a:ext uri="{FF2B5EF4-FFF2-40B4-BE49-F238E27FC236}">
                  <a16:creationId xmlns:a16="http://schemas.microsoft.com/office/drawing/2014/main" id="{2DACEC99-8F4C-495C-8EAA-670A3A02ED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68" name="Freeform: Shape 267">
              <a:extLst>
                <a:ext uri="{FF2B5EF4-FFF2-40B4-BE49-F238E27FC236}">
                  <a16:creationId xmlns:a16="http://schemas.microsoft.com/office/drawing/2014/main" id="{C8EFEAD4-1425-4357-9D8A-F326DABC6E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69" name="Freeform: Shape 268">
              <a:extLst>
                <a:ext uri="{FF2B5EF4-FFF2-40B4-BE49-F238E27FC236}">
                  <a16:creationId xmlns:a16="http://schemas.microsoft.com/office/drawing/2014/main" id="{FDA70E94-A082-47D4-B4F8-142AEF1DC3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70" name="Freeform: Shape 269">
              <a:extLst>
                <a:ext uri="{FF2B5EF4-FFF2-40B4-BE49-F238E27FC236}">
                  <a16:creationId xmlns:a16="http://schemas.microsoft.com/office/drawing/2014/main" id="{10E96E8A-1EEA-4F1D-8CFE-12DC9B9E7A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4222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71" name="Freeform: Shape 270">
              <a:extLst>
                <a:ext uri="{FF2B5EF4-FFF2-40B4-BE49-F238E27FC236}">
                  <a16:creationId xmlns:a16="http://schemas.microsoft.com/office/drawing/2014/main" id="{B12D7CC4-A548-4FF7-A6B2-9151CFA9E3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72" name="Freeform: Shape 271">
              <a:extLst>
                <a:ext uri="{FF2B5EF4-FFF2-40B4-BE49-F238E27FC236}">
                  <a16:creationId xmlns:a16="http://schemas.microsoft.com/office/drawing/2014/main" id="{CB3F1C68-B597-4669-87F8-C80124ABE0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73" name="Freeform: Shape 272">
              <a:extLst>
                <a:ext uri="{FF2B5EF4-FFF2-40B4-BE49-F238E27FC236}">
                  <a16:creationId xmlns:a16="http://schemas.microsoft.com/office/drawing/2014/main" id="{A57037D2-0958-4F34-815F-C8CA7F86AE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74" name="Freeform: Shape 273">
              <a:extLst>
                <a:ext uri="{FF2B5EF4-FFF2-40B4-BE49-F238E27FC236}">
                  <a16:creationId xmlns:a16="http://schemas.microsoft.com/office/drawing/2014/main" id="{30AF3969-3F11-4157-B4B9-33B1314623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067039"/>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275" name="Freeform: Shape 274">
              <a:extLst>
                <a:ext uri="{FF2B5EF4-FFF2-40B4-BE49-F238E27FC236}">
                  <a16:creationId xmlns:a16="http://schemas.microsoft.com/office/drawing/2014/main" id="{51D613E3-18F5-4426-ADEB-DEC123E16B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76" name="Freeform: Shape 275">
              <a:extLst>
                <a:ext uri="{FF2B5EF4-FFF2-40B4-BE49-F238E27FC236}">
                  <a16:creationId xmlns:a16="http://schemas.microsoft.com/office/drawing/2014/main" id="{1DC25548-A3A9-4018-A29B-6972D353F9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277" name="Freeform: Shape 276">
              <a:extLst>
                <a:ext uri="{FF2B5EF4-FFF2-40B4-BE49-F238E27FC236}">
                  <a16:creationId xmlns:a16="http://schemas.microsoft.com/office/drawing/2014/main" id="{7EDE6372-94D2-435D-BD43-A20072D807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78" name="Freeform: Shape 277">
              <a:extLst>
                <a:ext uri="{FF2B5EF4-FFF2-40B4-BE49-F238E27FC236}">
                  <a16:creationId xmlns:a16="http://schemas.microsoft.com/office/drawing/2014/main" id="{729575A6-77E2-4199-8F0A-27C89330A0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2628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79" name="Freeform: Shape 278">
              <a:extLst>
                <a:ext uri="{FF2B5EF4-FFF2-40B4-BE49-F238E27FC236}">
                  <a16:creationId xmlns:a16="http://schemas.microsoft.com/office/drawing/2014/main" id="{12EB506D-59AD-4011-80F8-36A2BDB954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80" name="Freeform: Shape 279">
              <a:extLst>
                <a:ext uri="{FF2B5EF4-FFF2-40B4-BE49-F238E27FC236}">
                  <a16:creationId xmlns:a16="http://schemas.microsoft.com/office/drawing/2014/main" id="{92FD46FA-14EB-46A2-B4A3-ECD1F49BAC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2628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281" name="Freeform: Shape 280">
              <a:extLst>
                <a:ext uri="{FF2B5EF4-FFF2-40B4-BE49-F238E27FC236}">
                  <a16:creationId xmlns:a16="http://schemas.microsoft.com/office/drawing/2014/main" id="{1CD84E07-49A9-40E3-B34C-91C156C9C6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82" name="Freeform: Shape 281">
              <a:extLst>
                <a:ext uri="{FF2B5EF4-FFF2-40B4-BE49-F238E27FC236}">
                  <a16:creationId xmlns:a16="http://schemas.microsoft.com/office/drawing/2014/main" id="{F3090306-C384-44A0-8C38-77397133BA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283" name="Freeform: Shape 282">
              <a:extLst>
                <a:ext uri="{FF2B5EF4-FFF2-40B4-BE49-F238E27FC236}">
                  <a16:creationId xmlns:a16="http://schemas.microsoft.com/office/drawing/2014/main" id="{3515E97E-31A4-4273-AB55-8EAD74CB9E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2628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84" name="Freeform: Shape 283">
              <a:extLst>
                <a:ext uri="{FF2B5EF4-FFF2-40B4-BE49-F238E27FC236}">
                  <a16:creationId xmlns:a16="http://schemas.microsoft.com/office/drawing/2014/main" id="{792F63CA-0494-43E2-A0AA-37C35C8326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85433"/>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85" name="Freeform: Shape 284">
              <a:extLst>
                <a:ext uri="{FF2B5EF4-FFF2-40B4-BE49-F238E27FC236}">
                  <a16:creationId xmlns:a16="http://schemas.microsoft.com/office/drawing/2014/main" id="{5389A040-E4CC-4CE7-8B9F-40ECA9ACE1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86" name="Freeform: Shape 285">
              <a:extLst>
                <a:ext uri="{FF2B5EF4-FFF2-40B4-BE49-F238E27FC236}">
                  <a16:creationId xmlns:a16="http://schemas.microsoft.com/office/drawing/2014/main" id="{1BA51B23-705C-49BE-B606-8A9B623E0A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85433"/>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287" name="Freeform: Shape 286">
              <a:extLst>
                <a:ext uri="{FF2B5EF4-FFF2-40B4-BE49-F238E27FC236}">
                  <a16:creationId xmlns:a16="http://schemas.microsoft.com/office/drawing/2014/main" id="{B16EF17A-F451-4B5B-9052-33A9116E9D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88" name="Freeform: Shape 287">
              <a:extLst>
                <a:ext uri="{FF2B5EF4-FFF2-40B4-BE49-F238E27FC236}">
                  <a16:creationId xmlns:a16="http://schemas.microsoft.com/office/drawing/2014/main" id="{1B20B7D1-27D7-4E1A-A317-E9E7A105A9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289" name="Freeform: Shape 288">
              <a:extLst>
                <a:ext uri="{FF2B5EF4-FFF2-40B4-BE49-F238E27FC236}">
                  <a16:creationId xmlns:a16="http://schemas.microsoft.com/office/drawing/2014/main" id="{1E3FADAF-FD1D-45B2-A40D-EBDD536E75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8543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90" name="Freeform: Shape 289">
              <a:extLst>
                <a:ext uri="{FF2B5EF4-FFF2-40B4-BE49-F238E27FC236}">
                  <a16:creationId xmlns:a16="http://schemas.microsoft.com/office/drawing/2014/main" id="{301257BA-BCE2-4479-A04F-A9DBFAF928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244676"/>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91" name="Freeform: Shape 290">
              <a:extLst>
                <a:ext uri="{FF2B5EF4-FFF2-40B4-BE49-F238E27FC236}">
                  <a16:creationId xmlns:a16="http://schemas.microsoft.com/office/drawing/2014/main" id="{619D0ABC-04D9-405A-A52F-5EEC01762A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92" name="Freeform: Shape 291">
              <a:extLst>
                <a:ext uri="{FF2B5EF4-FFF2-40B4-BE49-F238E27FC236}">
                  <a16:creationId xmlns:a16="http://schemas.microsoft.com/office/drawing/2014/main" id="{123AE5C7-608A-47A7-B7A1-55662B70BF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244676"/>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293" name="Freeform: Shape 292">
              <a:extLst>
                <a:ext uri="{FF2B5EF4-FFF2-40B4-BE49-F238E27FC236}">
                  <a16:creationId xmlns:a16="http://schemas.microsoft.com/office/drawing/2014/main" id="{957BDA1A-3081-45EB-A31E-3F98EC6DC3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94" name="Freeform: Shape 293">
              <a:extLst>
                <a:ext uri="{FF2B5EF4-FFF2-40B4-BE49-F238E27FC236}">
                  <a16:creationId xmlns:a16="http://schemas.microsoft.com/office/drawing/2014/main" id="{683DDA50-C794-4DC5-8297-CFDEB8DCB4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295" name="Freeform: Shape 294">
              <a:extLst>
                <a:ext uri="{FF2B5EF4-FFF2-40B4-BE49-F238E27FC236}">
                  <a16:creationId xmlns:a16="http://schemas.microsoft.com/office/drawing/2014/main" id="{FA42024A-A832-4635-9CE6-B968232CE8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2446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96" name="Freeform: Shape 295">
              <a:extLst>
                <a:ext uri="{FF2B5EF4-FFF2-40B4-BE49-F238E27FC236}">
                  <a16:creationId xmlns:a16="http://schemas.microsoft.com/office/drawing/2014/main" id="{564D00AA-3E68-4F56-80A0-08D5DFFB61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97" name="Freeform: Shape 296">
              <a:extLst>
                <a:ext uri="{FF2B5EF4-FFF2-40B4-BE49-F238E27FC236}">
                  <a16:creationId xmlns:a16="http://schemas.microsoft.com/office/drawing/2014/main" id="{D988A711-E3E8-4172-AFE1-60E93FF10A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98" name="Freeform: Shape 297">
              <a:extLst>
                <a:ext uri="{FF2B5EF4-FFF2-40B4-BE49-F238E27FC236}">
                  <a16:creationId xmlns:a16="http://schemas.microsoft.com/office/drawing/2014/main" id="{7A89FF34-EE34-461C-A3EF-73AC3801B9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0382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299" name="Freeform: Shape 298">
              <a:extLst>
                <a:ext uri="{FF2B5EF4-FFF2-40B4-BE49-F238E27FC236}">
                  <a16:creationId xmlns:a16="http://schemas.microsoft.com/office/drawing/2014/main" id="{80D55E43-BE59-444D-B32B-9C0306A126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00" name="Freeform: Shape 299">
              <a:extLst>
                <a:ext uri="{FF2B5EF4-FFF2-40B4-BE49-F238E27FC236}">
                  <a16:creationId xmlns:a16="http://schemas.microsoft.com/office/drawing/2014/main" id="{639C823F-B16B-4DF7-BA6E-0D832AAB27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301" name="Freeform: Shape 300">
              <a:extLst>
                <a:ext uri="{FF2B5EF4-FFF2-40B4-BE49-F238E27FC236}">
                  <a16:creationId xmlns:a16="http://schemas.microsoft.com/office/drawing/2014/main" id="{2E623C08-172F-41EA-90CB-59ED0D583B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02" name="Freeform: Shape 301">
              <a:extLst>
                <a:ext uri="{FF2B5EF4-FFF2-40B4-BE49-F238E27FC236}">
                  <a16:creationId xmlns:a16="http://schemas.microsoft.com/office/drawing/2014/main" id="{94C0577F-0FF9-47D5-8C6D-FC7B4CC318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03" name="Freeform: Shape 302">
              <a:extLst>
                <a:ext uri="{FF2B5EF4-FFF2-40B4-BE49-F238E27FC236}">
                  <a16:creationId xmlns:a16="http://schemas.microsoft.com/office/drawing/2014/main" id="{30C80E9D-7909-4C52-ACAD-80FF874F99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04" name="Freeform: Shape 303">
              <a:extLst>
                <a:ext uri="{FF2B5EF4-FFF2-40B4-BE49-F238E27FC236}">
                  <a16:creationId xmlns:a16="http://schemas.microsoft.com/office/drawing/2014/main" id="{2B9598CE-4E74-4A54-BAB8-59379D2114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63072"/>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305" name="Freeform: Shape 304">
              <a:extLst>
                <a:ext uri="{FF2B5EF4-FFF2-40B4-BE49-F238E27FC236}">
                  <a16:creationId xmlns:a16="http://schemas.microsoft.com/office/drawing/2014/main" id="{E7188EAA-47E1-4B73-8682-C74A0421BE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06" name="Freeform: Shape 305">
              <a:extLst>
                <a:ext uri="{FF2B5EF4-FFF2-40B4-BE49-F238E27FC236}">
                  <a16:creationId xmlns:a16="http://schemas.microsoft.com/office/drawing/2014/main" id="{36900E8B-61F2-411F-B29F-A9CDC6E811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307" name="Freeform: Shape 306">
              <a:extLst>
                <a:ext uri="{FF2B5EF4-FFF2-40B4-BE49-F238E27FC236}">
                  <a16:creationId xmlns:a16="http://schemas.microsoft.com/office/drawing/2014/main" id="{0A25598A-334A-487D-9604-4753EAE81E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63074"/>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08" name="Freeform: Shape 307">
              <a:extLst>
                <a:ext uri="{FF2B5EF4-FFF2-40B4-BE49-F238E27FC236}">
                  <a16:creationId xmlns:a16="http://schemas.microsoft.com/office/drawing/2014/main" id="{C8DBE472-045A-491C-AB7C-4153EE2B00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09" name="Freeform: Shape 308">
              <a:extLst>
                <a:ext uri="{FF2B5EF4-FFF2-40B4-BE49-F238E27FC236}">
                  <a16:creationId xmlns:a16="http://schemas.microsoft.com/office/drawing/2014/main" id="{2F6DD374-5D5F-48BB-8135-8F37EE2C23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0" name="Freeform: Shape 309">
              <a:extLst>
                <a:ext uri="{FF2B5EF4-FFF2-40B4-BE49-F238E27FC236}">
                  <a16:creationId xmlns:a16="http://schemas.microsoft.com/office/drawing/2014/main" id="{386B8A5A-00D0-4291-937B-931B3F19CD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422225"/>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311" name="Freeform: Shape 310">
              <a:extLst>
                <a:ext uri="{FF2B5EF4-FFF2-40B4-BE49-F238E27FC236}">
                  <a16:creationId xmlns:a16="http://schemas.microsoft.com/office/drawing/2014/main" id="{89C10BFA-8067-495D-810E-1F4085F7B4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2" name="Freeform: Shape 311">
              <a:extLst>
                <a:ext uri="{FF2B5EF4-FFF2-40B4-BE49-F238E27FC236}">
                  <a16:creationId xmlns:a16="http://schemas.microsoft.com/office/drawing/2014/main" id="{51F94E69-8294-4AB3-A457-3BD4ACF085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313" name="Freeform: Shape 312">
              <a:extLst>
                <a:ext uri="{FF2B5EF4-FFF2-40B4-BE49-F238E27FC236}">
                  <a16:creationId xmlns:a16="http://schemas.microsoft.com/office/drawing/2014/main" id="{AD2859C5-45C5-4EE2-8272-0FA7A02353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4222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4" name="Freeform: Shape 313">
              <a:extLst>
                <a:ext uri="{FF2B5EF4-FFF2-40B4-BE49-F238E27FC236}">
                  <a16:creationId xmlns:a16="http://schemas.microsoft.com/office/drawing/2014/main" id="{14AFB321-1B9D-41AF-9686-8C689A3F4B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81374"/>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315" name="Freeform: Shape 314">
              <a:extLst>
                <a:ext uri="{FF2B5EF4-FFF2-40B4-BE49-F238E27FC236}">
                  <a16:creationId xmlns:a16="http://schemas.microsoft.com/office/drawing/2014/main" id="{5C4403F4-D893-4E4C-8DFE-E79AE6A62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316" name="Freeform: Shape 315">
              <a:extLst>
                <a:ext uri="{FF2B5EF4-FFF2-40B4-BE49-F238E27FC236}">
                  <a16:creationId xmlns:a16="http://schemas.microsoft.com/office/drawing/2014/main" id="{BA894316-677B-4B51-AF19-0D3FAF96A7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17" name="Freeform: Shape 316">
              <a:extLst>
                <a:ext uri="{FF2B5EF4-FFF2-40B4-BE49-F238E27FC236}">
                  <a16:creationId xmlns:a16="http://schemas.microsoft.com/office/drawing/2014/main" id="{07FDE9AD-8F5A-44B0-AC7E-30148150D0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18" name="Freeform: Shape 317">
              <a:extLst>
                <a:ext uri="{FF2B5EF4-FFF2-40B4-BE49-F238E27FC236}">
                  <a16:creationId xmlns:a16="http://schemas.microsoft.com/office/drawing/2014/main" id="{A4D0E6BA-489D-4EA4-994E-225F7D078B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19" name="Freeform: Shape 318">
              <a:extLst>
                <a:ext uri="{FF2B5EF4-FFF2-40B4-BE49-F238E27FC236}">
                  <a16:creationId xmlns:a16="http://schemas.microsoft.com/office/drawing/2014/main" id="{7EDFBCCB-EC92-4860-BBDB-2EC6355FEE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320" name="Freeform: Shape 319">
              <a:extLst>
                <a:ext uri="{FF2B5EF4-FFF2-40B4-BE49-F238E27FC236}">
                  <a16:creationId xmlns:a16="http://schemas.microsoft.com/office/drawing/2014/main" id="{459DBA8E-2EB0-4C51-A161-2C595B89D4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21" name="Freeform: Shape 320">
              <a:extLst>
                <a:ext uri="{FF2B5EF4-FFF2-40B4-BE49-F238E27FC236}">
                  <a16:creationId xmlns:a16="http://schemas.microsoft.com/office/drawing/2014/main" id="{FB1BA285-9A95-49B7-A098-F38400D92B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4062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322" name="Freeform: Shape 321">
              <a:extLst>
                <a:ext uri="{FF2B5EF4-FFF2-40B4-BE49-F238E27FC236}">
                  <a16:creationId xmlns:a16="http://schemas.microsoft.com/office/drawing/2014/main" id="{D29C405E-90F5-4AB5-8B5F-3CA2F1815A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323" name="Freeform: Shape 322">
              <a:extLst>
                <a:ext uri="{FF2B5EF4-FFF2-40B4-BE49-F238E27FC236}">
                  <a16:creationId xmlns:a16="http://schemas.microsoft.com/office/drawing/2014/main" id="{F7214FFD-3321-412F-9CA5-4BC6E874F9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24" name="Freeform: Shape 323">
              <a:extLst>
                <a:ext uri="{FF2B5EF4-FFF2-40B4-BE49-F238E27FC236}">
                  <a16:creationId xmlns:a16="http://schemas.microsoft.com/office/drawing/2014/main" id="{5F16C3D8-64A1-443D-92A7-EA97518A63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25" name="Freeform: Shape 324">
              <a:extLst>
                <a:ext uri="{FF2B5EF4-FFF2-40B4-BE49-F238E27FC236}">
                  <a16:creationId xmlns:a16="http://schemas.microsoft.com/office/drawing/2014/main" id="{7E4EFAB9-436A-4B6B-A16B-8DA3F614A8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26" name="Freeform: Shape 325">
              <a:extLst>
                <a:ext uri="{FF2B5EF4-FFF2-40B4-BE49-F238E27FC236}">
                  <a16:creationId xmlns:a16="http://schemas.microsoft.com/office/drawing/2014/main" id="{037DDFC3-D7A5-443D-8417-D723296DA7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327" name="Freeform: Shape 326">
              <a:extLst>
                <a:ext uri="{FF2B5EF4-FFF2-40B4-BE49-F238E27FC236}">
                  <a16:creationId xmlns:a16="http://schemas.microsoft.com/office/drawing/2014/main" id="{253AC142-F4B4-47E8-BBEE-F7D0F8547F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28" name="Freeform: Shape 327">
              <a:extLst>
                <a:ext uri="{FF2B5EF4-FFF2-40B4-BE49-F238E27FC236}">
                  <a16:creationId xmlns:a16="http://schemas.microsoft.com/office/drawing/2014/main" id="{890AAA82-94E2-41D0-AE92-9C87195CCB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9977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329" name="Freeform: Shape 328">
              <a:extLst>
                <a:ext uri="{FF2B5EF4-FFF2-40B4-BE49-F238E27FC236}">
                  <a16:creationId xmlns:a16="http://schemas.microsoft.com/office/drawing/2014/main" id="{FD33B856-EF4E-40FC-BDA0-9E26203D03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9977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30" name="Freeform: Shape 329">
              <a:extLst>
                <a:ext uri="{FF2B5EF4-FFF2-40B4-BE49-F238E27FC236}">
                  <a16:creationId xmlns:a16="http://schemas.microsoft.com/office/drawing/2014/main" id="{24AEBF58-C8A2-4D00-9AFB-B5012AEA36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31" name="Freeform: Shape 330">
              <a:extLst>
                <a:ext uri="{FF2B5EF4-FFF2-40B4-BE49-F238E27FC236}">
                  <a16:creationId xmlns:a16="http://schemas.microsoft.com/office/drawing/2014/main" id="{21270E55-4211-4529-BDC3-29B80BDF50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32" name="Freeform: Shape 331">
              <a:extLst>
                <a:ext uri="{FF2B5EF4-FFF2-40B4-BE49-F238E27FC236}">
                  <a16:creationId xmlns:a16="http://schemas.microsoft.com/office/drawing/2014/main" id="{16DD7E91-EFBB-4DD7-B30F-4A13C20BED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33" name="Freeform: Shape 332">
              <a:extLst>
                <a:ext uri="{FF2B5EF4-FFF2-40B4-BE49-F238E27FC236}">
                  <a16:creationId xmlns:a16="http://schemas.microsoft.com/office/drawing/2014/main" id="{96260F31-66FB-4E2C-801E-701C2B859A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599770"/>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34" name="Freeform: Shape 333">
              <a:extLst>
                <a:ext uri="{FF2B5EF4-FFF2-40B4-BE49-F238E27FC236}">
                  <a16:creationId xmlns:a16="http://schemas.microsoft.com/office/drawing/2014/main" id="{B5FEE1C9-3961-4400-AD3E-B5AD93A474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35" name="Freeform: Shape 334">
              <a:extLst>
                <a:ext uri="{FF2B5EF4-FFF2-40B4-BE49-F238E27FC236}">
                  <a16:creationId xmlns:a16="http://schemas.microsoft.com/office/drawing/2014/main" id="{34E1BE05-269F-4A13-99FE-2A973A0E77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7" y="365901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336" name="Freeform: Shape 335">
              <a:extLst>
                <a:ext uri="{FF2B5EF4-FFF2-40B4-BE49-F238E27FC236}">
                  <a16:creationId xmlns:a16="http://schemas.microsoft.com/office/drawing/2014/main" id="{2D591FBD-65C6-46C4-AF19-875D652DCF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2" y="3659014"/>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37" name="Freeform: Shape 336">
              <a:extLst>
                <a:ext uri="{FF2B5EF4-FFF2-40B4-BE49-F238E27FC236}">
                  <a16:creationId xmlns:a16="http://schemas.microsoft.com/office/drawing/2014/main" id="{85F7E635-CB45-4346-BBFB-10FF0576AF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2"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38" name="Freeform: Shape 337">
              <a:extLst>
                <a:ext uri="{FF2B5EF4-FFF2-40B4-BE49-F238E27FC236}">
                  <a16:creationId xmlns:a16="http://schemas.microsoft.com/office/drawing/2014/main" id="{3BDAC885-F0B3-4D66-8587-4384652983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39" name="Freeform: Shape 338">
              <a:extLst>
                <a:ext uri="{FF2B5EF4-FFF2-40B4-BE49-F238E27FC236}">
                  <a16:creationId xmlns:a16="http://schemas.microsoft.com/office/drawing/2014/main" id="{3427A7E1-71C9-42CC-9CAF-53642DC4D0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40" name="Freeform: Shape 339">
              <a:extLst>
                <a:ext uri="{FF2B5EF4-FFF2-40B4-BE49-F238E27FC236}">
                  <a16:creationId xmlns:a16="http://schemas.microsoft.com/office/drawing/2014/main" id="{20BF60C4-2E5D-473E-96B6-D22BB8536F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659014"/>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41" name="Freeform: Shape 340">
              <a:extLst>
                <a:ext uri="{FF2B5EF4-FFF2-40B4-BE49-F238E27FC236}">
                  <a16:creationId xmlns:a16="http://schemas.microsoft.com/office/drawing/2014/main" id="{C4703732-1088-4448-ACC0-D8BD901B2C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42" name="Freeform: Shape 341">
              <a:extLst>
                <a:ext uri="{FF2B5EF4-FFF2-40B4-BE49-F238E27FC236}">
                  <a16:creationId xmlns:a16="http://schemas.microsoft.com/office/drawing/2014/main" id="{6777D706-23BF-4962-98D3-D5AE7DF4EC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9" y="371816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343" name="Freeform: Shape 342">
              <a:extLst>
                <a:ext uri="{FF2B5EF4-FFF2-40B4-BE49-F238E27FC236}">
                  <a16:creationId xmlns:a16="http://schemas.microsoft.com/office/drawing/2014/main" id="{783FF777-4C59-44D0-9441-2B40E0A70E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4" y="371816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44" name="Freeform: Shape 343">
              <a:extLst>
                <a:ext uri="{FF2B5EF4-FFF2-40B4-BE49-F238E27FC236}">
                  <a16:creationId xmlns:a16="http://schemas.microsoft.com/office/drawing/2014/main" id="{2037F33C-65F4-44B6-9CB2-D32D1552C6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4"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45" name="Freeform: Shape 344">
              <a:extLst>
                <a:ext uri="{FF2B5EF4-FFF2-40B4-BE49-F238E27FC236}">
                  <a16:creationId xmlns:a16="http://schemas.microsoft.com/office/drawing/2014/main" id="{E73BA403-F3FD-4D76-A516-5698375D64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46" name="Freeform: Shape 345">
              <a:extLst>
                <a:ext uri="{FF2B5EF4-FFF2-40B4-BE49-F238E27FC236}">
                  <a16:creationId xmlns:a16="http://schemas.microsoft.com/office/drawing/2014/main" id="{0AF0D29B-415A-4327-A4B4-B5DC8F0AC0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47" name="Freeform: Shape 346">
              <a:extLst>
                <a:ext uri="{FF2B5EF4-FFF2-40B4-BE49-F238E27FC236}">
                  <a16:creationId xmlns:a16="http://schemas.microsoft.com/office/drawing/2014/main" id="{374A9388-F55E-4F94-817D-5BFF0B59E7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71816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48" name="Freeform: Shape 347">
              <a:extLst>
                <a:ext uri="{FF2B5EF4-FFF2-40B4-BE49-F238E27FC236}">
                  <a16:creationId xmlns:a16="http://schemas.microsoft.com/office/drawing/2014/main" id="{30C52183-F223-4E0A-B713-C91589CEB8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5"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49" name="Freeform: Shape 348">
              <a:extLst>
                <a:ext uri="{FF2B5EF4-FFF2-40B4-BE49-F238E27FC236}">
                  <a16:creationId xmlns:a16="http://schemas.microsoft.com/office/drawing/2014/main" id="{A6BEE030-DC6B-4CB1-A01B-95CC825525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40" y="377741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350" name="Freeform: Shape 349">
              <a:extLst>
                <a:ext uri="{FF2B5EF4-FFF2-40B4-BE49-F238E27FC236}">
                  <a16:creationId xmlns:a16="http://schemas.microsoft.com/office/drawing/2014/main" id="{2D41CF67-37BB-443C-85CF-2A05174FD4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5"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351" name="Freeform: Shape 350">
              <a:extLst>
                <a:ext uri="{FF2B5EF4-FFF2-40B4-BE49-F238E27FC236}">
                  <a16:creationId xmlns:a16="http://schemas.microsoft.com/office/drawing/2014/main" id="{65A449CF-396F-45B8-B268-6824A4E89B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6"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52" name="Freeform: Shape 351">
              <a:extLst>
                <a:ext uri="{FF2B5EF4-FFF2-40B4-BE49-F238E27FC236}">
                  <a16:creationId xmlns:a16="http://schemas.microsoft.com/office/drawing/2014/main" id="{9C20A7EF-7013-4D6C-ADD8-868A931DF2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83"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53" name="Freeform: Shape 352">
              <a:extLst>
                <a:ext uri="{FF2B5EF4-FFF2-40B4-BE49-F238E27FC236}">
                  <a16:creationId xmlns:a16="http://schemas.microsoft.com/office/drawing/2014/main" id="{F787692C-3BA9-4D4D-82F8-E497797AAE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35"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54" name="Freeform: Shape 353">
              <a:extLst>
                <a:ext uri="{FF2B5EF4-FFF2-40B4-BE49-F238E27FC236}">
                  <a16:creationId xmlns:a16="http://schemas.microsoft.com/office/drawing/2014/main" id="{A6D539D6-A55E-40F5-83AC-A773405241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82"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355" name="Freeform: Shape 354">
              <a:extLst>
                <a:ext uri="{FF2B5EF4-FFF2-40B4-BE49-F238E27FC236}">
                  <a16:creationId xmlns:a16="http://schemas.microsoft.com/office/drawing/2014/main" id="{D4D7922F-CA55-4202-B99F-ED303E7044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31"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56" name="Freeform: Shape 355">
              <a:extLst>
                <a:ext uri="{FF2B5EF4-FFF2-40B4-BE49-F238E27FC236}">
                  <a16:creationId xmlns:a16="http://schemas.microsoft.com/office/drawing/2014/main" id="{4120C846-A602-4B6C-9C07-11D2B0F8A4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481374"/>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57" name="Freeform: Shape 356">
              <a:extLst>
                <a:ext uri="{FF2B5EF4-FFF2-40B4-BE49-F238E27FC236}">
                  <a16:creationId xmlns:a16="http://schemas.microsoft.com/office/drawing/2014/main" id="{84B5D527-4684-45F5-84CE-73642492DB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58" name="Freeform: Shape 357">
              <a:extLst>
                <a:ext uri="{FF2B5EF4-FFF2-40B4-BE49-F238E27FC236}">
                  <a16:creationId xmlns:a16="http://schemas.microsoft.com/office/drawing/2014/main" id="{FF31CF21-8169-4D45-A115-9CF8D37189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481374"/>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359" name="Freeform: Shape 358">
              <a:extLst>
                <a:ext uri="{FF2B5EF4-FFF2-40B4-BE49-F238E27FC236}">
                  <a16:creationId xmlns:a16="http://schemas.microsoft.com/office/drawing/2014/main" id="{DA8762B9-9CD8-4676-93F5-6C9358A940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60" name="Freeform: Shape 359">
              <a:extLst>
                <a:ext uri="{FF2B5EF4-FFF2-40B4-BE49-F238E27FC236}">
                  <a16:creationId xmlns:a16="http://schemas.microsoft.com/office/drawing/2014/main" id="{A183E80A-70D1-4F52-A92D-D396648CCB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361" name="Freeform: Shape 360">
              <a:extLst>
                <a:ext uri="{FF2B5EF4-FFF2-40B4-BE49-F238E27FC236}">
                  <a16:creationId xmlns:a16="http://schemas.microsoft.com/office/drawing/2014/main" id="{83FBB0F7-E17E-4890-9B66-3625BA1468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48137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362" name="Freeform: Shape 361">
              <a:extLst>
                <a:ext uri="{FF2B5EF4-FFF2-40B4-BE49-F238E27FC236}">
                  <a16:creationId xmlns:a16="http://schemas.microsoft.com/office/drawing/2014/main" id="{708E7BF1-2D4D-44AB-A5CC-0ED91B8462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4062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63" name="Freeform: Shape 362">
              <a:extLst>
                <a:ext uri="{FF2B5EF4-FFF2-40B4-BE49-F238E27FC236}">
                  <a16:creationId xmlns:a16="http://schemas.microsoft.com/office/drawing/2014/main" id="{4B468C4E-6F63-4172-AE1F-8965744DBC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4062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64" name="Freeform: Shape 363">
              <a:extLst>
                <a:ext uri="{FF2B5EF4-FFF2-40B4-BE49-F238E27FC236}">
                  <a16:creationId xmlns:a16="http://schemas.microsoft.com/office/drawing/2014/main" id="{974C7149-F567-4D55-8F48-511DCF3A81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406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365" name="Freeform: Shape 364">
              <a:extLst>
                <a:ext uri="{FF2B5EF4-FFF2-40B4-BE49-F238E27FC236}">
                  <a16:creationId xmlns:a16="http://schemas.microsoft.com/office/drawing/2014/main" id="{54A551FA-7E10-4D28-9A10-B9A06C0780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4062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66" name="Freeform: Shape 365">
              <a:extLst>
                <a:ext uri="{FF2B5EF4-FFF2-40B4-BE49-F238E27FC236}">
                  <a16:creationId xmlns:a16="http://schemas.microsoft.com/office/drawing/2014/main" id="{1D04F3C0-CE2C-4B8D-A5BD-0E994FD8D9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406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367" name="Freeform: Shape 366">
              <a:extLst>
                <a:ext uri="{FF2B5EF4-FFF2-40B4-BE49-F238E27FC236}">
                  <a16:creationId xmlns:a16="http://schemas.microsoft.com/office/drawing/2014/main" id="{D2EA9230-DD52-48A9-B268-56744EA506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40631"/>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368" name="Freeform: Shape 367">
              <a:extLst>
                <a:ext uri="{FF2B5EF4-FFF2-40B4-BE49-F238E27FC236}">
                  <a16:creationId xmlns:a16="http://schemas.microsoft.com/office/drawing/2014/main" id="{043A05F5-A8CF-4D01-AF12-95D1ECAE46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997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69" name="Freeform: Shape 368">
              <a:extLst>
                <a:ext uri="{FF2B5EF4-FFF2-40B4-BE49-F238E27FC236}">
                  <a16:creationId xmlns:a16="http://schemas.microsoft.com/office/drawing/2014/main" id="{1F47C6BC-BD1A-4291-B018-05E5A72E4B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70" name="Freeform: Shape 369">
              <a:extLst>
                <a:ext uri="{FF2B5EF4-FFF2-40B4-BE49-F238E27FC236}">
                  <a16:creationId xmlns:a16="http://schemas.microsoft.com/office/drawing/2014/main" id="{E5B89844-FD17-4048-A3F5-35E390C6EF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997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371" name="Freeform: Shape 370">
              <a:extLst>
                <a:ext uri="{FF2B5EF4-FFF2-40B4-BE49-F238E27FC236}">
                  <a16:creationId xmlns:a16="http://schemas.microsoft.com/office/drawing/2014/main" id="{B5593F34-8B0E-4D34-9781-B594E2F5D7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72" name="Freeform: Shape 371">
              <a:extLst>
                <a:ext uri="{FF2B5EF4-FFF2-40B4-BE49-F238E27FC236}">
                  <a16:creationId xmlns:a16="http://schemas.microsoft.com/office/drawing/2014/main" id="{4428E4BB-2263-4D19-8254-C9B54B8565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997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373" name="Freeform: Shape 372">
              <a:extLst>
                <a:ext uri="{FF2B5EF4-FFF2-40B4-BE49-F238E27FC236}">
                  <a16:creationId xmlns:a16="http://schemas.microsoft.com/office/drawing/2014/main" id="{2366216E-6EA2-4872-8370-C5EC22520F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9978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74" name="Freeform: Shape 373">
              <a:extLst>
                <a:ext uri="{FF2B5EF4-FFF2-40B4-BE49-F238E27FC236}">
                  <a16:creationId xmlns:a16="http://schemas.microsoft.com/office/drawing/2014/main" id="{D66F8E3F-BF33-4F99-A1F0-EB5885BF2C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65902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75" name="Freeform: Shape 374">
              <a:extLst>
                <a:ext uri="{FF2B5EF4-FFF2-40B4-BE49-F238E27FC236}">
                  <a16:creationId xmlns:a16="http://schemas.microsoft.com/office/drawing/2014/main" id="{EB506747-ED9D-43EA-BD67-DF7971849E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76" name="Freeform: Shape 375">
              <a:extLst>
                <a:ext uri="{FF2B5EF4-FFF2-40B4-BE49-F238E27FC236}">
                  <a16:creationId xmlns:a16="http://schemas.microsoft.com/office/drawing/2014/main" id="{AC803CE8-FFF7-40EA-AF62-102724C324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6590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377" name="Freeform: Shape 376">
              <a:extLst>
                <a:ext uri="{FF2B5EF4-FFF2-40B4-BE49-F238E27FC236}">
                  <a16:creationId xmlns:a16="http://schemas.microsoft.com/office/drawing/2014/main" id="{7EF6FFCA-06CC-4395-AEB0-425719A42D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78" name="Freeform: Shape 377">
              <a:extLst>
                <a:ext uri="{FF2B5EF4-FFF2-40B4-BE49-F238E27FC236}">
                  <a16:creationId xmlns:a16="http://schemas.microsoft.com/office/drawing/2014/main" id="{0D95F285-AAC0-4F32-8665-2677878BD3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379" name="Freeform: Shape 378">
              <a:extLst>
                <a:ext uri="{FF2B5EF4-FFF2-40B4-BE49-F238E27FC236}">
                  <a16:creationId xmlns:a16="http://schemas.microsoft.com/office/drawing/2014/main" id="{8DFCCA2E-BF12-4D26-A5A4-A03387546A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80" name="Freeform: Shape 379">
              <a:extLst>
                <a:ext uri="{FF2B5EF4-FFF2-40B4-BE49-F238E27FC236}">
                  <a16:creationId xmlns:a16="http://schemas.microsoft.com/office/drawing/2014/main" id="{2ABEAC60-6AC3-4D6A-95F9-2E79F6BE00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71817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81" name="Freeform: Shape 380">
              <a:extLst>
                <a:ext uri="{FF2B5EF4-FFF2-40B4-BE49-F238E27FC236}">
                  <a16:creationId xmlns:a16="http://schemas.microsoft.com/office/drawing/2014/main" id="{FA6015B7-49FE-4729-B2F4-585F0F305F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82" name="Freeform: Shape 381">
              <a:extLst>
                <a:ext uri="{FF2B5EF4-FFF2-40B4-BE49-F238E27FC236}">
                  <a16:creationId xmlns:a16="http://schemas.microsoft.com/office/drawing/2014/main" id="{D611DEB1-76FE-4625-9449-88E52D15F4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71817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383" name="Freeform: Shape 382">
              <a:extLst>
                <a:ext uri="{FF2B5EF4-FFF2-40B4-BE49-F238E27FC236}">
                  <a16:creationId xmlns:a16="http://schemas.microsoft.com/office/drawing/2014/main" id="{97F031C1-1AA7-4CA7-ADD3-E0577626E1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84" name="Freeform: Shape 383">
              <a:extLst>
                <a:ext uri="{FF2B5EF4-FFF2-40B4-BE49-F238E27FC236}">
                  <a16:creationId xmlns:a16="http://schemas.microsoft.com/office/drawing/2014/main" id="{96F5D0CB-22E6-4536-8403-F42527F31F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71817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385" name="Freeform: Shape 384">
              <a:extLst>
                <a:ext uri="{FF2B5EF4-FFF2-40B4-BE49-F238E27FC236}">
                  <a16:creationId xmlns:a16="http://schemas.microsoft.com/office/drawing/2014/main" id="{A32718AB-7401-4F66-9C77-E06C3CF7CD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71817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86" name="Freeform: Shape 385">
              <a:extLst>
                <a:ext uri="{FF2B5EF4-FFF2-40B4-BE49-F238E27FC236}">
                  <a16:creationId xmlns:a16="http://schemas.microsoft.com/office/drawing/2014/main" id="{85B6B5F1-D1E4-45A3-8117-348D02D2A3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2" y="377741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87" name="Freeform: Shape 386">
              <a:extLst>
                <a:ext uri="{FF2B5EF4-FFF2-40B4-BE49-F238E27FC236}">
                  <a16:creationId xmlns:a16="http://schemas.microsoft.com/office/drawing/2014/main" id="{534869FD-184C-42DB-B9DA-293DB67E5E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2" y="377741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88" name="Freeform: Shape 387">
              <a:extLst>
                <a:ext uri="{FF2B5EF4-FFF2-40B4-BE49-F238E27FC236}">
                  <a16:creationId xmlns:a16="http://schemas.microsoft.com/office/drawing/2014/main" id="{A781504F-CAFD-4201-B288-8B4A809B43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8" y="3777419"/>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389" name="Freeform: Shape 388">
              <a:extLst>
                <a:ext uri="{FF2B5EF4-FFF2-40B4-BE49-F238E27FC236}">
                  <a16:creationId xmlns:a16="http://schemas.microsoft.com/office/drawing/2014/main" id="{D9FC8348-2BA6-4631-8AA7-D63CD898C5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4" y="3777383"/>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90" name="Freeform: Shape 389">
              <a:extLst>
                <a:ext uri="{FF2B5EF4-FFF2-40B4-BE49-F238E27FC236}">
                  <a16:creationId xmlns:a16="http://schemas.microsoft.com/office/drawing/2014/main" id="{C1AF95A2-64EA-45E2-A43B-1EBD569109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87" y="37774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391" name="Freeform: Shape 390">
              <a:extLst>
                <a:ext uri="{FF2B5EF4-FFF2-40B4-BE49-F238E27FC236}">
                  <a16:creationId xmlns:a16="http://schemas.microsoft.com/office/drawing/2014/main" id="{CFC80050-240D-434A-BFCB-DE4DA4FAFB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grpSp>
      <p:sp>
        <p:nvSpPr>
          <p:cNvPr id="5" name="Content Placeholder 4">
            <a:extLst>
              <a:ext uri="{FF2B5EF4-FFF2-40B4-BE49-F238E27FC236}">
                <a16:creationId xmlns:a16="http://schemas.microsoft.com/office/drawing/2014/main" id="{7978F911-C054-4989-A879-270C00A0CB27}"/>
              </a:ext>
            </a:extLst>
          </p:cNvPr>
          <p:cNvSpPr>
            <a:spLocks noGrp="1"/>
          </p:cNvSpPr>
          <p:nvPr>
            <p:ph idx="1"/>
          </p:nvPr>
        </p:nvSpPr>
        <p:spPr>
          <a:xfrm>
            <a:off x="6311603" y="421588"/>
            <a:ext cx="5880396" cy="5952350"/>
          </a:xfrm>
        </p:spPr>
        <p:txBody>
          <a:bodyPr>
            <a:normAutofit/>
          </a:bodyPr>
          <a:lstStyle/>
          <a:p>
            <a:r>
              <a:rPr lang="en-US" sz="2400" dirty="0">
                <a:solidFill>
                  <a:schemeClr val="bg1"/>
                </a:solidFill>
              </a:rPr>
              <a:t>Vectors</a:t>
            </a:r>
          </a:p>
          <a:p>
            <a:pPr marL="0" indent="0" algn="just">
              <a:buNone/>
            </a:pPr>
            <a:r>
              <a:rPr lang="en-US" dirty="0">
                <a:solidFill>
                  <a:schemeClr val="bg1"/>
                </a:solidFill>
              </a:rPr>
              <a:t>	</a:t>
            </a:r>
            <a:r>
              <a:rPr lang="en-US" sz="2000" dirty="0">
                <a:solidFill>
                  <a:schemeClr val="bg1"/>
                </a:solidFill>
              </a:rPr>
              <a:t>- </a:t>
            </a:r>
            <a:r>
              <a:rPr lang="en-US" sz="2000" i="1" dirty="0">
                <a:solidFill>
                  <a:schemeClr val="bg1"/>
                </a:solidFill>
              </a:rPr>
              <a:t>wire </a:t>
            </a:r>
            <a:r>
              <a:rPr lang="en-US" sz="2000" dirty="0">
                <a:solidFill>
                  <a:schemeClr val="bg1"/>
                </a:solidFill>
              </a:rPr>
              <a:t>or </a:t>
            </a:r>
            <a:r>
              <a:rPr lang="en-US" sz="2000" i="1" dirty="0">
                <a:solidFill>
                  <a:schemeClr val="bg1"/>
                </a:solidFill>
              </a:rPr>
              <a:t>reg </a:t>
            </a:r>
            <a:r>
              <a:rPr lang="en-US" sz="2000" dirty="0">
                <a:solidFill>
                  <a:schemeClr val="bg1"/>
                </a:solidFill>
              </a:rPr>
              <a:t>type data types can also be declared as vectors (multiple bit widths). If bit width is not specified, the default is scalar (1-bit). </a:t>
            </a:r>
            <a:r>
              <a:rPr lang="en-US" dirty="0">
                <a:solidFill>
                  <a:schemeClr val="bg1"/>
                </a:solidFill>
              </a:rPr>
              <a:t> </a:t>
            </a:r>
            <a:endParaRPr lang="en-US" sz="2000" dirty="0">
              <a:solidFill>
                <a:schemeClr val="bg1"/>
              </a:solidFill>
            </a:endParaRPr>
          </a:p>
          <a:p>
            <a:pPr marL="0" indent="0" algn="just">
              <a:buNone/>
            </a:pPr>
            <a:r>
              <a:rPr lang="en-US" sz="2000" dirty="0">
                <a:solidFill>
                  <a:schemeClr val="bg1"/>
                </a:solidFill>
              </a:rPr>
              <a:t>	- The multibit nets/registers or vectors in general can be declared in Verilog using the syntax:</a:t>
            </a:r>
          </a:p>
          <a:p>
            <a:pPr marL="0" indent="0" algn="just">
              <a:buNone/>
            </a:pPr>
            <a:endParaRPr lang="en-US" sz="2000" dirty="0">
              <a:solidFill>
                <a:schemeClr val="bg1"/>
              </a:solidFill>
            </a:endParaRPr>
          </a:p>
          <a:p>
            <a:pPr marL="0" indent="0" algn="just">
              <a:buNone/>
            </a:pPr>
            <a:r>
              <a:rPr lang="en-US" sz="2000" dirty="0">
                <a:solidFill>
                  <a:schemeClr val="bg1"/>
                </a:solidFill>
              </a:rPr>
              <a:t>&lt;</a:t>
            </a:r>
            <a:r>
              <a:rPr lang="en-US" sz="2000" i="1" dirty="0">
                <a:solidFill>
                  <a:schemeClr val="bg1"/>
                </a:solidFill>
              </a:rPr>
              <a:t>data type&gt; &lt;MSB bit index : LSB bit index&gt;</a:t>
            </a:r>
            <a:r>
              <a:rPr lang="en-US" sz="2000" dirty="0">
                <a:solidFill>
                  <a:schemeClr val="bg1"/>
                </a:solidFill>
              </a:rPr>
              <a:t> </a:t>
            </a:r>
            <a:r>
              <a:rPr lang="en-US" sz="2000" i="1" dirty="0">
                <a:solidFill>
                  <a:schemeClr val="bg1"/>
                </a:solidFill>
              </a:rPr>
              <a:t>&lt;name&gt;</a:t>
            </a:r>
          </a:p>
          <a:p>
            <a:pPr marL="0" indent="0" algn="just">
              <a:buNone/>
            </a:pPr>
            <a:endParaRPr lang="en-US" dirty="0">
              <a:solidFill>
                <a:schemeClr val="bg1"/>
              </a:solidFill>
            </a:endParaRPr>
          </a:p>
        </p:txBody>
      </p:sp>
      <p:sp>
        <p:nvSpPr>
          <p:cNvPr id="10" name="Footer Placeholder 3">
            <a:extLst>
              <a:ext uri="{FF2B5EF4-FFF2-40B4-BE49-F238E27FC236}">
                <a16:creationId xmlns:a16="http://schemas.microsoft.com/office/drawing/2014/main" id="{7E44D48F-0AFC-4357-870B-EF4533B045F4}"/>
              </a:ext>
            </a:extLst>
          </p:cNvPr>
          <p:cNvSpPr>
            <a:spLocks noGrp="1"/>
          </p:cNvSpPr>
          <p:nvPr>
            <p:ph type="ftr" sz="quarter" idx="11"/>
          </p:nvPr>
        </p:nvSpPr>
        <p:spPr>
          <a:xfrm>
            <a:off x="4038600" y="6356350"/>
            <a:ext cx="4114800" cy="365125"/>
          </a:xfrm>
        </p:spPr>
        <p:txBody>
          <a:bodyPr anchorCtr="1">
            <a:normAutofit/>
          </a:bodyPr>
          <a:lstStyle/>
          <a:p>
            <a:pPr>
              <a:spcAft>
                <a:spcPts val="600"/>
              </a:spcAft>
            </a:pPr>
            <a:r>
              <a:rPr lang="en-US" b="1" dirty="0">
                <a:solidFill>
                  <a:schemeClr val="bg1"/>
                </a:solidFill>
              </a:rPr>
              <a:t>CSE460 : VLSI Design</a:t>
            </a:r>
            <a:r>
              <a:rPr lang="en-US" dirty="0">
                <a:solidFill>
                  <a:schemeClr val="bg1"/>
                </a:solidFill>
              </a:rPr>
              <a:t> </a:t>
            </a:r>
          </a:p>
        </p:txBody>
      </p:sp>
      <p:sp>
        <p:nvSpPr>
          <p:cNvPr id="6" name="Slide Number Placeholder 5">
            <a:extLst>
              <a:ext uri="{FF2B5EF4-FFF2-40B4-BE49-F238E27FC236}">
                <a16:creationId xmlns:a16="http://schemas.microsoft.com/office/drawing/2014/main" id="{AD5BE483-A965-420B-9CED-ED9DC755DC34}"/>
              </a:ext>
            </a:extLst>
          </p:cNvPr>
          <p:cNvSpPr>
            <a:spLocks noGrp="1"/>
          </p:cNvSpPr>
          <p:nvPr>
            <p:ph type="sldNum" sz="quarter" idx="12"/>
          </p:nvPr>
        </p:nvSpPr>
        <p:spPr>
          <a:xfrm>
            <a:off x="8610600" y="6356350"/>
            <a:ext cx="2743200" cy="365125"/>
          </a:xfrm>
        </p:spPr>
        <p:txBody>
          <a:bodyPr>
            <a:normAutofit/>
          </a:bodyPr>
          <a:lstStyle/>
          <a:p>
            <a:pPr>
              <a:spcAft>
                <a:spcPts val="600"/>
              </a:spcAft>
            </a:pPr>
            <a:fld id="{4022722E-B8F0-49A7-B007-BC47D25684C4}" type="slidenum">
              <a:rPr lang="en-US">
                <a:solidFill>
                  <a:schemeClr val="bg1"/>
                </a:solidFill>
              </a:rPr>
              <a:pPr>
                <a:spcAft>
                  <a:spcPts val="600"/>
                </a:spcAft>
              </a:pPr>
              <a:t>16</a:t>
            </a:fld>
            <a:endParaRPr lang="en-US">
              <a:solidFill>
                <a:schemeClr val="bg1"/>
              </a:solidFill>
            </a:endParaRPr>
          </a:p>
        </p:txBody>
      </p:sp>
      <p:sp>
        <p:nvSpPr>
          <p:cNvPr id="392" name="Rectangle 391">
            <a:extLst>
              <a:ext uri="{FF2B5EF4-FFF2-40B4-BE49-F238E27FC236}">
                <a16:creationId xmlns:a16="http://schemas.microsoft.com/office/drawing/2014/main" id="{FC257A21-BBA5-4C07-ABAE-A654900B5F87}"/>
              </a:ext>
            </a:extLst>
          </p:cNvPr>
          <p:cNvSpPr/>
          <p:nvPr/>
        </p:nvSpPr>
        <p:spPr>
          <a:xfrm>
            <a:off x="6221953" y="3657601"/>
            <a:ext cx="5880396" cy="2716338"/>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rgbClr val="0000FF"/>
                </a:solidFill>
                <a:effectLst/>
                <a:latin typeface="Courier New" panose="02070309020205020404" pitchFamily="49" charset="0"/>
              </a:rPr>
              <a:t>module</a:t>
            </a:r>
            <a:r>
              <a:rPr lang="en-US" sz="1800" dirty="0">
                <a:solidFill>
                  <a:srgbClr val="000000"/>
                </a:solidFill>
                <a:effectLst/>
                <a:latin typeface="Courier New" panose="02070309020205020404" pitchFamily="49" charset="0"/>
              </a:rPr>
              <a:t> example</a:t>
            </a:r>
            <a:r>
              <a:rPr lang="en-US" sz="1800" b="1" dirty="0">
                <a:solidFill>
                  <a:srgbClr val="000080"/>
                </a:solidFill>
                <a:effectLst/>
                <a:latin typeface="Courier New" panose="02070309020205020404" pitchFamily="49" charset="0"/>
              </a:rPr>
              <a:t>(</a:t>
            </a:r>
            <a:r>
              <a:rPr lang="en-US" sz="1800" dirty="0">
                <a:solidFill>
                  <a:srgbClr val="000000"/>
                </a:solidFill>
                <a:effectLst/>
                <a:latin typeface="Courier New" panose="02070309020205020404" pitchFamily="49" charset="0"/>
              </a:rPr>
              <a:t>a</a:t>
            </a:r>
            <a:r>
              <a:rPr lang="en-US" sz="1800" b="1" dirty="0">
                <a:solidFill>
                  <a:srgbClr val="000080"/>
                </a:solidFill>
                <a:effectLst/>
                <a:latin typeface="Courier New" panose="02070309020205020404" pitchFamily="49" charset="0"/>
              </a:rPr>
              <a:t>,</a:t>
            </a:r>
            <a:r>
              <a:rPr lang="en-US" sz="1800" dirty="0">
                <a:solidFill>
                  <a:srgbClr val="000000"/>
                </a:solidFill>
                <a:effectLst/>
                <a:latin typeface="Courier New" panose="02070309020205020404" pitchFamily="49" charset="0"/>
              </a:rPr>
              <a:t> b</a:t>
            </a:r>
            <a:r>
              <a:rPr lang="en-US" sz="1800" b="1" dirty="0">
                <a:solidFill>
                  <a:srgbClr val="000080"/>
                </a:solidFill>
                <a:effectLst/>
                <a:latin typeface="Courier New" panose="02070309020205020404" pitchFamily="49" charset="0"/>
              </a:rPr>
              <a:t>);</a:t>
            </a:r>
            <a:r>
              <a:rPr lang="en-US" sz="1800" dirty="0">
                <a:solidFill>
                  <a:srgbClr val="000000"/>
                </a:solidFill>
                <a:effectLst/>
                <a:latin typeface="Courier New" panose="02070309020205020404" pitchFamily="49" charset="0"/>
              </a:rPr>
              <a:t> </a:t>
            </a:r>
          </a:p>
          <a:p>
            <a:r>
              <a:rPr lang="en-US" sz="1800" b="1" dirty="0">
                <a:solidFill>
                  <a:srgbClr val="0000FF"/>
                </a:solidFill>
                <a:effectLst/>
                <a:latin typeface="Courier New" panose="02070309020205020404" pitchFamily="49" charset="0"/>
              </a:rPr>
              <a:t>input</a:t>
            </a:r>
            <a:r>
              <a:rPr lang="en-US" sz="1800" dirty="0">
                <a:solidFill>
                  <a:srgbClr val="000000"/>
                </a:solidFill>
                <a:effectLst/>
                <a:latin typeface="Courier New" panose="02070309020205020404" pitchFamily="49" charset="0"/>
              </a:rPr>
              <a:t> b</a:t>
            </a:r>
            <a:r>
              <a:rPr lang="en-US" sz="1800" b="1" dirty="0">
                <a:solidFill>
                  <a:srgbClr val="000080"/>
                </a:solidFill>
                <a:effectLst/>
                <a:latin typeface="Courier New" panose="02070309020205020404" pitchFamily="49" charset="0"/>
              </a:rPr>
              <a:t>;</a:t>
            </a:r>
            <a:r>
              <a:rPr lang="en-US" sz="1800" dirty="0">
                <a:solidFill>
                  <a:srgbClr val="000000"/>
                </a:solidFill>
                <a:effectLst/>
                <a:latin typeface="Courier New" panose="02070309020205020404" pitchFamily="49" charset="0"/>
              </a:rPr>
              <a:t> </a:t>
            </a:r>
          </a:p>
          <a:p>
            <a:r>
              <a:rPr lang="en-US" sz="1800" b="1" dirty="0">
                <a:solidFill>
                  <a:srgbClr val="0000FF"/>
                </a:solidFill>
                <a:effectLst/>
                <a:latin typeface="Courier New" panose="02070309020205020404" pitchFamily="49" charset="0"/>
              </a:rPr>
              <a:t>output</a:t>
            </a:r>
            <a:r>
              <a:rPr lang="en-US" sz="1800" dirty="0">
                <a:solidFill>
                  <a:srgbClr val="000000"/>
                </a:solidFill>
                <a:effectLst/>
                <a:latin typeface="Courier New" panose="02070309020205020404" pitchFamily="49" charset="0"/>
              </a:rPr>
              <a:t> a</a:t>
            </a:r>
            <a:r>
              <a:rPr lang="en-US" sz="1800" b="1" dirty="0">
                <a:solidFill>
                  <a:srgbClr val="000080"/>
                </a:solidFill>
                <a:effectLst/>
                <a:latin typeface="Courier New" panose="02070309020205020404" pitchFamily="49" charset="0"/>
              </a:rPr>
              <a:t>;</a:t>
            </a:r>
            <a:r>
              <a:rPr lang="en-US" sz="1800" dirty="0">
                <a:solidFill>
                  <a:srgbClr val="000000"/>
                </a:solidFill>
                <a:effectLst/>
                <a:latin typeface="Courier New" panose="02070309020205020404" pitchFamily="49" charset="0"/>
              </a:rPr>
              <a:t> </a:t>
            </a:r>
          </a:p>
          <a:p>
            <a:r>
              <a:rPr lang="en-US" sz="1800" b="1" dirty="0">
                <a:solidFill>
                  <a:srgbClr val="0000FF"/>
                </a:solidFill>
                <a:effectLst/>
                <a:latin typeface="Courier New" panose="02070309020205020404" pitchFamily="49" charset="0"/>
              </a:rPr>
              <a:t>wire</a:t>
            </a:r>
            <a:r>
              <a:rPr lang="en-US" sz="1800" dirty="0">
                <a:solidFill>
                  <a:srgbClr val="000000"/>
                </a:solidFill>
                <a:effectLst/>
                <a:latin typeface="Courier New" panose="02070309020205020404" pitchFamily="49" charset="0"/>
              </a:rPr>
              <a:t> </a:t>
            </a:r>
            <a:r>
              <a:rPr lang="en-US" sz="1800" b="1" dirty="0">
                <a:solidFill>
                  <a:srgbClr val="000080"/>
                </a:solidFill>
                <a:effectLst/>
                <a:latin typeface="Courier New" panose="02070309020205020404" pitchFamily="49" charset="0"/>
              </a:rPr>
              <a:t>[</a:t>
            </a:r>
            <a:r>
              <a:rPr lang="en-US" sz="1800" dirty="0">
                <a:solidFill>
                  <a:srgbClr val="FF8000"/>
                </a:solidFill>
                <a:effectLst/>
                <a:latin typeface="Courier New" panose="02070309020205020404" pitchFamily="49" charset="0"/>
              </a:rPr>
              <a:t>7</a:t>
            </a:r>
            <a:r>
              <a:rPr lang="en-US" sz="1800" b="1" dirty="0">
                <a:solidFill>
                  <a:srgbClr val="000080"/>
                </a:solidFill>
                <a:effectLst/>
                <a:latin typeface="Courier New" panose="02070309020205020404" pitchFamily="49" charset="0"/>
              </a:rPr>
              <a:t>:</a:t>
            </a:r>
            <a:r>
              <a:rPr lang="en-US" sz="1800" dirty="0">
                <a:solidFill>
                  <a:srgbClr val="FF8000"/>
                </a:solidFill>
                <a:effectLst/>
                <a:latin typeface="Courier New" panose="02070309020205020404" pitchFamily="49" charset="0"/>
              </a:rPr>
              <a:t>0</a:t>
            </a:r>
            <a:r>
              <a:rPr lang="en-US" sz="1800" b="1" dirty="0">
                <a:solidFill>
                  <a:srgbClr val="000080"/>
                </a:solidFill>
                <a:effectLst/>
                <a:latin typeface="Courier New" panose="02070309020205020404" pitchFamily="49" charset="0"/>
              </a:rPr>
              <a:t>]</a:t>
            </a:r>
            <a:r>
              <a:rPr lang="en-US" sz="1800" dirty="0">
                <a:solidFill>
                  <a:srgbClr val="000000"/>
                </a:solidFill>
                <a:effectLst/>
                <a:latin typeface="Courier New" panose="02070309020205020404" pitchFamily="49" charset="0"/>
              </a:rPr>
              <a:t> </a:t>
            </a:r>
            <a:r>
              <a:rPr lang="en-US" sz="1800" dirty="0" err="1">
                <a:solidFill>
                  <a:srgbClr val="000000"/>
                </a:solidFill>
                <a:effectLst/>
                <a:latin typeface="Courier New" panose="02070309020205020404" pitchFamily="49" charset="0"/>
              </a:rPr>
              <a:t>in1</a:t>
            </a:r>
            <a:r>
              <a:rPr lang="en-US" sz="1800" b="1" dirty="0">
                <a:solidFill>
                  <a:srgbClr val="000080"/>
                </a:solidFill>
                <a:effectLst/>
                <a:latin typeface="Courier New" panose="02070309020205020404" pitchFamily="49" charset="0"/>
              </a:rPr>
              <a:t>,</a:t>
            </a:r>
            <a:r>
              <a:rPr lang="en-US" sz="1800" dirty="0">
                <a:solidFill>
                  <a:srgbClr val="000000"/>
                </a:solidFill>
                <a:effectLst/>
                <a:latin typeface="Courier New" panose="02070309020205020404" pitchFamily="49" charset="0"/>
              </a:rPr>
              <a:t> </a:t>
            </a:r>
            <a:r>
              <a:rPr lang="en-US" sz="1800" dirty="0" err="1">
                <a:solidFill>
                  <a:srgbClr val="000000"/>
                </a:solidFill>
                <a:effectLst/>
                <a:latin typeface="Courier New" panose="02070309020205020404" pitchFamily="49" charset="0"/>
              </a:rPr>
              <a:t>in2</a:t>
            </a:r>
            <a:r>
              <a:rPr lang="en-US" sz="1800" b="1" dirty="0">
                <a:solidFill>
                  <a:srgbClr val="000080"/>
                </a:solidFill>
                <a:effectLst/>
                <a:latin typeface="Courier New" panose="02070309020205020404" pitchFamily="49" charset="0"/>
              </a:rPr>
              <a:t>;</a:t>
            </a:r>
            <a:r>
              <a:rPr lang="en-US" sz="1800" dirty="0">
                <a:solidFill>
                  <a:srgbClr val="000000"/>
                </a:solidFill>
                <a:effectLst/>
                <a:latin typeface="Courier New" panose="02070309020205020404" pitchFamily="49" charset="0"/>
              </a:rPr>
              <a:t> </a:t>
            </a:r>
            <a:r>
              <a:rPr lang="en-US" sz="1800" dirty="0">
                <a:solidFill>
                  <a:srgbClr val="008000"/>
                </a:solidFill>
                <a:effectLst/>
                <a:latin typeface="Courier New" panose="02070309020205020404" pitchFamily="49" charset="0"/>
              </a:rPr>
              <a:t>// 8-bit wire type variables </a:t>
            </a:r>
          </a:p>
          <a:p>
            <a:r>
              <a:rPr lang="en-US" sz="1800" b="1" dirty="0">
                <a:solidFill>
                  <a:srgbClr val="0000FF"/>
                </a:solidFill>
                <a:effectLst/>
                <a:latin typeface="Courier New" panose="02070309020205020404" pitchFamily="49" charset="0"/>
              </a:rPr>
              <a:t>reg</a:t>
            </a:r>
            <a:r>
              <a:rPr lang="en-US" sz="1800" dirty="0">
                <a:solidFill>
                  <a:srgbClr val="000000"/>
                </a:solidFill>
                <a:effectLst/>
                <a:latin typeface="Courier New" panose="02070309020205020404" pitchFamily="49" charset="0"/>
              </a:rPr>
              <a:t> </a:t>
            </a:r>
            <a:r>
              <a:rPr lang="en-US" sz="1800" b="1" dirty="0">
                <a:solidFill>
                  <a:srgbClr val="000080"/>
                </a:solidFill>
                <a:effectLst/>
                <a:latin typeface="Courier New" panose="02070309020205020404" pitchFamily="49" charset="0"/>
              </a:rPr>
              <a:t>[</a:t>
            </a:r>
            <a:r>
              <a:rPr lang="en-US" sz="1800" dirty="0">
                <a:solidFill>
                  <a:srgbClr val="FF8000"/>
                </a:solidFill>
                <a:effectLst/>
                <a:latin typeface="Courier New" panose="02070309020205020404" pitchFamily="49" charset="0"/>
              </a:rPr>
              <a:t>0</a:t>
            </a:r>
            <a:r>
              <a:rPr lang="en-US" sz="1800" b="1" dirty="0">
                <a:solidFill>
                  <a:srgbClr val="000080"/>
                </a:solidFill>
                <a:effectLst/>
                <a:latin typeface="Courier New" panose="02070309020205020404" pitchFamily="49" charset="0"/>
              </a:rPr>
              <a:t>:</a:t>
            </a:r>
            <a:r>
              <a:rPr lang="en-US" sz="1800" dirty="0">
                <a:solidFill>
                  <a:srgbClr val="FF8000"/>
                </a:solidFill>
                <a:effectLst/>
                <a:latin typeface="Courier New" panose="02070309020205020404" pitchFamily="49" charset="0"/>
              </a:rPr>
              <a:t>31</a:t>
            </a:r>
            <a:r>
              <a:rPr lang="en-US" sz="1800" b="1" dirty="0">
                <a:solidFill>
                  <a:srgbClr val="000080"/>
                </a:solidFill>
                <a:effectLst/>
                <a:latin typeface="Courier New" panose="02070309020205020404" pitchFamily="49" charset="0"/>
              </a:rPr>
              <a:t>]</a:t>
            </a:r>
            <a:r>
              <a:rPr lang="en-US" sz="1800" dirty="0">
                <a:solidFill>
                  <a:srgbClr val="000000"/>
                </a:solidFill>
                <a:effectLst/>
                <a:latin typeface="Courier New" panose="02070309020205020404" pitchFamily="49" charset="0"/>
              </a:rPr>
              <a:t> </a:t>
            </a:r>
            <a:r>
              <a:rPr lang="en-US" sz="1800" dirty="0" err="1">
                <a:solidFill>
                  <a:srgbClr val="000000"/>
                </a:solidFill>
                <a:effectLst/>
                <a:latin typeface="Courier New" panose="02070309020205020404" pitchFamily="49" charset="0"/>
              </a:rPr>
              <a:t>base_clk</a:t>
            </a:r>
            <a:r>
              <a:rPr lang="en-US" sz="1800" b="1" dirty="0">
                <a:solidFill>
                  <a:srgbClr val="000080"/>
                </a:solidFill>
                <a:effectLst/>
                <a:latin typeface="Courier New" panose="02070309020205020404" pitchFamily="49" charset="0"/>
              </a:rPr>
              <a:t>;</a:t>
            </a:r>
            <a:r>
              <a:rPr lang="en-US" sz="1800" dirty="0">
                <a:solidFill>
                  <a:srgbClr val="000000"/>
                </a:solidFill>
                <a:effectLst/>
                <a:latin typeface="Courier New" panose="02070309020205020404" pitchFamily="49" charset="0"/>
              </a:rPr>
              <a:t> </a:t>
            </a:r>
            <a:r>
              <a:rPr lang="en-US" sz="1800" dirty="0">
                <a:solidFill>
                  <a:srgbClr val="008000"/>
                </a:solidFill>
                <a:effectLst/>
                <a:latin typeface="Courier New" panose="02070309020205020404" pitchFamily="49" charset="0"/>
              </a:rPr>
              <a:t>// 32-bit reg type variable </a:t>
            </a:r>
          </a:p>
          <a:p>
            <a:r>
              <a:rPr lang="en-US" sz="1800" b="1" dirty="0">
                <a:solidFill>
                  <a:srgbClr val="0000FF"/>
                </a:solidFill>
                <a:effectLst/>
                <a:latin typeface="Courier New" panose="02070309020205020404" pitchFamily="49" charset="0"/>
              </a:rPr>
              <a:t>assign</a:t>
            </a:r>
            <a:r>
              <a:rPr lang="en-US" sz="1800" dirty="0">
                <a:solidFill>
                  <a:srgbClr val="000000"/>
                </a:solidFill>
                <a:effectLst/>
                <a:latin typeface="Courier New" panose="02070309020205020404" pitchFamily="49" charset="0"/>
              </a:rPr>
              <a:t> a </a:t>
            </a:r>
            <a:r>
              <a:rPr lang="en-US" sz="1800" b="1" dirty="0">
                <a:solidFill>
                  <a:srgbClr val="000080"/>
                </a:solidFill>
                <a:effectLst/>
                <a:latin typeface="Courier New" panose="02070309020205020404" pitchFamily="49" charset="0"/>
              </a:rPr>
              <a:t>=</a:t>
            </a:r>
            <a:r>
              <a:rPr lang="en-US" sz="1800" dirty="0">
                <a:solidFill>
                  <a:srgbClr val="000000"/>
                </a:solidFill>
                <a:effectLst/>
                <a:latin typeface="Courier New" panose="02070309020205020404" pitchFamily="49" charset="0"/>
              </a:rPr>
              <a:t> </a:t>
            </a:r>
            <a:r>
              <a:rPr lang="en-US" sz="1800" dirty="0" err="1">
                <a:solidFill>
                  <a:srgbClr val="000000"/>
                </a:solidFill>
                <a:effectLst/>
                <a:latin typeface="Courier New" panose="02070309020205020404" pitchFamily="49" charset="0"/>
              </a:rPr>
              <a:t>in1</a:t>
            </a:r>
            <a:r>
              <a:rPr lang="en-US" sz="1800" b="1" dirty="0">
                <a:solidFill>
                  <a:srgbClr val="000080"/>
                </a:solidFill>
                <a:effectLst/>
                <a:latin typeface="Courier New" panose="02070309020205020404" pitchFamily="49" charset="0"/>
              </a:rPr>
              <a:t>[</a:t>
            </a:r>
            <a:r>
              <a:rPr lang="en-US" sz="1800" dirty="0">
                <a:solidFill>
                  <a:srgbClr val="FF8000"/>
                </a:solidFill>
                <a:effectLst/>
                <a:latin typeface="Courier New" panose="02070309020205020404" pitchFamily="49" charset="0"/>
              </a:rPr>
              <a:t>7</a:t>
            </a:r>
            <a:r>
              <a:rPr lang="en-US" sz="1800" b="1" dirty="0">
                <a:solidFill>
                  <a:srgbClr val="000080"/>
                </a:solidFill>
                <a:effectLst/>
                <a:latin typeface="Courier New" panose="02070309020205020404" pitchFamily="49" charset="0"/>
              </a:rPr>
              <a:t>]</a:t>
            </a:r>
            <a:r>
              <a:rPr lang="en-US" sz="1800" dirty="0">
                <a:solidFill>
                  <a:srgbClr val="000000"/>
                </a:solidFill>
                <a:effectLst/>
                <a:latin typeface="Courier New" panose="02070309020205020404" pitchFamily="49" charset="0"/>
              </a:rPr>
              <a:t> </a:t>
            </a:r>
            <a:r>
              <a:rPr lang="en-US" sz="1800" b="1" dirty="0">
                <a:solidFill>
                  <a:srgbClr val="000080"/>
                </a:solidFill>
                <a:effectLst/>
                <a:latin typeface="Courier New" panose="02070309020205020404" pitchFamily="49" charset="0"/>
              </a:rPr>
              <a:t>*</a:t>
            </a:r>
            <a:r>
              <a:rPr lang="en-US" sz="1800" dirty="0">
                <a:solidFill>
                  <a:srgbClr val="000000"/>
                </a:solidFill>
                <a:effectLst/>
                <a:latin typeface="Courier New" panose="02070309020205020404" pitchFamily="49" charset="0"/>
              </a:rPr>
              <a:t> </a:t>
            </a:r>
            <a:r>
              <a:rPr lang="en-US" sz="1800" dirty="0" err="1">
                <a:solidFill>
                  <a:srgbClr val="000000"/>
                </a:solidFill>
                <a:effectLst/>
                <a:latin typeface="Courier New" panose="02070309020205020404" pitchFamily="49" charset="0"/>
              </a:rPr>
              <a:t>in2</a:t>
            </a:r>
            <a:r>
              <a:rPr lang="en-US" sz="1800" b="1" dirty="0">
                <a:solidFill>
                  <a:srgbClr val="000080"/>
                </a:solidFill>
                <a:effectLst/>
                <a:latin typeface="Courier New" panose="02070309020205020404" pitchFamily="49" charset="0"/>
              </a:rPr>
              <a:t>[</a:t>
            </a:r>
            <a:r>
              <a:rPr lang="en-US" sz="1800" dirty="0">
                <a:solidFill>
                  <a:srgbClr val="FF8000"/>
                </a:solidFill>
                <a:effectLst/>
                <a:latin typeface="Courier New" panose="02070309020205020404" pitchFamily="49" charset="0"/>
              </a:rPr>
              <a:t>2</a:t>
            </a:r>
            <a:r>
              <a:rPr lang="en-US" sz="1800" b="1" dirty="0">
                <a:solidFill>
                  <a:srgbClr val="000080"/>
                </a:solidFill>
                <a:effectLst/>
                <a:latin typeface="Courier New" panose="02070309020205020404" pitchFamily="49" charset="0"/>
              </a:rPr>
              <a:t>];</a:t>
            </a:r>
            <a:r>
              <a:rPr lang="en-US" sz="1800" dirty="0">
                <a:solidFill>
                  <a:srgbClr val="000000"/>
                </a:solidFill>
                <a:effectLst/>
                <a:latin typeface="Courier New" panose="02070309020205020404" pitchFamily="49" charset="0"/>
              </a:rPr>
              <a:t> </a:t>
            </a:r>
          </a:p>
          <a:p>
            <a:r>
              <a:rPr lang="en-US" sz="1800" b="1" dirty="0">
                <a:solidFill>
                  <a:srgbClr val="0000FF"/>
                </a:solidFill>
                <a:effectLst/>
                <a:latin typeface="Courier New" panose="02070309020205020404" pitchFamily="49" charset="0"/>
              </a:rPr>
              <a:t>endmodule</a:t>
            </a:r>
            <a:r>
              <a:rPr lang="en-US" sz="1800" dirty="0">
                <a:solidFill>
                  <a:srgbClr val="000000"/>
                </a:solidFill>
                <a:effectLst/>
                <a:latin typeface="Courier New" panose="02070309020205020404" pitchFamily="49" charset="0"/>
              </a:rPr>
              <a:t> </a:t>
            </a:r>
            <a:endParaRPr lang="en-US" sz="1600" dirty="0">
              <a:effectLst/>
            </a:endParaRPr>
          </a:p>
        </p:txBody>
      </p:sp>
      <p:pic>
        <p:nvPicPr>
          <p:cNvPr id="393" name="Picture 392">
            <a:extLst>
              <a:ext uri="{FF2B5EF4-FFF2-40B4-BE49-F238E27FC236}">
                <a16:creationId xmlns:a16="http://schemas.microsoft.com/office/drawing/2014/main" id="{F9CC97FE-58D5-AC41-A0BA-0CC291C638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4768" y="5790091"/>
            <a:ext cx="928231" cy="928231"/>
          </a:xfrm>
          <a:prstGeom prst="rect">
            <a:avLst/>
          </a:prstGeom>
        </p:spPr>
      </p:pic>
    </p:spTree>
    <p:extLst>
      <p:ext uri="{BB962C8B-B14F-4D97-AF65-F5344CB8AC3E}">
        <p14:creationId xmlns:p14="http://schemas.microsoft.com/office/powerpoint/2010/main" val="9202154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E1AD6100-5259-4C24-A31B-49225037829F}"/>
              </a:ext>
            </a:extLst>
          </p:cNvPr>
          <p:cNvSpPr>
            <a:spLocks noGrp="1"/>
          </p:cNvSpPr>
          <p:nvPr>
            <p:ph type="sldNum" sz="quarter" idx="12"/>
          </p:nvPr>
        </p:nvSpPr>
        <p:spPr/>
        <p:txBody>
          <a:bodyPr/>
          <a:lstStyle/>
          <a:p>
            <a:fld id="{4022722E-B8F0-49A7-B007-BC47D25684C4}" type="slidenum">
              <a:rPr lang="en-US" smtClean="0"/>
              <a:t>17</a:t>
            </a:fld>
            <a:endParaRPr lang="en-US"/>
          </a:p>
        </p:txBody>
      </p:sp>
      <p:sp>
        <p:nvSpPr>
          <p:cNvPr id="2" name="Title 1">
            <a:extLst>
              <a:ext uri="{FF2B5EF4-FFF2-40B4-BE49-F238E27FC236}">
                <a16:creationId xmlns:a16="http://schemas.microsoft.com/office/drawing/2014/main" id="{05826CE9-999E-4082-9874-62AD553F4513}"/>
              </a:ext>
            </a:extLst>
          </p:cNvPr>
          <p:cNvSpPr>
            <a:spLocks noGrp="1"/>
          </p:cNvSpPr>
          <p:nvPr>
            <p:ph type="title" idx="4294967295"/>
          </p:nvPr>
        </p:nvSpPr>
        <p:spPr>
          <a:xfrm>
            <a:off x="0" y="457200"/>
            <a:ext cx="4341814" cy="1600200"/>
          </a:xfrm>
        </p:spPr>
        <p:txBody>
          <a:bodyPr>
            <a:normAutofit fontScale="90000"/>
          </a:bodyPr>
          <a:lstStyle/>
          <a:p>
            <a:r>
              <a:rPr lang="en-US" dirty="0">
                <a:solidFill>
                  <a:schemeClr val="bg1"/>
                </a:solidFill>
              </a:rPr>
              <a:t>Basic Syntax and Lexical Conventions</a:t>
            </a:r>
          </a:p>
        </p:txBody>
      </p:sp>
      <p:sp>
        <p:nvSpPr>
          <p:cNvPr id="13" name="Text Placeholder 12">
            <a:extLst>
              <a:ext uri="{FF2B5EF4-FFF2-40B4-BE49-F238E27FC236}">
                <a16:creationId xmlns:a16="http://schemas.microsoft.com/office/drawing/2014/main" id="{E36E2B42-C062-4C20-B282-6807D1D37960}"/>
              </a:ext>
            </a:extLst>
          </p:cNvPr>
          <p:cNvSpPr>
            <a:spLocks noGrp="1"/>
          </p:cNvSpPr>
          <p:nvPr>
            <p:ph type="body" sz="half" idx="4294967295"/>
          </p:nvPr>
        </p:nvSpPr>
        <p:spPr>
          <a:xfrm>
            <a:off x="0" y="2057400"/>
            <a:ext cx="3932238" cy="4298950"/>
          </a:xfrm>
        </p:spPr>
        <p:txBody>
          <a:bodyPr/>
          <a:lstStyle/>
          <a:p>
            <a:pPr marL="285750" indent="-285750">
              <a:buFont typeface="Arial" panose="020B0604020202020204" pitchFamily="34" charset="0"/>
              <a:buChar char="•"/>
            </a:pPr>
            <a:r>
              <a:rPr lang="en-US" sz="2400" dirty="0">
                <a:solidFill>
                  <a:schemeClr val="bg1"/>
                </a:solidFill>
              </a:rPr>
              <a:t>Memories</a:t>
            </a:r>
          </a:p>
          <a:p>
            <a:pPr marL="0" indent="0" algn="just">
              <a:buFont typeface="Arial" panose="020B0604020202020204" pitchFamily="34" charset="0"/>
              <a:buNone/>
            </a:pPr>
            <a:r>
              <a:rPr lang="en-US" sz="2000" dirty="0">
                <a:solidFill>
                  <a:schemeClr val="bg1"/>
                </a:solidFill>
              </a:rPr>
              <a:t>	- A </a:t>
            </a:r>
            <a:r>
              <a:rPr lang="en-US" sz="2000" dirty="0">
                <a:solidFill>
                  <a:schemeClr val="accent6"/>
                </a:solidFill>
              </a:rPr>
              <a:t>memory is a two-dimensional array of bits</a:t>
            </a:r>
            <a:r>
              <a:rPr lang="en-US" sz="2000" dirty="0">
                <a:solidFill>
                  <a:schemeClr val="bg1"/>
                </a:solidFill>
              </a:rPr>
              <a:t>. Verilog allows such a structure to be declared as a variable that is an array of vectors.</a:t>
            </a:r>
          </a:p>
          <a:p>
            <a:pPr algn="just"/>
            <a:endParaRPr lang="en-US" sz="2400" dirty="0">
              <a:solidFill>
                <a:schemeClr val="bg1"/>
              </a:solidFill>
            </a:endParaRPr>
          </a:p>
          <a:p>
            <a:pPr algn="just"/>
            <a:r>
              <a:rPr lang="en-US" sz="2400" dirty="0">
                <a:solidFill>
                  <a:schemeClr val="bg1"/>
                </a:solidFill>
              </a:rPr>
              <a:t>Parameters</a:t>
            </a:r>
          </a:p>
          <a:p>
            <a:pPr marL="0" indent="0">
              <a:buNone/>
            </a:pPr>
            <a:r>
              <a:rPr lang="en-US" dirty="0">
                <a:solidFill>
                  <a:schemeClr val="bg1"/>
                </a:solidFill>
              </a:rPr>
              <a:t>	</a:t>
            </a:r>
            <a:r>
              <a:rPr lang="en-US" sz="2000" dirty="0">
                <a:solidFill>
                  <a:schemeClr val="bg1"/>
                </a:solidFill>
              </a:rPr>
              <a:t>-</a:t>
            </a:r>
            <a:r>
              <a:rPr lang="en-US" dirty="0">
                <a:solidFill>
                  <a:schemeClr val="bg1"/>
                </a:solidFill>
              </a:rPr>
              <a:t> </a:t>
            </a:r>
            <a:r>
              <a:rPr lang="en-US" sz="2000" dirty="0">
                <a:solidFill>
                  <a:schemeClr val="bg1"/>
                </a:solidFill>
              </a:rPr>
              <a:t>A </a:t>
            </a:r>
            <a:r>
              <a:rPr lang="en-US" sz="2000" i="1" dirty="0">
                <a:solidFill>
                  <a:schemeClr val="bg1"/>
                </a:solidFill>
              </a:rPr>
              <a:t>parameter </a:t>
            </a:r>
            <a:r>
              <a:rPr lang="en-US" sz="2000" dirty="0">
                <a:solidFill>
                  <a:schemeClr val="bg1"/>
                </a:solidFill>
              </a:rPr>
              <a:t>associates an identifier name with </a:t>
            </a:r>
            <a:r>
              <a:rPr lang="en-US" sz="2000" dirty="0">
                <a:solidFill>
                  <a:schemeClr val="accent6"/>
                </a:solidFill>
              </a:rPr>
              <a:t>constants</a:t>
            </a:r>
            <a:r>
              <a:rPr lang="en-US" sz="2000" dirty="0">
                <a:solidFill>
                  <a:schemeClr val="bg1"/>
                </a:solidFill>
              </a:rPr>
              <a:t>.</a:t>
            </a:r>
          </a:p>
          <a:p>
            <a:pPr marL="0" indent="0">
              <a:buNone/>
            </a:pPr>
            <a:endParaRPr lang="en-US" sz="2000" dirty="0">
              <a:solidFill>
                <a:schemeClr val="bg1"/>
              </a:solidFill>
            </a:endParaRPr>
          </a:p>
          <a:p>
            <a:pPr marL="0" indent="0">
              <a:buNone/>
            </a:pPr>
            <a:endParaRPr lang="en-US" sz="2000" dirty="0">
              <a:solidFill>
                <a:schemeClr val="bg1"/>
              </a:solidFill>
            </a:endParaRPr>
          </a:p>
          <a:p>
            <a:pPr marL="0" indent="0">
              <a:buNone/>
            </a:pPr>
            <a:endParaRPr lang="en-US" sz="2000" dirty="0">
              <a:solidFill>
                <a:schemeClr val="bg1"/>
              </a:solidFill>
            </a:endParaRPr>
          </a:p>
        </p:txBody>
      </p:sp>
      <p:sp>
        <p:nvSpPr>
          <p:cNvPr id="7" name="Rectangle 6">
            <a:extLst>
              <a:ext uri="{FF2B5EF4-FFF2-40B4-BE49-F238E27FC236}">
                <a16:creationId xmlns:a16="http://schemas.microsoft.com/office/drawing/2014/main" id="{6D8F970A-84EA-4252-BDF3-61A850ADEE3D}"/>
              </a:ext>
            </a:extLst>
          </p:cNvPr>
          <p:cNvSpPr/>
          <p:nvPr/>
        </p:nvSpPr>
        <p:spPr>
          <a:xfrm>
            <a:off x="4772025" y="1016667"/>
            <a:ext cx="6858000" cy="923330"/>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spAutoFit/>
          </a:bodyPr>
          <a:lstStyle/>
          <a:p>
            <a:r>
              <a:rPr lang="en-US" sz="1800" b="1" dirty="0">
                <a:solidFill>
                  <a:srgbClr val="0000FF"/>
                </a:solidFill>
                <a:effectLst/>
                <a:latin typeface="Courier New" panose="02070309020205020404" pitchFamily="49" charset="0"/>
              </a:rPr>
              <a:t>reg</a:t>
            </a:r>
            <a:r>
              <a:rPr lang="en-US" sz="1800" dirty="0">
                <a:solidFill>
                  <a:srgbClr val="000000"/>
                </a:solidFill>
                <a:effectLst/>
                <a:latin typeface="Courier New" panose="02070309020205020404" pitchFamily="49" charset="0"/>
              </a:rPr>
              <a:t> </a:t>
            </a:r>
            <a:r>
              <a:rPr lang="en-US" sz="1800" b="1" dirty="0">
                <a:solidFill>
                  <a:srgbClr val="000080"/>
                </a:solidFill>
                <a:effectLst/>
                <a:latin typeface="Courier New" panose="02070309020205020404" pitchFamily="49" charset="0"/>
              </a:rPr>
              <a:t>[</a:t>
            </a:r>
            <a:r>
              <a:rPr lang="en-US" sz="1800" dirty="0">
                <a:solidFill>
                  <a:srgbClr val="FF8000"/>
                </a:solidFill>
                <a:effectLst/>
                <a:latin typeface="Courier New" panose="02070309020205020404" pitchFamily="49" charset="0"/>
              </a:rPr>
              <a:t>7</a:t>
            </a:r>
            <a:r>
              <a:rPr lang="en-US" sz="1800" b="1" dirty="0">
                <a:solidFill>
                  <a:srgbClr val="000080"/>
                </a:solidFill>
                <a:effectLst/>
                <a:latin typeface="Courier New" panose="02070309020205020404" pitchFamily="49" charset="0"/>
              </a:rPr>
              <a:t>:</a:t>
            </a:r>
            <a:r>
              <a:rPr lang="en-US" sz="1800" dirty="0">
                <a:solidFill>
                  <a:srgbClr val="FF8000"/>
                </a:solidFill>
                <a:effectLst/>
                <a:latin typeface="Courier New" panose="02070309020205020404" pitchFamily="49" charset="0"/>
              </a:rPr>
              <a:t>0</a:t>
            </a:r>
            <a:r>
              <a:rPr lang="en-US" sz="1800" b="1" dirty="0">
                <a:solidFill>
                  <a:srgbClr val="000080"/>
                </a:solidFill>
                <a:effectLst/>
                <a:latin typeface="Courier New" panose="02070309020205020404" pitchFamily="49" charset="0"/>
              </a:rPr>
              <a:t>]</a:t>
            </a:r>
            <a:r>
              <a:rPr lang="en-US" sz="1800" dirty="0">
                <a:solidFill>
                  <a:srgbClr val="000000"/>
                </a:solidFill>
                <a:effectLst/>
                <a:latin typeface="Courier New" panose="02070309020205020404" pitchFamily="49" charset="0"/>
              </a:rPr>
              <a:t> mem </a:t>
            </a:r>
            <a:r>
              <a:rPr lang="en-US" sz="1800" b="1" dirty="0">
                <a:solidFill>
                  <a:srgbClr val="000080"/>
                </a:solidFill>
                <a:effectLst/>
                <a:latin typeface="Courier New" panose="02070309020205020404" pitchFamily="49" charset="0"/>
              </a:rPr>
              <a:t>[</a:t>
            </a:r>
            <a:r>
              <a:rPr lang="en-US" sz="1800" dirty="0">
                <a:solidFill>
                  <a:srgbClr val="FF8000"/>
                </a:solidFill>
                <a:effectLst/>
                <a:latin typeface="Courier New" panose="02070309020205020404" pitchFamily="49" charset="0"/>
              </a:rPr>
              <a:t>15</a:t>
            </a:r>
            <a:r>
              <a:rPr lang="en-US" sz="1800" b="1" dirty="0">
                <a:solidFill>
                  <a:srgbClr val="000080"/>
                </a:solidFill>
                <a:effectLst/>
                <a:latin typeface="Courier New" panose="02070309020205020404" pitchFamily="49" charset="0"/>
              </a:rPr>
              <a:t>:</a:t>
            </a:r>
            <a:r>
              <a:rPr lang="en-US" sz="1800" dirty="0">
                <a:solidFill>
                  <a:srgbClr val="FF8000"/>
                </a:solidFill>
                <a:effectLst/>
                <a:latin typeface="Courier New" panose="02070309020205020404" pitchFamily="49" charset="0"/>
              </a:rPr>
              <a:t>0</a:t>
            </a:r>
            <a:r>
              <a:rPr lang="en-US" sz="1800" b="1" dirty="0">
                <a:solidFill>
                  <a:srgbClr val="000080"/>
                </a:solidFill>
                <a:effectLst/>
                <a:latin typeface="Courier New" panose="02070309020205020404" pitchFamily="49" charset="0"/>
              </a:rPr>
              <a:t>];</a:t>
            </a:r>
            <a:r>
              <a:rPr lang="en-US" sz="1800" dirty="0">
                <a:solidFill>
                  <a:srgbClr val="000000"/>
                </a:solidFill>
                <a:effectLst/>
                <a:latin typeface="Courier New" panose="02070309020205020404" pitchFamily="49" charset="0"/>
              </a:rPr>
              <a:t> </a:t>
            </a:r>
          </a:p>
          <a:p>
            <a:r>
              <a:rPr lang="en-US" sz="1800" dirty="0">
                <a:solidFill>
                  <a:srgbClr val="008000"/>
                </a:solidFill>
                <a:effectLst/>
                <a:latin typeface="Courier New" panose="02070309020205020404" pitchFamily="49" charset="0"/>
              </a:rPr>
              <a:t>// mem is defined as an array containing 16 elements each being 8 bits wide</a:t>
            </a:r>
          </a:p>
        </p:txBody>
      </p:sp>
      <p:graphicFrame>
        <p:nvGraphicFramePr>
          <p:cNvPr id="9" name="Table 9">
            <a:extLst>
              <a:ext uri="{FF2B5EF4-FFF2-40B4-BE49-F238E27FC236}">
                <a16:creationId xmlns:a16="http://schemas.microsoft.com/office/drawing/2014/main" id="{9DF76735-F401-4D6F-BE38-807B4E77BAE7}"/>
              </a:ext>
            </a:extLst>
          </p:cNvPr>
          <p:cNvGraphicFramePr>
            <a:graphicFrameLocks noGrp="1"/>
          </p:cNvGraphicFramePr>
          <p:nvPr/>
        </p:nvGraphicFramePr>
        <p:xfrm>
          <a:off x="4772025" y="2049884"/>
          <a:ext cx="6858000" cy="370840"/>
        </p:xfrm>
        <a:graphic>
          <a:graphicData uri="http://schemas.openxmlformats.org/drawingml/2006/table">
            <a:tbl>
              <a:tblPr firstRow="1" bandRow="1">
                <a:tableStyleId>{5A111915-BE36-4E01-A7E5-04B1672EAD32}</a:tableStyleId>
              </a:tblPr>
              <a:tblGrid>
                <a:gridCol w="1371600">
                  <a:extLst>
                    <a:ext uri="{9D8B030D-6E8A-4147-A177-3AD203B41FA5}">
                      <a16:colId xmlns:a16="http://schemas.microsoft.com/office/drawing/2014/main" val="3993213610"/>
                    </a:ext>
                  </a:extLst>
                </a:gridCol>
                <a:gridCol w="1371600">
                  <a:extLst>
                    <a:ext uri="{9D8B030D-6E8A-4147-A177-3AD203B41FA5}">
                      <a16:colId xmlns:a16="http://schemas.microsoft.com/office/drawing/2014/main" val="1427214945"/>
                    </a:ext>
                  </a:extLst>
                </a:gridCol>
                <a:gridCol w="1371600">
                  <a:extLst>
                    <a:ext uri="{9D8B030D-6E8A-4147-A177-3AD203B41FA5}">
                      <a16:colId xmlns:a16="http://schemas.microsoft.com/office/drawing/2014/main" val="2039019411"/>
                    </a:ext>
                  </a:extLst>
                </a:gridCol>
                <a:gridCol w="1371600">
                  <a:extLst>
                    <a:ext uri="{9D8B030D-6E8A-4147-A177-3AD203B41FA5}">
                      <a16:colId xmlns:a16="http://schemas.microsoft.com/office/drawing/2014/main" val="673505914"/>
                    </a:ext>
                  </a:extLst>
                </a:gridCol>
                <a:gridCol w="1371600">
                  <a:extLst>
                    <a:ext uri="{9D8B030D-6E8A-4147-A177-3AD203B41FA5}">
                      <a16:colId xmlns:a16="http://schemas.microsoft.com/office/drawing/2014/main" val="2063259228"/>
                    </a:ext>
                  </a:extLst>
                </a:gridCol>
              </a:tblGrid>
              <a:tr h="370840">
                <a:tc>
                  <a:txBody>
                    <a:bodyPr/>
                    <a:lstStyle/>
                    <a:p>
                      <a:pPr algn="ctr"/>
                      <a:r>
                        <a:rPr lang="en-US" dirty="0">
                          <a:solidFill>
                            <a:schemeClr val="tx1"/>
                          </a:solidFill>
                        </a:rPr>
                        <a:t>mem[15]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75000"/>
                      </a:schemeClr>
                    </a:solidFill>
                  </a:tcPr>
                </a:tc>
                <a:tc>
                  <a:txBody>
                    <a:bodyPr/>
                    <a:lstStyle/>
                    <a:p>
                      <a:pPr algn="ctr"/>
                      <a:r>
                        <a:rPr lang="en-US" dirty="0">
                          <a:solidFill>
                            <a:schemeClr val="tx1"/>
                          </a:solidFill>
                        </a:rPr>
                        <a:t>mem[14]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75000"/>
                      </a:schemeClr>
                    </a:solidFill>
                  </a:tcPr>
                </a:tc>
                <a:tc>
                  <a:txBody>
                    <a:bodyPr/>
                    <a:lstStyle/>
                    <a:p>
                      <a:pPr algn="ctr"/>
                      <a:r>
                        <a:rPr lang="en-US" dirty="0">
                          <a:solidFill>
                            <a:schemeClr val="tx1"/>
                          </a:solidFill>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75000"/>
                      </a:schemeClr>
                    </a:solidFill>
                  </a:tcPr>
                </a:tc>
                <a:tc>
                  <a:txBody>
                    <a:bodyPr/>
                    <a:lstStyle/>
                    <a:p>
                      <a:pPr algn="ctr"/>
                      <a:r>
                        <a:rPr lang="en-US" dirty="0">
                          <a:solidFill>
                            <a:schemeClr val="tx1"/>
                          </a:solidFill>
                        </a:rPr>
                        <a:t>mem[1]</a:t>
                      </a:r>
                      <a:r>
                        <a:rPr lang="en-US" dirty="0"/>
                        <a:t>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75000"/>
                      </a:schemeClr>
                    </a:solidFill>
                  </a:tcPr>
                </a:tc>
                <a:tc>
                  <a:txBody>
                    <a:bodyPr/>
                    <a:lstStyle/>
                    <a:p>
                      <a:pPr algn="ctr"/>
                      <a:r>
                        <a:rPr lang="en-US" dirty="0">
                          <a:solidFill>
                            <a:schemeClr val="tx1"/>
                          </a:solidFill>
                        </a:rPr>
                        <a:t>mem[0]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75000"/>
                      </a:schemeClr>
                    </a:solidFill>
                  </a:tcPr>
                </a:tc>
                <a:extLst>
                  <a:ext uri="{0D108BD9-81ED-4DB2-BD59-A6C34878D82A}">
                    <a16:rowId xmlns:a16="http://schemas.microsoft.com/office/drawing/2014/main" val="3038879287"/>
                  </a:ext>
                </a:extLst>
              </a:tr>
            </a:tbl>
          </a:graphicData>
        </a:graphic>
      </p:graphicFrame>
      <p:sp>
        <p:nvSpPr>
          <p:cNvPr id="10" name="Rectangle 9">
            <a:extLst>
              <a:ext uri="{FF2B5EF4-FFF2-40B4-BE49-F238E27FC236}">
                <a16:creationId xmlns:a16="http://schemas.microsoft.com/office/drawing/2014/main" id="{BE619F33-86A9-4D8C-8C22-4BF16317AE44}"/>
              </a:ext>
            </a:extLst>
          </p:cNvPr>
          <p:cNvSpPr/>
          <p:nvPr/>
        </p:nvSpPr>
        <p:spPr>
          <a:xfrm>
            <a:off x="4772025" y="2719647"/>
            <a:ext cx="6858000" cy="923330"/>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r>
              <a:rPr lang="en-US" sz="1800" b="1" dirty="0">
                <a:solidFill>
                  <a:srgbClr val="0000FF"/>
                </a:solidFill>
                <a:effectLst/>
                <a:latin typeface="Courier New" panose="02070309020205020404" pitchFamily="49" charset="0"/>
              </a:rPr>
              <a:t>reg</a:t>
            </a:r>
            <a:r>
              <a:rPr lang="en-US" sz="1800" dirty="0">
                <a:solidFill>
                  <a:srgbClr val="000000"/>
                </a:solidFill>
                <a:effectLst/>
                <a:latin typeface="Courier New" panose="02070309020205020404" pitchFamily="49" charset="0"/>
              </a:rPr>
              <a:t> </a:t>
            </a:r>
            <a:r>
              <a:rPr lang="en-US" sz="1800" b="1" dirty="0">
                <a:solidFill>
                  <a:srgbClr val="000080"/>
                </a:solidFill>
                <a:effectLst/>
                <a:latin typeface="Courier New" panose="02070309020205020404" pitchFamily="49" charset="0"/>
              </a:rPr>
              <a:t>[</a:t>
            </a:r>
            <a:r>
              <a:rPr lang="en-US" sz="1800" dirty="0">
                <a:solidFill>
                  <a:srgbClr val="FF8000"/>
                </a:solidFill>
                <a:effectLst/>
                <a:latin typeface="Courier New" panose="02070309020205020404" pitchFamily="49" charset="0"/>
              </a:rPr>
              <a:t>7</a:t>
            </a:r>
            <a:r>
              <a:rPr lang="en-US" sz="1800" b="1" dirty="0">
                <a:solidFill>
                  <a:srgbClr val="000080"/>
                </a:solidFill>
                <a:effectLst/>
                <a:latin typeface="Courier New" panose="02070309020205020404" pitchFamily="49" charset="0"/>
              </a:rPr>
              <a:t>:</a:t>
            </a:r>
            <a:r>
              <a:rPr lang="en-US" sz="1800" dirty="0">
                <a:solidFill>
                  <a:srgbClr val="FF8000"/>
                </a:solidFill>
                <a:effectLst/>
                <a:latin typeface="Courier New" panose="02070309020205020404" pitchFamily="49" charset="0"/>
              </a:rPr>
              <a:t>0</a:t>
            </a:r>
            <a:r>
              <a:rPr lang="en-US" sz="1800" b="1" dirty="0">
                <a:solidFill>
                  <a:srgbClr val="000080"/>
                </a:solidFill>
                <a:effectLst/>
                <a:latin typeface="Courier New" panose="02070309020205020404" pitchFamily="49" charset="0"/>
              </a:rPr>
              <a:t>]</a:t>
            </a:r>
            <a:r>
              <a:rPr lang="en-US" sz="1800" dirty="0">
                <a:solidFill>
                  <a:srgbClr val="000000"/>
                </a:solidFill>
                <a:effectLst/>
                <a:latin typeface="Courier New" panose="02070309020205020404" pitchFamily="49" charset="0"/>
              </a:rPr>
              <a:t> mem </a:t>
            </a:r>
            <a:r>
              <a:rPr lang="en-US" sz="1800" b="1" dirty="0">
                <a:solidFill>
                  <a:srgbClr val="000080"/>
                </a:solidFill>
                <a:effectLst/>
                <a:latin typeface="Courier New" panose="02070309020205020404" pitchFamily="49" charset="0"/>
              </a:rPr>
              <a:t>[</a:t>
            </a:r>
            <a:r>
              <a:rPr lang="en-US" sz="1800" dirty="0">
                <a:solidFill>
                  <a:srgbClr val="FF8000"/>
                </a:solidFill>
                <a:effectLst/>
                <a:latin typeface="Courier New" panose="02070309020205020404" pitchFamily="49" charset="0"/>
              </a:rPr>
              <a:t>7</a:t>
            </a:r>
            <a:r>
              <a:rPr lang="en-US" sz="1800" b="1" dirty="0">
                <a:solidFill>
                  <a:srgbClr val="000080"/>
                </a:solidFill>
                <a:effectLst/>
                <a:latin typeface="Courier New" panose="02070309020205020404" pitchFamily="49" charset="0"/>
              </a:rPr>
              <a:t>:</a:t>
            </a:r>
            <a:r>
              <a:rPr lang="en-US" sz="1800" dirty="0">
                <a:solidFill>
                  <a:srgbClr val="FF8000"/>
                </a:solidFill>
                <a:effectLst/>
                <a:latin typeface="Courier New" panose="02070309020205020404" pitchFamily="49" charset="0"/>
              </a:rPr>
              <a:t>0</a:t>
            </a:r>
            <a:r>
              <a:rPr lang="en-US" sz="1800" b="1" dirty="0">
                <a:solidFill>
                  <a:srgbClr val="000080"/>
                </a:solidFill>
                <a:effectLst/>
                <a:latin typeface="Courier New" panose="02070309020205020404" pitchFamily="49" charset="0"/>
              </a:rPr>
              <a:t>]</a:t>
            </a:r>
            <a:r>
              <a:rPr lang="en-US" sz="1800" dirty="0">
                <a:solidFill>
                  <a:srgbClr val="000000"/>
                </a:solidFill>
                <a:effectLst/>
                <a:latin typeface="Courier New" panose="02070309020205020404" pitchFamily="49" charset="0"/>
              </a:rPr>
              <a:t> </a:t>
            </a:r>
            <a:r>
              <a:rPr lang="en-US" sz="1800" b="1" dirty="0">
                <a:solidFill>
                  <a:srgbClr val="000080"/>
                </a:solidFill>
                <a:effectLst/>
                <a:latin typeface="Courier New" panose="02070309020205020404" pitchFamily="49" charset="0"/>
              </a:rPr>
              <a:t>[</a:t>
            </a:r>
            <a:r>
              <a:rPr lang="en-US" sz="1800" dirty="0">
                <a:solidFill>
                  <a:srgbClr val="FF8000"/>
                </a:solidFill>
                <a:effectLst/>
                <a:latin typeface="Courier New" panose="02070309020205020404" pitchFamily="49" charset="0"/>
              </a:rPr>
              <a:t>15</a:t>
            </a:r>
            <a:r>
              <a:rPr lang="en-US" sz="1800" b="1" dirty="0">
                <a:solidFill>
                  <a:srgbClr val="000080"/>
                </a:solidFill>
                <a:effectLst/>
                <a:latin typeface="Courier New" panose="02070309020205020404" pitchFamily="49" charset="0"/>
              </a:rPr>
              <a:t>:</a:t>
            </a:r>
            <a:r>
              <a:rPr lang="en-US" sz="1800" dirty="0">
                <a:solidFill>
                  <a:srgbClr val="FF8000"/>
                </a:solidFill>
                <a:effectLst/>
                <a:latin typeface="Courier New" panose="02070309020205020404" pitchFamily="49" charset="0"/>
              </a:rPr>
              <a:t>0</a:t>
            </a:r>
            <a:r>
              <a:rPr lang="en-US" sz="1800" b="1" dirty="0">
                <a:solidFill>
                  <a:srgbClr val="000080"/>
                </a:solidFill>
                <a:effectLst/>
                <a:latin typeface="Courier New" panose="02070309020205020404" pitchFamily="49" charset="0"/>
              </a:rPr>
              <a:t>];</a:t>
            </a:r>
            <a:r>
              <a:rPr lang="en-US" sz="1800" dirty="0">
                <a:solidFill>
                  <a:srgbClr val="000000"/>
                </a:solidFill>
                <a:effectLst/>
                <a:latin typeface="Courier New" panose="02070309020205020404" pitchFamily="49" charset="0"/>
              </a:rPr>
              <a:t> </a:t>
            </a:r>
          </a:p>
          <a:p>
            <a:r>
              <a:rPr lang="en-US" sz="1800" dirty="0">
                <a:solidFill>
                  <a:srgbClr val="008000"/>
                </a:solidFill>
                <a:effectLst/>
                <a:latin typeface="Courier New" panose="02070309020205020404" pitchFamily="49" charset="0"/>
              </a:rPr>
              <a:t>// mem is defined as a two-dimensional array. </a:t>
            </a:r>
            <a:endParaRPr lang="en-US" dirty="0">
              <a:effectLst/>
            </a:endParaRPr>
          </a:p>
        </p:txBody>
      </p:sp>
      <p:graphicFrame>
        <p:nvGraphicFramePr>
          <p:cNvPr id="11" name="Table 11">
            <a:extLst>
              <a:ext uri="{FF2B5EF4-FFF2-40B4-BE49-F238E27FC236}">
                <a16:creationId xmlns:a16="http://schemas.microsoft.com/office/drawing/2014/main" id="{EBB68516-AA55-4E6B-8B89-4D90E035DBB5}"/>
              </a:ext>
            </a:extLst>
          </p:cNvPr>
          <p:cNvGraphicFramePr>
            <a:graphicFrameLocks noGrp="1"/>
          </p:cNvGraphicFramePr>
          <p:nvPr>
            <p:extLst>
              <p:ext uri="{D42A27DB-BD31-4B8C-83A1-F6EECF244321}">
                <p14:modId xmlns:p14="http://schemas.microsoft.com/office/powerpoint/2010/main" val="4146907197"/>
              </p:ext>
            </p:extLst>
          </p:nvPr>
        </p:nvGraphicFramePr>
        <p:xfrm>
          <a:off x="4724400" y="5313325"/>
          <a:ext cx="6858000" cy="370840"/>
        </p:xfrm>
        <a:graphic>
          <a:graphicData uri="http://schemas.openxmlformats.org/drawingml/2006/table">
            <a:tbl>
              <a:tblPr firstRow="1" bandRow="1">
                <a:tableStyleId>{00A15C55-8517-42AA-B614-E9B94910E393}</a:tableStyleId>
              </a:tblPr>
              <a:tblGrid>
                <a:gridCol w="1371600">
                  <a:extLst>
                    <a:ext uri="{9D8B030D-6E8A-4147-A177-3AD203B41FA5}">
                      <a16:colId xmlns:a16="http://schemas.microsoft.com/office/drawing/2014/main" val="382436388"/>
                    </a:ext>
                  </a:extLst>
                </a:gridCol>
                <a:gridCol w="1371600">
                  <a:extLst>
                    <a:ext uri="{9D8B030D-6E8A-4147-A177-3AD203B41FA5}">
                      <a16:colId xmlns:a16="http://schemas.microsoft.com/office/drawing/2014/main" val="21363035"/>
                    </a:ext>
                  </a:extLst>
                </a:gridCol>
                <a:gridCol w="1371600">
                  <a:extLst>
                    <a:ext uri="{9D8B030D-6E8A-4147-A177-3AD203B41FA5}">
                      <a16:colId xmlns:a16="http://schemas.microsoft.com/office/drawing/2014/main" val="1284396262"/>
                    </a:ext>
                  </a:extLst>
                </a:gridCol>
                <a:gridCol w="1371600">
                  <a:extLst>
                    <a:ext uri="{9D8B030D-6E8A-4147-A177-3AD203B41FA5}">
                      <a16:colId xmlns:a16="http://schemas.microsoft.com/office/drawing/2014/main" val="1507884495"/>
                    </a:ext>
                  </a:extLst>
                </a:gridCol>
                <a:gridCol w="1371600">
                  <a:extLst>
                    <a:ext uri="{9D8B030D-6E8A-4147-A177-3AD203B41FA5}">
                      <a16:colId xmlns:a16="http://schemas.microsoft.com/office/drawing/2014/main" val="533869497"/>
                    </a:ext>
                  </a:extLst>
                </a:gridCol>
              </a:tblGrid>
              <a:tr h="370840">
                <a:tc>
                  <a:txBody>
                    <a:bodyPr/>
                    <a:lstStyle/>
                    <a:p>
                      <a:pPr algn="ctr"/>
                      <a:r>
                        <a:rPr lang="en-US" b="1" dirty="0">
                          <a:solidFill>
                            <a:schemeClr val="tx1"/>
                          </a:solidFill>
                        </a:rPr>
                        <a:t>mem[0][15]</a:t>
                      </a:r>
                    </a:p>
                  </a:txBody>
                  <a:tcPr anchor="ctr">
                    <a:solidFill>
                      <a:schemeClr val="tx2"/>
                    </a:solidFill>
                  </a:tcPr>
                </a:tc>
                <a:tc>
                  <a:txBody>
                    <a:bodyPr/>
                    <a:lstStyle/>
                    <a:p>
                      <a:pPr algn="ctr"/>
                      <a:r>
                        <a:rPr lang="en-US" b="1" dirty="0">
                          <a:solidFill>
                            <a:schemeClr val="tx1"/>
                          </a:solidFill>
                        </a:rPr>
                        <a:t>mem[0][14]</a:t>
                      </a:r>
                    </a:p>
                  </a:txBody>
                  <a:tcPr anchor="ctr">
                    <a:solidFill>
                      <a:schemeClr val="tx2"/>
                    </a:solidFill>
                  </a:tcPr>
                </a:tc>
                <a:tc>
                  <a:txBody>
                    <a:bodyPr/>
                    <a:lstStyle/>
                    <a:p>
                      <a:pPr algn="ctr"/>
                      <a:r>
                        <a:rPr lang="en-US" b="1" dirty="0">
                          <a:solidFill>
                            <a:schemeClr val="tx1"/>
                          </a:solidFill>
                        </a:rPr>
                        <a:t>…</a:t>
                      </a:r>
                    </a:p>
                  </a:txBody>
                  <a:tcPr anchor="ctr">
                    <a:solidFill>
                      <a:schemeClr val="tx2"/>
                    </a:solidFill>
                  </a:tcPr>
                </a:tc>
                <a:tc>
                  <a:txBody>
                    <a:bodyPr/>
                    <a:lstStyle/>
                    <a:p>
                      <a:pPr algn="ctr"/>
                      <a:r>
                        <a:rPr lang="en-US" b="1" dirty="0">
                          <a:solidFill>
                            <a:schemeClr val="tx1"/>
                          </a:solidFill>
                        </a:rPr>
                        <a:t>mem[0][1]</a:t>
                      </a:r>
                    </a:p>
                  </a:txBody>
                  <a:tcPr anchor="ctr">
                    <a:solidFill>
                      <a:schemeClr val="tx2"/>
                    </a:solidFill>
                  </a:tcPr>
                </a:tc>
                <a:tc>
                  <a:txBody>
                    <a:bodyPr/>
                    <a:lstStyle/>
                    <a:p>
                      <a:pPr algn="ctr"/>
                      <a:r>
                        <a:rPr lang="en-US" b="1" dirty="0">
                          <a:solidFill>
                            <a:schemeClr val="tx1"/>
                          </a:solidFill>
                        </a:rPr>
                        <a:t>mem[0][0]</a:t>
                      </a:r>
                    </a:p>
                  </a:txBody>
                  <a:tcPr anchor="ctr">
                    <a:solidFill>
                      <a:schemeClr val="tx2"/>
                    </a:solidFill>
                  </a:tcPr>
                </a:tc>
                <a:extLst>
                  <a:ext uri="{0D108BD9-81ED-4DB2-BD59-A6C34878D82A}">
                    <a16:rowId xmlns:a16="http://schemas.microsoft.com/office/drawing/2014/main" val="2871222623"/>
                  </a:ext>
                </a:extLst>
              </a:tr>
            </a:tbl>
          </a:graphicData>
        </a:graphic>
      </p:graphicFrame>
      <p:sp>
        <p:nvSpPr>
          <p:cNvPr id="15" name="Footer Placeholder 3">
            <a:extLst>
              <a:ext uri="{FF2B5EF4-FFF2-40B4-BE49-F238E27FC236}">
                <a16:creationId xmlns:a16="http://schemas.microsoft.com/office/drawing/2014/main" id="{B3230295-87F6-4B17-9B4A-9306ED36070A}"/>
              </a:ext>
            </a:extLst>
          </p:cNvPr>
          <p:cNvSpPr>
            <a:spLocks noGrp="1"/>
          </p:cNvSpPr>
          <p:nvPr>
            <p:ph type="ftr" sz="quarter" idx="11"/>
          </p:nvPr>
        </p:nvSpPr>
        <p:spPr>
          <a:xfrm>
            <a:off x="4038600" y="6356350"/>
            <a:ext cx="4114800" cy="365125"/>
          </a:xfrm>
        </p:spPr>
        <p:txBody>
          <a:bodyPr anchorCtr="1">
            <a:normAutofit/>
          </a:bodyPr>
          <a:lstStyle/>
          <a:p>
            <a:pPr>
              <a:spcAft>
                <a:spcPts val="600"/>
              </a:spcAft>
            </a:pPr>
            <a:r>
              <a:rPr lang="en-US" b="1" dirty="0">
                <a:solidFill>
                  <a:schemeClr val="bg1"/>
                </a:solidFill>
              </a:rPr>
              <a:t>CSE460 : VLSI Design</a:t>
            </a:r>
            <a:r>
              <a:rPr lang="en-US" dirty="0">
                <a:solidFill>
                  <a:schemeClr val="bg1"/>
                </a:solidFill>
              </a:rPr>
              <a:t> </a:t>
            </a:r>
          </a:p>
        </p:txBody>
      </p:sp>
      <p:graphicFrame>
        <p:nvGraphicFramePr>
          <p:cNvPr id="17" name="Table 17">
            <a:extLst>
              <a:ext uri="{FF2B5EF4-FFF2-40B4-BE49-F238E27FC236}">
                <a16:creationId xmlns:a16="http://schemas.microsoft.com/office/drawing/2014/main" id="{E7268CA1-A52D-4AEB-981C-6AB54AB9B3B7}"/>
              </a:ext>
            </a:extLst>
          </p:cNvPr>
          <p:cNvGraphicFramePr>
            <a:graphicFrameLocks noGrp="1"/>
          </p:cNvGraphicFramePr>
          <p:nvPr/>
        </p:nvGraphicFramePr>
        <p:xfrm>
          <a:off x="1373584" y="5790091"/>
          <a:ext cx="2434431" cy="370840"/>
        </p:xfrm>
        <a:graphic>
          <a:graphicData uri="http://schemas.openxmlformats.org/drawingml/2006/table">
            <a:tbl>
              <a:tblPr firstRow="1" bandRow="1">
                <a:tableStyleId>{5C22544A-7EE6-4342-B048-85BDC9FD1C3A}</a:tableStyleId>
              </a:tblPr>
              <a:tblGrid>
                <a:gridCol w="2434431">
                  <a:extLst>
                    <a:ext uri="{9D8B030D-6E8A-4147-A177-3AD203B41FA5}">
                      <a16:colId xmlns:a16="http://schemas.microsoft.com/office/drawing/2014/main" val="3059503754"/>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kern="1200" dirty="0">
                          <a:solidFill>
                            <a:schemeClr val="accent1">
                              <a:lumMod val="75000"/>
                            </a:schemeClr>
                          </a:solidFill>
                          <a:effectLst/>
                          <a:latin typeface="Courier New" panose="02070309020205020404" pitchFamily="49" charset="0"/>
                          <a:ea typeface="+mn-ea"/>
                          <a:cs typeface="Courier New" panose="02070309020205020404" pitchFamily="49" charset="0"/>
                        </a:rPr>
                        <a:t>parameter</a:t>
                      </a:r>
                      <a:r>
                        <a:rPr lang="en-US" sz="1800" b="1" kern="1200" dirty="0">
                          <a:solidFill>
                            <a:schemeClr val="accent1">
                              <a:lumMod val="50000"/>
                            </a:schemeClr>
                          </a:solidFill>
                          <a:effectLst/>
                          <a:latin typeface="Courier New" panose="02070309020205020404" pitchFamily="49" charset="0"/>
                          <a:ea typeface="+mn-ea"/>
                          <a:cs typeface="Courier New" panose="02070309020205020404" pitchFamily="49" charset="0"/>
                        </a:rPr>
                        <a:t> </a:t>
                      </a:r>
                      <a:r>
                        <a:rPr lang="en-US" sz="1800" b="1" kern="1200" dirty="0">
                          <a:solidFill>
                            <a:schemeClr val="tx1"/>
                          </a:solidFill>
                          <a:effectLst/>
                          <a:latin typeface="Courier New" panose="02070309020205020404" pitchFamily="49" charset="0"/>
                          <a:ea typeface="+mn-ea"/>
                          <a:cs typeface="Courier New" panose="02070309020205020404" pitchFamily="49" charset="0"/>
                        </a:rPr>
                        <a:t>n</a:t>
                      </a:r>
                      <a:r>
                        <a:rPr lang="en-US" sz="1800" b="1" kern="1200" dirty="0">
                          <a:solidFill>
                            <a:schemeClr val="accent1">
                              <a:lumMod val="50000"/>
                            </a:schemeClr>
                          </a:solidFill>
                          <a:effectLst/>
                          <a:latin typeface="Courier New" panose="02070309020205020404" pitchFamily="49" charset="0"/>
                          <a:ea typeface="+mn-ea"/>
                          <a:cs typeface="Courier New" panose="02070309020205020404" pitchFamily="49" charset="0"/>
                        </a:rPr>
                        <a:t> </a:t>
                      </a:r>
                      <a:r>
                        <a:rPr lang="en-US" sz="1800" b="1" kern="1200" dirty="0">
                          <a:solidFill>
                            <a:schemeClr val="tx1"/>
                          </a:solidFill>
                          <a:effectLst/>
                          <a:latin typeface="Courier New" panose="02070309020205020404" pitchFamily="49" charset="0"/>
                          <a:ea typeface="+mn-ea"/>
                          <a:cs typeface="Courier New" panose="02070309020205020404" pitchFamily="49" charset="0"/>
                        </a:rPr>
                        <a:t>=</a:t>
                      </a:r>
                      <a:r>
                        <a:rPr lang="en-US" sz="1800" b="1" kern="1200" dirty="0">
                          <a:solidFill>
                            <a:schemeClr val="accent1">
                              <a:lumMod val="50000"/>
                            </a:schemeClr>
                          </a:solidFill>
                          <a:effectLst/>
                          <a:latin typeface="Courier New" panose="02070309020205020404" pitchFamily="49" charset="0"/>
                          <a:ea typeface="+mn-ea"/>
                          <a:cs typeface="Courier New" panose="02070309020205020404" pitchFamily="49" charset="0"/>
                        </a:rPr>
                        <a:t> </a:t>
                      </a:r>
                      <a:r>
                        <a:rPr lang="en-US" sz="1800" b="1" kern="1200" dirty="0">
                          <a:solidFill>
                            <a:schemeClr val="accent2"/>
                          </a:solidFill>
                          <a:effectLst/>
                          <a:latin typeface="Courier New" panose="02070309020205020404" pitchFamily="49" charset="0"/>
                          <a:ea typeface="+mn-ea"/>
                          <a:cs typeface="Courier New" panose="02070309020205020404" pitchFamily="49" charset="0"/>
                        </a:rPr>
                        <a:t>5</a:t>
                      </a:r>
                      <a:r>
                        <a:rPr lang="en-US" sz="1800" b="1" kern="1200" dirty="0">
                          <a:solidFill>
                            <a:schemeClr val="accent1"/>
                          </a:solidFill>
                          <a:effectLst/>
                          <a:latin typeface="Courier New" panose="02070309020205020404" pitchFamily="49" charset="0"/>
                          <a:ea typeface="+mn-ea"/>
                          <a:cs typeface="Courier New" panose="02070309020205020404" pitchFamily="49" charset="0"/>
                        </a:rPr>
                        <a:t>;</a:t>
                      </a:r>
                      <a:endParaRPr lang="en-US" dirty="0">
                        <a:solidFill>
                          <a:schemeClr val="accent1"/>
                        </a:solidFill>
                        <a:effectLst/>
                        <a:latin typeface="Courier New" panose="02070309020205020404" pitchFamily="49" charset="0"/>
                        <a:cs typeface="Courier New" panose="02070309020205020404" pitchFamily="49" charset="0"/>
                      </a:endParaRPr>
                    </a:p>
                  </a:txBody>
                  <a:tcPr anchor="ctr">
                    <a:solidFill>
                      <a:schemeClr val="bg2"/>
                    </a:solidFill>
                  </a:tcPr>
                </a:tc>
                <a:extLst>
                  <a:ext uri="{0D108BD9-81ED-4DB2-BD59-A6C34878D82A}">
                    <a16:rowId xmlns:a16="http://schemas.microsoft.com/office/drawing/2014/main" val="680233879"/>
                  </a:ext>
                </a:extLst>
              </a:tr>
            </a:tbl>
          </a:graphicData>
        </a:graphic>
      </p:graphicFrame>
      <p:pic>
        <p:nvPicPr>
          <p:cNvPr id="12" name="Picture 11">
            <a:extLst>
              <a:ext uri="{FF2B5EF4-FFF2-40B4-BE49-F238E27FC236}">
                <a16:creationId xmlns:a16="http://schemas.microsoft.com/office/drawing/2014/main" id="{D295E30C-98DE-4147-9B0F-7958A50A88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4768" y="5790091"/>
            <a:ext cx="928231" cy="928231"/>
          </a:xfrm>
          <a:prstGeom prst="rect">
            <a:avLst/>
          </a:prstGeom>
        </p:spPr>
      </p:pic>
      <p:graphicFrame>
        <p:nvGraphicFramePr>
          <p:cNvPr id="4" name="Table 3">
            <a:extLst>
              <a:ext uri="{FF2B5EF4-FFF2-40B4-BE49-F238E27FC236}">
                <a16:creationId xmlns:a16="http://schemas.microsoft.com/office/drawing/2014/main" id="{BC034DE6-F63A-423A-9468-BDE34B876ABA}"/>
              </a:ext>
            </a:extLst>
          </p:cNvPr>
          <p:cNvGraphicFramePr>
            <a:graphicFrameLocks noGrp="1"/>
          </p:cNvGraphicFramePr>
          <p:nvPr>
            <p:extLst>
              <p:ext uri="{D42A27DB-BD31-4B8C-83A1-F6EECF244321}">
                <p14:modId xmlns:p14="http://schemas.microsoft.com/office/powerpoint/2010/main" val="184615629"/>
              </p:ext>
            </p:extLst>
          </p:nvPr>
        </p:nvGraphicFramePr>
        <p:xfrm>
          <a:off x="4724400" y="3888200"/>
          <a:ext cx="6858000" cy="365760"/>
        </p:xfrm>
        <a:graphic>
          <a:graphicData uri="http://schemas.openxmlformats.org/drawingml/2006/table">
            <a:tbl>
              <a:tblPr firstRow="1" bandRow="1">
                <a:tableStyleId>{00A15C55-8517-42AA-B614-E9B94910E393}</a:tableStyleId>
              </a:tblPr>
              <a:tblGrid>
                <a:gridCol w="1371600">
                  <a:extLst>
                    <a:ext uri="{9D8B030D-6E8A-4147-A177-3AD203B41FA5}">
                      <a16:colId xmlns:a16="http://schemas.microsoft.com/office/drawing/2014/main" val="1048818429"/>
                    </a:ext>
                  </a:extLst>
                </a:gridCol>
                <a:gridCol w="1371600">
                  <a:extLst>
                    <a:ext uri="{9D8B030D-6E8A-4147-A177-3AD203B41FA5}">
                      <a16:colId xmlns:a16="http://schemas.microsoft.com/office/drawing/2014/main" val="3648654558"/>
                    </a:ext>
                  </a:extLst>
                </a:gridCol>
                <a:gridCol w="1371600">
                  <a:extLst>
                    <a:ext uri="{9D8B030D-6E8A-4147-A177-3AD203B41FA5}">
                      <a16:colId xmlns:a16="http://schemas.microsoft.com/office/drawing/2014/main" val="3589345904"/>
                    </a:ext>
                  </a:extLst>
                </a:gridCol>
                <a:gridCol w="1371600">
                  <a:extLst>
                    <a:ext uri="{9D8B030D-6E8A-4147-A177-3AD203B41FA5}">
                      <a16:colId xmlns:a16="http://schemas.microsoft.com/office/drawing/2014/main" val="2186758241"/>
                    </a:ext>
                  </a:extLst>
                </a:gridCol>
                <a:gridCol w="1371600">
                  <a:extLst>
                    <a:ext uri="{9D8B030D-6E8A-4147-A177-3AD203B41FA5}">
                      <a16:colId xmlns:a16="http://schemas.microsoft.com/office/drawing/2014/main" val="3234319937"/>
                    </a:ext>
                  </a:extLst>
                </a:gridCol>
              </a:tblGrid>
              <a:tr h="305147">
                <a:tc>
                  <a:txBody>
                    <a:bodyPr/>
                    <a:lstStyle/>
                    <a:p>
                      <a:pPr algn="ctr"/>
                      <a:r>
                        <a:rPr lang="en-US" b="1" dirty="0">
                          <a:solidFill>
                            <a:schemeClr val="tx1"/>
                          </a:solidFill>
                        </a:rPr>
                        <a:t>mem[7][15]</a:t>
                      </a:r>
                    </a:p>
                  </a:txBody>
                  <a:tcPr anchor="ctr">
                    <a:solidFill>
                      <a:schemeClr val="tx2"/>
                    </a:solidFill>
                  </a:tcPr>
                </a:tc>
                <a:tc>
                  <a:txBody>
                    <a:bodyPr/>
                    <a:lstStyle/>
                    <a:p>
                      <a:pPr algn="ctr"/>
                      <a:r>
                        <a:rPr lang="en-US" b="1" dirty="0">
                          <a:solidFill>
                            <a:schemeClr val="tx1"/>
                          </a:solidFill>
                        </a:rPr>
                        <a:t>mem[7][14]</a:t>
                      </a:r>
                    </a:p>
                  </a:txBody>
                  <a:tcPr anchor="ctr">
                    <a:solidFill>
                      <a:schemeClr val="tx2"/>
                    </a:solidFill>
                  </a:tcPr>
                </a:tc>
                <a:tc>
                  <a:txBody>
                    <a:bodyPr/>
                    <a:lstStyle/>
                    <a:p>
                      <a:pPr algn="ctr"/>
                      <a:r>
                        <a:rPr lang="en-US" b="1" dirty="0">
                          <a:solidFill>
                            <a:schemeClr val="tx1"/>
                          </a:solidFill>
                        </a:rPr>
                        <a:t>…</a:t>
                      </a:r>
                    </a:p>
                  </a:txBody>
                  <a:tcPr anchor="ctr">
                    <a:solidFill>
                      <a:schemeClr val="tx2"/>
                    </a:solidFill>
                  </a:tcPr>
                </a:tc>
                <a:tc>
                  <a:txBody>
                    <a:bodyPr/>
                    <a:lstStyle/>
                    <a:p>
                      <a:pPr algn="ctr"/>
                      <a:r>
                        <a:rPr lang="en-US" b="1" dirty="0">
                          <a:solidFill>
                            <a:schemeClr val="tx1"/>
                          </a:solidFill>
                        </a:rPr>
                        <a:t>mem[7][1]</a:t>
                      </a:r>
                    </a:p>
                  </a:txBody>
                  <a:tcPr anchor="ctr">
                    <a:solidFill>
                      <a:schemeClr val="tx2"/>
                    </a:solidFill>
                  </a:tcPr>
                </a:tc>
                <a:tc>
                  <a:txBody>
                    <a:bodyPr/>
                    <a:lstStyle/>
                    <a:p>
                      <a:pPr algn="ctr"/>
                      <a:r>
                        <a:rPr lang="en-US" b="1" dirty="0">
                          <a:solidFill>
                            <a:schemeClr val="tx1"/>
                          </a:solidFill>
                        </a:rPr>
                        <a:t>mem[7][0]</a:t>
                      </a:r>
                    </a:p>
                  </a:txBody>
                  <a:tcPr anchor="ctr">
                    <a:solidFill>
                      <a:schemeClr val="tx2"/>
                    </a:solidFill>
                  </a:tcPr>
                </a:tc>
                <a:extLst>
                  <a:ext uri="{0D108BD9-81ED-4DB2-BD59-A6C34878D82A}">
                    <a16:rowId xmlns:a16="http://schemas.microsoft.com/office/drawing/2014/main" val="1623985788"/>
                  </a:ext>
                </a:extLst>
              </a:tr>
            </a:tbl>
          </a:graphicData>
        </a:graphic>
      </p:graphicFrame>
      <p:graphicFrame>
        <p:nvGraphicFramePr>
          <p:cNvPr id="6" name="Table 5">
            <a:extLst>
              <a:ext uri="{FF2B5EF4-FFF2-40B4-BE49-F238E27FC236}">
                <a16:creationId xmlns:a16="http://schemas.microsoft.com/office/drawing/2014/main" id="{8C39E6E2-671C-48F8-AE71-5439D022F59D}"/>
              </a:ext>
            </a:extLst>
          </p:cNvPr>
          <p:cNvGraphicFramePr>
            <a:graphicFrameLocks noGrp="1"/>
          </p:cNvGraphicFramePr>
          <p:nvPr>
            <p:extLst>
              <p:ext uri="{D42A27DB-BD31-4B8C-83A1-F6EECF244321}">
                <p14:modId xmlns:p14="http://schemas.microsoft.com/office/powerpoint/2010/main" val="259081605"/>
              </p:ext>
            </p:extLst>
          </p:nvPr>
        </p:nvGraphicFramePr>
        <p:xfrm>
          <a:off x="4724400" y="4250895"/>
          <a:ext cx="6858000" cy="370840"/>
        </p:xfrm>
        <a:graphic>
          <a:graphicData uri="http://schemas.openxmlformats.org/drawingml/2006/table">
            <a:tbl>
              <a:tblPr firstRow="1" bandRow="1">
                <a:tableStyleId>{00A15C55-8517-42AA-B614-E9B94910E393}</a:tableStyleId>
              </a:tblPr>
              <a:tblGrid>
                <a:gridCol w="1371600">
                  <a:extLst>
                    <a:ext uri="{9D8B030D-6E8A-4147-A177-3AD203B41FA5}">
                      <a16:colId xmlns:a16="http://schemas.microsoft.com/office/drawing/2014/main" val="1215006869"/>
                    </a:ext>
                  </a:extLst>
                </a:gridCol>
                <a:gridCol w="1371600">
                  <a:extLst>
                    <a:ext uri="{9D8B030D-6E8A-4147-A177-3AD203B41FA5}">
                      <a16:colId xmlns:a16="http://schemas.microsoft.com/office/drawing/2014/main" val="3606053731"/>
                    </a:ext>
                  </a:extLst>
                </a:gridCol>
                <a:gridCol w="1371600">
                  <a:extLst>
                    <a:ext uri="{9D8B030D-6E8A-4147-A177-3AD203B41FA5}">
                      <a16:colId xmlns:a16="http://schemas.microsoft.com/office/drawing/2014/main" val="599542950"/>
                    </a:ext>
                  </a:extLst>
                </a:gridCol>
                <a:gridCol w="1371600">
                  <a:extLst>
                    <a:ext uri="{9D8B030D-6E8A-4147-A177-3AD203B41FA5}">
                      <a16:colId xmlns:a16="http://schemas.microsoft.com/office/drawing/2014/main" val="2261468975"/>
                    </a:ext>
                  </a:extLst>
                </a:gridCol>
                <a:gridCol w="1371600">
                  <a:extLst>
                    <a:ext uri="{9D8B030D-6E8A-4147-A177-3AD203B41FA5}">
                      <a16:colId xmlns:a16="http://schemas.microsoft.com/office/drawing/2014/main" val="3743751299"/>
                    </a:ext>
                  </a:extLst>
                </a:gridCol>
              </a:tblGrid>
              <a:tr h="370840">
                <a:tc>
                  <a:txBody>
                    <a:bodyPr/>
                    <a:lstStyle/>
                    <a:p>
                      <a:pPr algn="ctr"/>
                      <a:r>
                        <a:rPr lang="en-US" b="1" dirty="0">
                          <a:solidFill>
                            <a:schemeClr val="tx1"/>
                          </a:solidFill>
                        </a:rPr>
                        <a:t>mem[6][15]</a:t>
                      </a:r>
                    </a:p>
                  </a:txBody>
                  <a:tcPr anchor="ctr">
                    <a:solidFill>
                      <a:schemeClr val="tx2"/>
                    </a:solidFill>
                  </a:tcPr>
                </a:tc>
                <a:tc>
                  <a:txBody>
                    <a:bodyPr/>
                    <a:lstStyle/>
                    <a:p>
                      <a:pPr algn="ctr"/>
                      <a:r>
                        <a:rPr lang="en-US" b="1" dirty="0">
                          <a:solidFill>
                            <a:schemeClr val="tx1"/>
                          </a:solidFill>
                        </a:rPr>
                        <a:t>mem[6][14]</a:t>
                      </a:r>
                    </a:p>
                  </a:txBody>
                  <a:tcPr anchor="ctr">
                    <a:solidFill>
                      <a:schemeClr val="tx2"/>
                    </a:solidFill>
                  </a:tcPr>
                </a:tc>
                <a:tc>
                  <a:txBody>
                    <a:bodyPr/>
                    <a:lstStyle/>
                    <a:p>
                      <a:pPr algn="ctr"/>
                      <a:r>
                        <a:rPr lang="en-US" b="1" dirty="0">
                          <a:solidFill>
                            <a:schemeClr val="tx1"/>
                          </a:solidFill>
                        </a:rPr>
                        <a:t>…</a:t>
                      </a:r>
                    </a:p>
                  </a:txBody>
                  <a:tcPr anchor="ctr">
                    <a:solidFill>
                      <a:schemeClr val="tx2"/>
                    </a:solidFill>
                  </a:tcPr>
                </a:tc>
                <a:tc>
                  <a:txBody>
                    <a:bodyPr/>
                    <a:lstStyle/>
                    <a:p>
                      <a:pPr algn="ctr"/>
                      <a:r>
                        <a:rPr lang="en-US" b="1" dirty="0">
                          <a:solidFill>
                            <a:schemeClr val="tx1"/>
                          </a:solidFill>
                        </a:rPr>
                        <a:t>mem[6][1]</a:t>
                      </a:r>
                    </a:p>
                  </a:txBody>
                  <a:tcPr anchor="ctr">
                    <a:solidFill>
                      <a:schemeClr val="tx2"/>
                    </a:solidFill>
                  </a:tcPr>
                </a:tc>
                <a:tc>
                  <a:txBody>
                    <a:bodyPr/>
                    <a:lstStyle/>
                    <a:p>
                      <a:pPr algn="ctr"/>
                      <a:r>
                        <a:rPr lang="en-US" b="1" dirty="0">
                          <a:solidFill>
                            <a:schemeClr val="tx1"/>
                          </a:solidFill>
                        </a:rPr>
                        <a:t>mem[6][0]</a:t>
                      </a:r>
                    </a:p>
                  </a:txBody>
                  <a:tcPr anchor="ctr">
                    <a:solidFill>
                      <a:schemeClr val="tx2"/>
                    </a:solidFill>
                  </a:tcPr>
                </a:tc>
                <a:extLst>
                  <a:ext uri="{0D108BD9-81ED-4DB2-BD59-A6C34878D82A}">
                    <a16:rowId xmlns:a16="http://schemas.microsoft.com/office/drawing/2014/main" val="4292492132"/>
                  </a:ext>
                </a:extLst>
              </a:tr>
            </a:tbl>
          </a:graphicData>
        </a:graphic>
      </p:graphicFrame>
      <p:graphicFrame>
        <p:nvGraphicFramePr>
          <p:cNvPr id="8" name="Table 7">
            <a:extLst>
              <a:ext uri="{FF2B5EF4-FFF2-40B4-BE49-F238E27FC236}">
                <a16:creationId xmlns:a16="http://schemas.microsoft.com/office/drawing/2014/main" id="{FDDA56AA-9421-485F-8CFD-8A31DCE2D336}"/>
              </a:ext>
            </a:extLst>
          </p:cNvPr>
          <p:cNvGraphicFramePr>
            <a:graphicFrameLocks noGrp="1"/>
          </p:cNvGraphicFramePr>
          <p:nvPr>
            <p:extLst>
              <p:ext uri="{D42A27DB-BD31-4B8C-83A1-F6EECF244321}">
                <p14:modId xmlns:p14="http://schemas.microsoft.com/office/powerpoint/2010/main" val="1174173499"/>
              </p:ext>
            </p:extLst>
          </p:nvPr>
        </p:nvGraphicFramePr>
        <p:xfrm>
          <a:off x="4724400" y="4613590"/>
          <a:ext cx="6858000" cy="370840"/>
        </p:xfrm>
        <a:graphic>
          <a:graphicData uri="http://schemas.openxmlformats.org/drawingml/2006/table">
            <a:tbl>
              <a:tblPr firstRow="1" bandRow="1">
                <a:tableStyleId>{00A15C55-8517-42AA-B614-E9B94910E393}</a:tableStyleId>
              </a:tblPr>
              <a:tblGrid>
                <a:gridCol w="1371600">
                  <a:extLst>
                    <a:ext uri="{9D8B030D-6E8A-4147-A177-3AD203B41FA5}">
                      <a16:colId xmlns:a16="http://schemas.microsoft.com/office/drawing/2014/main" val="4108874670"/>
                    </a:ext>
                  </a:extLst>
                </a:gridCol>
                <a:gridCol w="1371600">
                  <a:extLst>
                    <a:ext uri="{9D8B030D-6E8A-4147-A177-3AD203B41FA5}">
                      <a16:colId xmlns:a16="http://schemas.microsoft.com/office/drawing/2014/main" val="4194287413"/>
                    </a:ext>
                  </a:extLst>
                </a:gridCol>
                <a:gridCol w="1371600">
                  <a:extLst>
                    <a:ext uri="{9D8B030D-6E8A-4147-A177-3AD203B41FA5}">
                      <a16:colId xmlns:a16="http://schemas.microsoft.com/office/drawing/2014/main" val="463552440"/>
                    </a:ext>
                  </a:extLst>
                </a:gridCol>
                <a:gridCol w="1371600">
                  <a:extLst>
                    <a:ext uri="{9D8B030D-6E8A-4147-A177-3AD203B41FA5}">
                      <a16:colId xmlns:a16="http://schemas.microsoft.com/office/drawing/2014/main" val="1143147439"/>
                    </a:ext>
                  </a:extLst>
                </a:gridCol>
                <a:gridCol w="1371600">
                  <a:extLst>
                    <a:ext uri="{9D8B030D-6E8A-4147-A177-3AD203B41FA5}">
                      <a16:colId xmlns:a16="http://schemas.microsoft.com/office/drawing/2014/main" val="1154045681"/>
                    </a:ext>
                  </a:extLst>
                </a:gridCol>
              </a:tblGrid>
              <a:tr h="370840">
                <a:tc>
                  <a:txBody>
                    <a:bodyPr/>
                    <a:lstStyle/>
                    <a:p>
                      <a:pPr algn="ctr"/>
                      <a:r>
                        <a:rPr lang="en-US" b="1" dirty="0">
                          <a:solidFill>
                            <a:schemeClr val="tx1"/>
                          </a:solidFill>
                        </a:rPr>
                        <a:t>…</a:t>
                      </a:r>
                    </a:p>
                  </a:txBody>
                  <a:tcPr anchor="ctr">
                    <a:solidFill>
                      <a:schemeClr val="tx2"/>
                    </a:solidFill>
                  </a:tcPr>
                </a:tc>
                <a:tc>
                  <a:txBody>
                    <a:bodyPr/>
                    <a:lstStyle/>
                    <a:p>
                      <a:pPr algn="ctr"/>
                      <a:r>
                        <a:rPr lang="en-US" b="1" dirty="0">
                          <a:solidFill>
                            <a:schemeClr val="tx1"/>
                          </a:solidFill>
                        </a:rPr>
                        <a:t>…</a:t>
                      </a:r>
                    </a:p>
                  </a:txBody>
                  <a:tcPr anchor="ctr">
                    <a:solidFill>
                      <a:schemeClr val="tx2"/>
                    </a:solidFill>
                  </a:tcPr>
                </a:tc>
                <a:tc>
                  <a:txBody>
                    <a:bodyPr/>
                    <a:lstStyle/>
                    <a:p>
                      <a:pPr algn="ctr"/>
                      <a:r>
                        <a:rPr lang="en-US" b="1" dirty="0">
                          <a:solidFill>
                            <a:schemeClr val="tx1"/>
                          </a:solidFill>
                        </a:rPr>
                        <a:t>…</a:t>
                      </a:r>
                    </a:p>
                  </a:txBody>
                  <a:tcPr anchor="ctr">
                    <a:solidFill>
                      <a:schemeClr val="tx2"/>
                    </a:solidFill>
                  </a:tcPr>
                </a:tc>
                <a:tc>
                  <a:txBody>
                    <a:bodyPr/>
                    <a:lstStyle/>
                    <a:p>
                      <a:pPr algn="ctr"/>
                      <a:r>
                        <a:rPr lang="en-US" b="1" dirty="0">
                          <a:solidFill>
                            <a:schemeClr val="tx1"/>
                          </a:solidFill>
                        </a:rPr>
                        <a:t>…</a:t>
                      </a:r>
                    </a:p>
                  </a:txBody>
                  <a:tcPr anchor="ctr">
                    <a:solidFill>
                      <a:schemeClr val="tx2"/>
                    </a:solidFill>
                  </a:tcPr>
                </a:tc>
                <a:tc>
                  <a:txBody>
                    <a:bodyPr/>
                    <a:lstStyle/>
                    <a:p>
                      <a:pPr algn="ctr"/>
                      <a:r>
                        <a:rPr lang="en-US" b="1" dirty="0">
                          <a:solidFill>
                            <a:schemeClr val="tx1"/>
                          </a:solidFill>
                        </a:rPr>
                        <a:t>…</a:t>
                      </a:r>
                    </a:p>
                  </a:txBody>
                  <a:tcPr anchor="ctr">
                    <a:solidFill>
                      <a:schemeClr val="tx2"/>
                    </a:solidFill>
                  </a:tcPr>
                </a:tc>
                <a:extLst>
                  <a:ext uri="{0D108BD9-81ED-4DB2-BD59-A6C34878D82A}">
                    <a16:rowId xmlns:a16="http://schemas.microsoft.com/office/drawing/2014/main" val="3473440805"/>
                  </a:ext>
                </a:extLst>
              </a:tr>
            </a:tbl>
          </a:graphicData>
        </a:graphic>
      </p:graphicFrame>
      <p:graphicFrame>
        <p:nvGraphicFramePr>
          <p:cNvPr id="14" name="Table 13">
            <a:extLst>
              <a:ext uri="{FF2B5EF4-FFF2-40B4-BE49-F238E27FC236}">
                <a16:creationId xmlns:a16="http://schemas.microsoft.com/office/drawing/2014/main" id="{3DEEFFD2-1A64-4402-9E19-4B58BC87EC82}"/>
              </a:ext>
            </a:extLst>
          </p:cNvPr>
          <p:cNvGraphicFramePr>
            <a:graphicFrameLocks noGrp="1"/>
          </p:cNvGraphicFramePr>
          <p:nvPr>
            <p:extLst>
              <p:ext uri="{D42A27DB-BD31-4B8C-83A1-F6EECF244321}">
                <p14:modId xmlns:p14="http://schemas.microsoft.com/office/powerpoint/2010/main" val="2534084397"/>
              </p:ext>
            </p:extLst>
          </p:nvPr>
        </p:nvGraphicFramePr>
        <p:xfrm>
          <a:off x="4724400" y="4963888"/>
          <a:ext cx="6858000" cy="370840"/>
        </p:xfrm>
        <a:graphic>
          <a:graphicData uri="http://schemas.openxmlformats.org/drawingml/2006/table">
            <a:tbl>
              <a:tblPr firstRow="1" bandRow="1">
                <a:tableStyleId>{00A15C55-8517-42AA-B614-E9B94910E393}</a:tableStyleId>
              </a:tblPr>
              <a:tblGrid>
                <a:gridCol w="1371600">
                  <a:extLst>
                    <a:ext uri="{9D8B030D-6E8A-4147-A177-3AD203B41FA5}">
                      <a16:colId xmlns:a16="http://schemas.microsoft.com/office/drawing/2014/main" val="523399371"/>
                    </a:ext>
                  </a:extLst>
                </a:gridCol>
                <a:gridCol w="1371600">
                  <a:extLst>
                    <a:ext uri="{9D8B030D-6E8A-4147-A177-3AD203B41FA5}">
                      <a16:colId xmlns:a16="http://schemas.microsoft.com/office/drawing/2014/main" val="1209593113"/>
                    </a:ext>
                  </a:extLst>
                </a:gridCol>
                <a:gridCol w="1371600">
                  <a:extLst>
                    <a:ext uri="{9D8B030D-6E8A-4147-A177-3AD203B41FA5}">
                      <a16:colId xmlns:a16="http://schemas.microsoft.com/office/drawing/2014/main" val="1951973520"/>
                    </a:ext>
                  </a:extLst>
                </a:gridCol>
                <a:gridCol w="1371600">
                  <a:extLst>
                    <a:ext uri="{9D8B030D-6E8A-4147-A177-3AD203B41FA5}">
                      <a16:colId xmlns:a16="http://schemas.microsoft.com/office/drawing/2014/main" val="2324395360"/>
                    </a:ext>
                  </a:extLst>
                </a:gridCol>
                <a:gridCol w="1371600">
                  <a:extLst>
                    <a:ext uri="{9D8B030D-6E8A-4147-A177-3AD203B41FA5}">
                      <a16:colId xmlns:a16="http://schemas.microsoft.com/office/drawing/2014/main" val="381376863"/>
                    </a:ext>
                  </a:extLst>
                </a:gridCol>
              </a:tblGrid>
              <a:tr h="370840">
                <a:tc>
                  <a:txBody>
                    <a:bodyPr/>
                    <a:lstStyle/>
                    <a:p>
                      <a:pPr algn="ctr"/>
                      <a:r>
                        <a:rPr lang="en-US" b="1" dirty="0">
                          <a:solidFill>
                            <a:schemeClr val="tx1"/>
                          </a:solidFill>
                        </a:rPr>
                        <a:t>mem[1][15]</a:t>
                      </a:r>
                    </a:p>
                  </a:txBody>
                  <a:tcPr anchor="ctr">
                    <a:solidFill>
                      <a:schemeClr val="tx2"/>
                    </a:solidFill>
                  </a:tcPr>
                </a:tc>
                <a:tc>
                  <a:txBody>
                    <a:bodyPr/>
                    <a:lstStyle/>
                    <a:p>
                      <a:pPr algn="ctr"/>
                      <a:r>
                        <a:rPr lang="en-US" b="1" dirty="0">
                          <a:solidFill>
                            <a:schemeClr val="tx1"/>
                          </a:solidFill>
                        </a:rPr>
                        <a:t>mem[1][14]</a:t>
                      </a:r>
                    </a:p>
                  </a:txBody>
                  <a:tcPr anchor="ctr">
                    <a:solidFill>
                      <a:schemeClr val="tx2"/>
                    </a:solidFill>
                  </a:tcPr>
                </a:tc>
                <a:tc>
                  <a:txBody>
                    <a:bodyPr/>
                    <a:lstStyle/>
                    <a:p>
                      <a:pPr algn="ctr"/>
                      <a:r>
                        <a:rPr lang="en-US" b="1" dirty="0">
                          <a:solidFill>
                            <a:schemeClr val="tx1"/>
                          </a:solidFill>
                        </a:rPr>
                        <a:t>…</a:t>
                      </a:r>
                    </a:p>
                  </a:txBody>
                  <a:tcPr anchor="ctr">
                    <a:solidFill>
                      <a:schemeClr val="tx2"/>
                    </a:solidFill>
                  </a:tcPr>
                </a:tc>
                <a:tc>
                  <a:txBody>
                    <a:bodyPr/>
                    <a:lstStyle/>
                    <a:p>
                      <a:pPr algn="ctr"/>
                      <a:r>
                        <a:rPr lang="en-US" b="1" dirty="0">
                          <a:solidFill>
                            <a:schemeClr val="tx1"/>
                          </a:solidFill>
                        </a:rPr>
                        <a:t>mem[1][1]</a:t>
                      </a:r>
                    </a:p>
                  </a:txBody>
                  <a:tcPr anchor="ctr">
                    <a:solidFill>
                      <a:schemeClr val="tx2"/>
                    </a:solidFill>
                  </a:tcPr>
                </a:tc>
                <a:tc>
                  <a:txBody>
                    <a:bodyPr/>
                    <a:lstStyle/>
                    <a:p>
                      <a:pPr algn="ctr"/>
                      <a:r>
                        <a:rPr lang="en-US" b="1" dirty="0">
                          <a:solidFill>
                            <a:schemeClr val="tx1"/>
                          </a:solidFill>
                        </a:rPr>
                        <a:t>mem[1][0]</a:t>
                      </a:r>
                    </a:p>
                  </a:txBody>
                  <a:tcPr anchor="ctr">
                    <a:solidFill>
                      <a:schemeClr val="tx2"/>
                    </a:solidFill>
                  </a:tcPr>
                </a:tc>
                <a:extLst>
                  <a:ext uri="{0D108BD9-81ED-4DB2-BD59-A6C34878D82A}">
                    <a16:rowId xmlns:a16="http://schemas.microsoft.com/office/drawing/2014/main" val="787033461"/>
                  </a:ext>
                </a:extLst>
              </a:tr>
            </a:tbl>
          </a:graphicData>
        </a:graphic>
      </p:graphicFrame>
    </p:spTree>
    <p:extLst>
      <p:ext uri="{BB962C8B-B14F-4D97-AF65-F5344CB8AC3E}">
        <p14:creationId xmlns:p14="http://schemas.microsoft.com/office/powerpoint/2010/main" val="41725012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left)">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4"/>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22" presetClass="entr" presetSubtype="1" fill="hold" nodeType="click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wipe(up)">
                                      <p:cBhvr>
                                        <p:cTn id="30" dur="500"/>
                                        <p:tgtEl>
                                          <p:spTgt spid="6"/>
                                        </p:tgtEl>
                                      </p:cBhvr>
                                    </p:animEffect>
                                  </p:childTnLst>
                                </p:cTn>
                              </p:par>
                              <p:par>
                                <p:cTn id="31" presetID="22" presetClass="entr" presetSubtype="1" fill="hold" nodeType="with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wipe(up)">
                                      <p:cBhvr>
                                        <p:cTn id="33" dur="500"/>
                                        <p:tgtEl>
                                          <p:spTgt spid="8"/>
                                        </p:tgtEl>
                                      </p:cBhvr>
                                    </p:animEffect>
                                  </p:childTnLst>
                                </p:cTn>
                              </p:par>
                              <p:par>
                                <p:cTn id="34" presetID="22" presetClass="entr" presetSubtype="1" fill="hold" nodeType="with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wipe(up)">
                                      <p:cBhvr>
                                        <p:cTn id="36" dur="500"/>
                                        <p:tgtEl>
                                          <p:spTgt spid="14"/>
                                        </p:tgtEl>
                                      </p:cBhvr>
                                    </p:animEffect>
                                  </p:childTnLst>
                                </p:cTn>
                              </p:par>
                              <p:par>
                                <p:cTn id="37" presetID="22" presetClass="entr" presetSubtype="1" fill="hold" nodeType="withEffect">
                                  <p:stCondLst>
                                    <p:cond delay="0"/>
                                  </p:stCondLst>
                                  <p:childTnLst>
                                    <p:set>
                                      <p:cBhvr>
                                        <p:cTn id="38" dur="1" fill="hold">
                                          <p:stCondLst>
                                            <p:cond delay="0"/>
                                          </p:stCondLst>
                                        </p:cTn>
                                        <p:tgtEl>
                                          <p:spTgt spid="11"/>
                                        </p:tgtEl>
                                        <p:attrNameLst>
                                          <p:attrName>style.visibility</p:attrName>
                                        </p:attrNameLst>
                                      </p:cBhvr>
                                      <p:to>
                                        <p:strVal val="visible"/>
                                      </p:to>
                                    </p:set>
                                    <p:animEffect transition="in" filter="wipe(up)">
                                      <p:cBhvr>
                                        <p:cTn id="39" dur="500"/>
                                        <p:tgtEl>
                                          <p:spTgt spid="11"/>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1" fill="hold" nodeType="clickEffect">
                                  <p:stCondLst>
                                    <p:cond delay="0"/>
                                  </p:stCondLst>
                                  <p:childTnLst>
                                    <p:set>
                                      <p:cBhvr>
                                        <p:cTn id="43" dur="1" fill="hold">
                                          <p:stCondLst>
                                            <p:cond delay="0"/>
                                          </p:stCondLst>
                                        </p:cTn>
                                        <p:tgtEl>
                                          <p:spTgt spid="13">
                                            <p:txEl>
                                              <p:pRg st="3" end="3"/>
                                            </p:txEl>
                                          </p:spTgt>
                                        </p:tgtEl>
                                        <p:attrNameLst>
                                          <p:attrName>style.visibility</p:attrName>
                                        </p:attrNameLst>
                                      </p:cBhvr>
                                      <p:to>
                                        <p:strVal val="visible"/>
                                      </p:to>
                                    </p:set>
                                    <p:animEffect transition="in" filter="wipe(up)">
                                      <p:cBhvr>
                                        <p:cTn id="44" dur="500"/>
                                        <p:tgtEl>
                                          <p:spTgt spid="13">
                                            <p:txEl>
                                              <p:pRg st="3" end="3"/>
                                            </p:txEl>
                                          </p:spTgt>
                                        </p:tgtEl>
                                      </p:cBhvr>
                                    </p:animEffect>
                                  </p:childTnLst>
                                </p:cTn>
                              </p:par>
                              <p:par>
                                <p:cTn id="45" presetID="22" presetClass="entr" presetSubtype="1" fill="hold" nodeType="withEffect">
                                  <p:stCondLst>
                                    <p:cond delay="0"/>
                                  </p:stCondLst>
                                  <p:childTnLst>
                                    <p:set>
                                      <p:cBhvr>
                                        <p:cTn id="46" dur="1" fill="hold">
                                          <p:stCondLst>
                                            <p:cond delay="0"/>
                                          </p:stCondLst>
                                        </p:cTn>
                                        <p:tgtEl>
                                          <p:spTgt spid="13">
                                            <p:txEl>
                                              <p:pRg st="4" end="4"/>
                                            </p:txEl>
                                          </p:spTgt>
                                        </p:tgtEl>
                                        <p:attrNameLst>
                                          <p:attrName>style.visibility</p:attrName>
                                        </p:attrNameLst>
                                      </p:cBhvr>
                                      <p:to>
                                        <p:strVal val="visible"/>
                                      </p:to>
                                    </p:set>
                                    <p:animEffect transition="in" filter="wipe(up)">
                                      <p:cBhvr>
                                        <p:cTn id="47" dur="500"/>
                                        <p:tgtEl>
                                          <p:spTgt spid="13">
                                            <p:txEl>
                                              <p:pRg st="4" end="4"/>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7"/>
                                        </p:tgtEl>
                                        <p:attrNameLst>
                                          <p:attrName>style.visibility</p:attrName>
                                        </p:attrNameLst>
                                      </p:cBhvr>
                                      <p:to>
                                        <p:strVal val="visible"/>
                                      </p:to>
                                    </p:set>
                                    <p:animEffect transition="in" filter="fade">
                                      <p:cBhvr>
                                        <p:cTn id="5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E8D752E-50D9-49F2-A9D6-5B228833AC36}"/>
              </a:ext>
            </a:extLst>
          </p:cNvPr>
          <p:cNvSpPr>
            <a:spLocks noGrp="1"/>
          </p:cNvSpPr>
          <p:nvPr>
            <p:ph type="title"/>
          </p:nvPr>
        </p:nvSpPr>
        <p:spPr>
          <a:xfrm>
            <a:off x="838200" y="365125"/>
            <a:ext cx="10515600" cy="949325"/>
          </a:xfrm>
        </p:spPr>
        <p:txBody>
          <a:bodyPr/>
          <a:lstStyle/>
          <a:p>
            <a:r>
              <a:rPr lang="en-US" dirty="0">
                <a:solidFill>
                  <a:schemeClr val="bg1"/>
                </a:solidFill>
              </a:rPr>
              <a:t>Basic Syntax and Lexical Conventions</a:t>
            </a:r>
          </a:p>
        </p:txBody>
      </p:sp>
      <p:sp>
        <p:nvSpPr>
          <p:cNvPr id="5" name="Content Placeholder 4">
            <a:extLst>
              <a:ext uri="{FF2B5EF4-FFF2-40B4-BE49-F238E27FC236}">
                <a16:creationId xmlns:a16="http://schemas.microsoft.com/office/drawing/2014/main" id="{A9A17BC0-98CE-428F-9530-608472197F6C}"/>
              </a:ext>
            </a:extLst>
          </p:cNvPr>
          <p:cNvSpPr>
            <a:spLocks noGrp="1"/>
          </p:cNvSpPr>
          <p:nvPr>
            <p:ph idx="1"/>
          </p:nvPr>
        </p:nvSpPr>
        <p:spPr>
          <a:xfrm>
            <a:off x="838200" y="1314450"/>
            <a:ext cx="10515600" cy="4862513"/>
          </a:xfrm>
        </p:spPr>
        <p:txBody>
          <a:bodyPr vert="horz" lIns="91440" tIns="45720" rIns="91440" bIns="45720" rtlCol="0" anchor="t">
            <a:normAutofit/>
          </a:bodyPr>
          <a:lstStyle/>
          <a:p>
            <a:pPr marL="0" marR="0" lvl="0" indent="0" algn="l" defTabSz="914400" rtl="0" eaLnBrk="1" fontAlgn="auto" latinLnBrk="0" hangingPunct="1">
              <a:lnSpc>
                <a:spcPct val="90000"/>
              </a:lnSpc>
              <a:spcBef>
                <a:spcPts val="1200"/>
              </a:spcBef>
              <a:spcAft>
                <a:spcPts val="200"/>
              </a:spcAft>
              <a:buClr>
                <a:srgbClr val="7F7F7F"/>
              </a:buClr>
              <a:buSzPct val="100000"/>
              <a:buFont typeface="Calibri" panose="020F0502020204030204" pitchFamily="34" charset="0"/>
              <a:buNone/>
              <a:tabLst/>
              <a:defRPr/>
            </a:pPr>
            <a:r>
              <a:rPr kumimoji="0" lang="en-US" sz="2400" b="1" i="0" u="none" strike="noStrike" kern="1200" cap="none" spc="0" normalizeH="0" baseline="0" noProof="0" dirty="0">
                <a:ln>
                  <a:noFill/>
                </a:ln>
                <a:solidFill>
                  <a:schemeClr val="bg1"/>
                </a:solidFill>
                <a:effectLst/>
                <a:uLnTx/>
                <a:uFillTx/>
                <a:latin typeface="Calibri" panose="020F0502020204030204"/>
                <a:ea typeface="Cambria Math" panose="02040503050406030204" pitchFamily="18" charset="0"/>
                <a:cs typeface="+mn-cs"/>
              </a:rPr>
              <a:t>Identifier Names</a:t>
            </a:r>
          </a:p>
          <a:p>
            <a:pPr marL="91440" marR="0" lvl="0" indent="-91440" algn="l" defTabSz="914400" rtl="0" eaLnBrk="1" fontAlgn="auto" latinLnBrk="0" hangingPunct="1">
              <a:lnSpc>
                <a:spcPct val="90000"/>
              </a:lnSpc>
              <a:spcBef>
                <a:spcPts val="1200"/>
              </a:spcBef>
              <a:spcAft>
                <a:spcPts val="200"/>
              </a:spcAft>
              <a:buClr>
                <a:srgbClr val="7F7F7F"/>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schemeClr val="bg1"/>
                </a:solidFill>
                <a:effectLst/>
                <a:uLnTx/>
                <a:uFillTx/>
                <a:latin typeface="Calibri" panose="020F0502020204030204"/>
                <a:ea typeface="Cambria Math" panose="02040503050406030204" pitchFamily="18" charset="0"/>
                <a:cs typeface="+mn-cs"/>
              </a:rPr>
              <a:t>Identifiers are the </a:t>
            </a:r>
            <a:r>
              <a:rPr kumimoji="0" lang="en-US" sz="2000" b="0" i="0" u="none" strike="noStrike" kern="1200" cap="none" spc="0" normalizeH="0" baseline="0" noProof="0" dirty="0">
                <a:ln>
                  <a:noFill/>
                </a:ln>
                <a:solidFill>
                  <a:schemeClr val="accent6"/>
                </a:solidFill>
                <a:effectLst/>
                <a:uLnTx/>
                <a:uFillTx/>
                <a:latin typeface="Calibri" panose="020F0502020204030204"/>
                <a:ea typeface="Cambria Math" panose="02040503050406030204" pitchFamily="18" charset="0"/>
                <a:cs typeface="+mn-cs"/>
              </a:rPr>
              <a:t>names of variables </a:t>
            </a:r>
            <a:r>
              <a:rPr kumimoji="0" lang="en-US" sz="2000" b="0" i="0" u="none" strike="noStrike" kern="1200" cap="none" spc="0" normalizeH="0" baseline="0" noProof="0" dirty="0">
                <a:ln>
                  <a:noFill/>
                </a:ln>
                <a:solidFill>
                  <a:schemeClr val="bg1"/>
                </a:solidFill>
                <a:effectLst/>
                <a:uLnTx/>
                <a:uFillTx/>
                <a:latin typeface="Calibri" panose="020F0502020204030204"/>
                <a:ea typeface="Cambria Math" panose="02040503050406030204" pitchFamily="18" charset="0"/>
                <a:cs typeface="+mn-cs"/>
              </a:rPr>
              <a:t>and other elements in Verilog code.</a:t>
            </a:r>
          </a:p>
          <a:p>
            <a:pPr marL="91440" marR="0" lvl="0" indent="-91440" algn="l" defTabSz="914400" rtl="0" eaLnBrk="1" fontAlgn="auto" latinLnBrk="0" hangingPunct="1">
              <a:lnSpc>
                <a:spcPct val="90000"/>
              </a:lnSpc>
              <a:spcBef>
                <a:spcPts val="1200"/>
              </a:spcBef>
              <a:spcAft>
                <a:spcPts val="200"/>
              </a:spcAft>
              <a:buClr>
                <a:srgbClr val="7F7F7F"/>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schemeClr val="bg1"/>
                </a:solidFill>
                <a:effectLst/>
                <a:uLnTx/>
                <a:uFillTx/>
                <a:latin typeface="Calibri" panose="020F0502020204030204"/>
                <a:ea typeface="Cambria Math" panose="02040503050406030204" pitchFamily="18" charset="0"/>
                <a:cs typeface="+mn-cs"/>
              </a:rPr>
              <a:t>Valid identifier can include any letter and digit as well as “_” and “$” characters. There are two restrictions too , an identifier must not begin with a digit and it should not be a Verilog keyword. Furthermore, Verilog is case sensitive.</a:t>
            </a:r>
            <a:endParaRPr lang="en-US" sz="2000" dirty="0">
              <a:solidFill>
                <a:schemeClr val="bg1"/>
              </a:solidFill>
              <a:latin typeface="Calibri" panose="020F0502020204030204"/>
              <a:ea typeface="Cambria Math" panose="02040503050406030204" pitchFamily="18" charset="0"/>
            </a:endParaRPr>
          </a:p>
          <a:p>
            <a:pPr marL="0" marR="0" lvl="0" indent="0" algn="l" defTabSz="914400" rtl="0" eaLnBrk="1" fontAlgn="auto" latinLnBrk="0" hangingPunct="1">
              <a:lnSpc>
                <a:spcPct val="90000"/>
              </a:lnSpc>
              <a:spcBef>
                <a:spcPts val="1200"/>
              </a:spcBef>
              <a:spcAft>
                <a:spcPts val="200"/>
              </a:spcAft>
              <a:buClr>
                <a:srgbClr val="7F7F7F"/>
              </a:buClr>
              <a:buSzPct val="100000"/>
              <a:buNone/>
              <a:tabLst/>
              <a:defRPr/>
            </a:pPr>
            <a:endParaRPr kumimoji="0" lang="en-US" sz="2000" b="0" i="0" u="none" strike="noStrike" kern="1200" cap="none" spc="0" normalizeH="0" baseline="0" noProof="0" dirty="0">
              <a:ln>
                <a:noFill/>
              </a:ln>
              <a:solidFill>
                <a:schemeClr val="bg1"/>
              </a:solidFill>
              <a:effectLst/>
              <a:uLnTx/>
              <a:uFillTx/>
              <a:latin typeface="Calibri" panose="020F0502020204030204"/>
              <a:ea typeface="Cambria Math" panose="02040503050406030204" pitchFamily="18" charset="0"/>
              <a:cs typeface="+mn-cs"/>
            </a:endParaRPr>
          </a:p>
        </p:txBody>
      </p:sp>
      <p:sp>
        <p:nvSpPr>
          <p:cNvPr id="3" name="Slide Number Placeholder 2">
            <a:extLst>
              <a:ext uri="{FF2B5EF4-FFF2-40B4-BE49-F238E27FC236}">
                <a16:creationId xmlns:a16="http://schemas.microsoft.com/office/drawing/2014/main" id="{50118B96-A284-4D7D-8965-AFB821CA14BF}"/>
              </a:ext>
            </a:extLst>
          </p:cNvPr>
          <p:cNvSpPr>
            <a:spLocks noGrp="1"/>
          </p:cNvSpPr>
          <p:nvPr>
            <p:ph type="sldNum" sz="quarter" idx="12"/>
          </p:nvPr>
        </p:nvSpPr>
        <p:spPr/>
        <p:txBody>
          <a:bodyPr/>
          <a:lstStyle/>
          <a:p>
            <a:fld id="{4022722E-B8F0-49A7-B007-BC47D25684C4}" type="slidenum">
              <a:rPr lang="en-US" smtClean="0"/>
              <a:t>18</a:t>
            </a:fld>
            <a:endParaRPr lang="en-US"/>
          </a:p>
        </p:txBody>
      </p:sp>
      <p:sp>
        <p:nvSpPr>
          <p:cNvPr id="6" name="Footer Placeholder 3">
            <a:extLst>
              <a:ext uri="{FF2B5EF4-FFF2-40B4-BE49-F238E27FC236}">
                <a16:creationId xmlns:a16="http://schemas.microsoft.com/office/drawing/2014/main" id="{99C9867B-BC37-42BC-9A80-8388B8F88FF5}"/>
              </a:ext>
            </a:extLst>
          </p:cNvPr>
          <p:cNvSpPr>
            <a:spLocks noGrp="1"/>
          </p:cNvSpPr>
          <p:nvPr>
            <p:ph type="ftr" sz="quarter" idx="11"/>
          </p:nvPr>
        </p:nvSpPr>
        <p:spPr>
          <a:xfrm>
            <a:off x="4038600" y="6356350"/>
            <a:ext cx="4114800" cy="365125"/>
          </a:xfrm>
        </p:spPr>
        <p:txBody>
          <a:bodyPr anchorCtr="1">
            <a:normAutofit/>
          </a:bodyPr>
          <a:lstStyle/>
          <a:p>
            <a:pPr>
              <a:spcAft>
                <a:spcPts val="600"/>
              </a:spcAft>
            </a:pPr>
            <a:r>
              <a:rPr lang="en-US" b="1" dirty="0">
                <a:solidFill>
                  <a:schemeClr val="bg1"/>
                </a:solidFill>
              </a:rPr>
              <a:t>CSE460 : VLSI Design</a:t>
            </a:r>
            <a:r>
              <a:rPr lang="en-US" dirty="0">
                <a:solidFill>
                  <a:schemeClr val="bg1"/>
                </a:solidFill>
              </a:rPr>
              <a:t> </a:t>
            </a:r>
          </a:p>
        </p:txBody>
      </p:sp>
      <p:graphicFrame>
        <p:nvGraphicFramePr>
          <p:cNvPr id="2" name="Table 6">
            <a:extLst>
              <a:ext uri="{FF2B5EF4-FFF2-40B4-BE49-F238E27FC236}">
                <a16:creationId xmlns:a16="http://schemas.microsoft.com/office/drawing/2014/main" id="{2C0C2C3D-AF9C-4977-94B8-D4873D751BA0}"/>
              </a:ext>
            </a:extLst>
          </p:cNvPr>
          <p:cNvGraphicFramePr>
            <a:graphicFrameLocks noGrp="1"/>
          </p:cNvGraphicFramePr>
          <p:nvPr>
            <p:extLst>
              <p:ext uri="{D42A27DB-BD31-4B8C-83A1-F6EECF244321}">
                <p14:modId xmlns:p14="http://schemas.microsoft.com/office/powerpoint/2010/main" val="3368899005"/>
              </p:ext>
            </p:extLst>
          </p:nvPr>
        </p:nvGraphicFramePr>
        <p:xfrm>
          <a:off x="3447256" y="3429000"/>
          <a:ext cx="5297488" cy="2926080"/>
        </p:xfrm>
        <a:graphic>
          <a:graphicData uri="http://schemas.openxmlformats.org/drawingml/2006/table">
            <a:tbl>
              <a:tblPr firstRow="1" bandRow="1">
                <a:tableStyleId>{93296810-A885-4BE3-A3E7-6D5BEEA58F35}</a:tableStyleId>
              </a:tblPr>
              <a:tblGrid>
                <a:gridCol w="2648744">
                  <a:extLst>
                    <a:ext uri="{9D8B030D-6E8A-4147-A177-3AD203B41FA5}">
                      <a16:colId xmlns:a16="http://schemas.microsoft.com/office/drawing/2014/main" val="2904115155"/>
                    </a:ext>
                  </a:extLst>
                </a:gridCol>
                <a:gridCol w="2648744">
                  <a:extLst>
                    <a:ext uri="{9D8B030D-6E8A-4147-A177-3AD203B41FA5}">
                      <a16:colId xmlns:a16="http://schemas.microsoft.com/office/drawing/2014/main" val="3350887580"/>
                    </a:ext>
                  </a:extLst>
                </a:gridCol>
              </a:tblGrid>
              <a:tr h="328771">
                <a:tc>
                  <a:txBody>
                    <a:bodyPr/>
                    <a:lstStyle/>
                    <a:p>
                      <a:pPr algn="ctr"/>
                      <a:r>
                        <a:rPr lang="en-US" dirty="0"/>
                        <a:t>Identifier name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Validity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88171795"/>
                  </a:ext>
                </a:extLst>
              </a:tr>
              <a:tr h="328771">
                <a:tc>
                  <a:txBody>
                    <a:bodyPr/>
                    <a:lstStyle/>
                    <a:p>
                      <a:pPr algn="ctr"/>
                      <a:r>
                        <a:rPr lang="en-US" dirty="0"/>
                        <a:t>x1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Valid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20335415"/>
                  </a:ext>
                </a:extLst>
              </a:tr>
              <a:tr h="328771">
                <a:tc>
                  <a:txBody>
                    <a:bodyPr/>
                    <a:lstStyle/>
                    <a:p>
                      <a:pPr algn="ctr"/>
                      <a:r>
                        <a:rPr lang="en-US" dirty="0"/>
                        <a:t>x_y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Valid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8703724"/>
                  </a:ext>
                </a:extLst>
              </a:tr>
              <a:tr h="328771">
                <a:tc>
                  <a:txBody>
                    <a:bodyPr/>
                    <a:lstStyle/>
                    <a:p>
                      <a:pPr algn="ctr"/>
                      <a:r>
                        <a:rPr lang="en-US" dirty="0"/>
                        <a:t>1x</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Invalid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42093503"/>
                  </a:ext>
                </a:extLst>
              </a:tr>
              <a:tr h="328771">
                <a:tc>
                  <a:txBody>
                    <a:bodyPr/>
                    <a:lstStyle/>
                    <a:p>
                      <a:pPr algn="ctr"/>
                      <a:r>
                        <a:rPr lang="en-US" dirty="0"/>
                        <a: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Invalid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73692904"/>
                  </a:ext>
                </a:extLst>
              </a:tr>
              <a:tr h="328771">
                <a:tc>
                  <a:txBody>
                    <a:bodyPr/>
                    <a:lstStyle/>
                    <a:p>
                      <a:pPr algn="ctr"/>
                      <a:r>
                        <a:rPr lang="en-US" dirty="0"/>
                        <a:t>x*y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Invalid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9301889"/>
                  </a:ext>
                </a:extLst>
              </a:tr>
              <a:tr h="328771">
                <a:tc>
                  <a:txBody>
                    <a:bodyPr/>
                    <a:lstStyle/>
                    <a:p>
                      <a:pPr algn="ctr"/>
                      <a:r>
                        <a:rPr lang="en-US" dirty="0"/>
                        <a:t>258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Invalid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58701842"/>
                  </a:ext>
                </a:extLst>
              </a:tr>
              <a:tr h="328771">
                <a:tc>
                  <a:txBody>
                    <a:bodyPr/>
                    <a:lstStyle/>
                    <a:p>
                      <a:pPr algn="ctr"/>
                      <a:r>
                        <a:rPr lang="en-US" dirty="0"/>
                        <a:t>ex_$1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Valid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89022047"/>
                  </a:ext>
                </a:extLst>
              </a:tr>
            </a:tbl>
          </a:graphicData>
        </a:graphic>
      </p:graphicFrame>
      <p:pic>
        <p:nvPicPr>
          <p:cNvPr id="7" name="Picture 6">
            <a:extLst>
              <a:ext uri="{FF2B5EF4-FFF2-40B4-BE49-F238E27FC236}">
                <a16:creationId xmlns:a16="http://schemas.microsoft.com/office/drawing/2014/main" id="{C392FDF1-09ED-1D4D-B941-84754A6D19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4768" y="5790091"/>
            <a:ext cx="928231" cy="928231"/>
          </a:xfrm>
          <a:prstGeom prst="rect">
            <a:avLst/>
          </a:prstGeom>
        </p:spPr>
      </p:pic>
    </p:spTree>
    <p:extLst>
      <p:ext uri="{BB962C8B-B14F-4D97-AF65-F5344CB8AC3E}">
        <p14:creationId xmlns:p14="http://schemas.microsoft.com/office/powerpoint/2010/main" val="32924190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E8D752E-50D9-49F2-A9D6-5B228833AC36}"/>
              </a:ext>
            </a:extLst>
          </p:cNvPr>
          <p:cNvSpPr>
            <a:spLocks noGrp="1"/>
          </p:cNvSpPr>
          <p:nvPr>
            <p:ph type="title"/>
          </p:nvPr>
        </p:nvSpPr>
        <p:spPr/>
        <p:txBody>
          <a:bodyPr/>
          <a:lstStyle/>
          <a:p>
            <a:r>
              <a:rPr lang="en-US" dirty="0">
                <a:solidFill>
                  <a:schemeClr val="bg1"/>
                </a:solidFill>
              </a:rPr>
              <a:t>Verilog Representations of Digital Circuits</a:t>
            </a:r>
          </a:p>
        </p:txBody>
      </p:sp>
      <p:sp>
        <p:nvSpPr>
          <p:cNvPr id="5" name="Content Placeholder 4">
            <a:extLst>
              <a:ext uri="{FF2B5EF4-FFF2-40B4-BE49-F238E27FC236}">
                <a16:creationId xmlns:a16="http://schemas.microsoft.com/office/drawing/2014/main" id="{A9A17BC0-98CE-428F-9530-608472197F6C}"/>
              </a:ext>
            </a:extLst>
          </p:cNvPr>
          <p:cNvSpPr>
            <a:spLocks noGrp="1"/>
          </p:cNvSpPr>
          <p:nvPr>
            <p:ph idx="1"/>
          </p:nvPr>
        </p:nvSpPr>
        <p:spPr/>
        <p:txBody>
          <a:bodyPr vert="horz" lIns="91440" tIns="45720" rIns="91440" bIns="45720" rtlCol="0" anchor="t">
            <a:normAutofit/>
          </a:bodyPr>
          <a:lstStyle/>
          <a:p>
            <a:pPr marL="0" indent="0">
              <a:buNone/>
            </a:pPr>
            <a:r>
              <a:rPr lang="en-US" sz="2000" dirty="0">
                <a:solidFill>
                  <a:schemeClr val="bg1"/>
                </a:solidFill>
                <a:cs typeface="Calibri"/>
              </a:rPr>
              <a:t>Verilog allows designers to describe a digital circuit in several ways. Among them two fundamental representations are: </a:t>
            </a:r>
            <a:r>
              <a:rPr lang="en-US" sz="2000" i="1" dirty="0">
                <a:solidFill>
                  <a:schemeClr val="bg1"/>
                </a:solidFill>
                <a:cs typeface="Calibri"/>
              </a:rPr>
              <a:t>structural representation</a:t>
            </a:r>
            <a:r>
              <a:rPr lang="en-US" sz="2000" dirty="0">
                <a:solidFill>
                  <a:schemeClr val="bg1"/>
                </a:solidFill>
                <a:cs typeface="Calibri"/>
              </a:rPr>
              <a:t> and </a:t>
            </a:r>
            <a:r>
              <a:rPr lang="en-US" sz="2000" i="1" dirty="0">
                <a:solidFill>
                  <a:schemeClr val="bg1"/>
                </a:solidFill>
                <a:cs typeface="Calibri"/>
              </a:rPr>
              <a:t>behavioral representation</a:t>
            </a:r>
            <a:r>
              <a:rPr lang="en-US" sz="2000" dirty="0">
                <a:solidFill>
                  <a:schemeClr val="bg1"/>
                </a:solidFill>
                <a:cs typeface="Calibri"/>
              </a:rPr>
              <a:t>. </a:t>
            </a:r>
          </a:p>
          <a:p>
            <a:r>
              <a:rPr lang="en-US" sz="2400" dirty="0">
                <a:solidFill>
                  <a:schemeClr val="bg1"/>
                </a:solidFill>
                <a:cs typeface="Calibri"/>
              </a:rPr>
              <a:t>Structural representation</a:t>
            </a:r>
          </a:p>
          <a:p>
            <a:pPr marL="0" indent="0">
              <a:buNone/>
            </a:pPr>
            <a:r>
              <a:rPr lang="en-US" sz="2400" dirty="0">
                <a:solidFill>
                  <a:schemeClr val="bg1"/>
                </a:solidFill>
                <a:cs typeface="Calibri"/>
              </a:rPr>
              <a:t>    </a:t>
            </a:r>
            <a:r>
              <a:rPr lang="en-US" sz="2000" dirty="0">
                <a:solidFill>
                  <a:schemeClr val="bg1"/>
                </a:solidFill>
                <a:cs typeface="Calibri"/>
              </a:rPr>
              <a:t>- Structural representation is to use Verilog's </a:t>
            </a:r>
            <a:r>
              <a:rPr lang="en-US" sz="2000" dirty="0">
                <a:solidFill>
                  <a:schemeClr val="accent6"/>
                </a:solidFill>
                <a:cs typeface="Calibri"/>
              </a:rPr>
              <a:t>gate-level primitives to describe the digital circuit</a:t>
            </a:r>
            <a:r>
              <a:rPr lang="en-US" sz="2000" dirty="0">
                <a:solidFill>
                  <a:schemeClr val="bg1"/>
                </a:solidFill>
                <a:cs typeface="Calibri"/>
              </a:rPr>
              <a:t>. Various gate-level primitives are included in Verilog such as: </a:t>
            </a:r>
            <a:r>
              <a:rPr lang="en-US" sz="2000" i="1" dirty="0">
                <a:solidFill>
                  <a:schemeClr val="bg1"/>
                </a:solidFill>
                <a:cs typeface="Calibri"/>
              </a:rPr>
              <a:t>and</a:t>
            </a:r>
            <a:r>
              <a:rPr lang="en-US" sz="2000" dirty="0">
                <a:solidFill>
                  <a:schemeClr val="bg1"/>
                </a:solidFill>
                <a:cs typeface="Calibri"/>
              </a:rPr>
              <a:t> gate, </a:t>
            </a:r>
            <a:r>
              <a:rPr lang="en-US" sz="2000" i="1" dirty="0">
                <a:solidFill>
                  <a:schemeClr val="bg1"/>
                </a:solidFill>
                <a:cs typeface="Calibri"/>
              </a:rPr>
              <a:t>or</a:t>
            </a:r>
            <a:r>
              <a:rPr lang="en-US" sz="2000" dirty="0">
                <a:solidFill>
                  <a:schemeClr val="bg1"/>
                </a:solidFill>
                <a:cs typeface="Calibri"/>
              </a:rPr>
              <a:t> gate, </a:t>
            </a:r>
            <a:r>
              <a:rPr lang="en-US" sz="2000" i="1" dirty="0">
                <a:solidFill>
                  <a:schemeClr val="bg1"/>
                </a:solidFill>
                <a:cs typeface="Calibri"/>
              </a:rPr>
              <a:t>not</a:t>
            </a:r>
            <a:r>
              <a:rPr lang="en-US" sz="2000" dirty="0">
                <a:solidFill>
                  <a:schemeClr val="bg1"/>
                </a:solidFill>
                <a:cs typeface="Calibri"/>
              </a:rPr>
              <a:t> gate, </a:t>
            </a:r>
            <a:r>
              <a:rPr lang="en-US" sz="2000" i="1" dirty="0" err="1">
                <a:solidFill>
                  <a:schemeClr val="bg1"/>
                </a:solidFill>
                <a:cs typeface="Calibri"/>
              </a:rPr>
              <a:t>nand</a:t>
            </a:r>
            <a:r>
              <a:rPr lang="en-US" sz="2000" dirty="0">
                <a:solidFill>
                  <a:schemeClr val="bg1"/>
                </a:solidFill>
                <a:cs typeface="Calibri"/>
              </a:rPr>
              <a:t> gate, </a:t>
            </a:r>
            <a:r>
              <a:rPr lang="en-US" sz="2000" i="1" dirty="0">
                <a:solidFill>
                  <a:schemeClr val="bg1"/>
                </a:solidFill>
                <a:cs typeface="Calibri"/>
              </a:rPr>
              <a:t>nor</a:t>
            </a:r>
            <a:r>
              <a:rPr lang="en-US" sz="2000" dirty="0">
                <a:solidFill>
                  <a:schemeClr val="bg1"/>
                </a:solidFill>
                <a:cs typeface="Calibri"/>
              </a:rPr>
              <a:t> gate etc.</a:t>
            </a:r>
          </a:p>
          <a:p>
            <a:r>
              <a:rPr lang="en-US" sz="2400" dirty="0">
                <a:solidFill>
                  <a:schemeClr val="bg1"/>
                </a:solidFill>
                <a:cs typeface="Calibri"/>
              </a:rPr>
              <a:t>Behavioral representation</a:t>
            </a:r>
          </a:p>
          <a:p>
            <a:pPr marL="0" indent="0">
              <a:buNone/>
            </a:pPr>
            <a:r>
              <a:rPr lang="en-US" sz="2400" dirty="0">
                <a:solidFill>
                  <a:schemeClr val="bg1"/>
                </a:solidFill>
                <a:cs typeface="Calibri"/>
              </a:rPr>
              <a:t>    </a:t>
            </a:r>
            <a:r>
              <a:rPr lang="en-US" sz="2000" dirty="0">
                <a:solidFill>
                  <a:schemeClr val="bg1"/>
                </a:solidFill>
                <a:cs typeface="Calibri"/>
              </a:rPr>
              <a:t>- Using gate-level primitives can be tedious while designing larger circuits. Instead, the designers use </a:t>
            </a:r>
            <a:r>
              <a:rPr lang="en-US" sz="2000" dirty="0">
                <a:solidFill>
                  <a:schemeClr val="accent6"/>
                </a:solidFill>
                <a:cs typeface="Calibri"/>
              </a:rPr>
              <a:t>more abstract expressions and programming constructs </a:t>
            </a:r>
            <a:r>
              <a:rPr lang="en-US" sz="2000" dirty="0">
                <a:solidFill>
                  <a:schemeClr val="bg1"/>
                </a:solidFill>
                <a:cs typeface="Calibri"/>
              </a:rPr>
              <a:t>to describe the circuit. This is called the behavioral representation of the digital circuit. </a:t>
            </a:r>
          </a:p>
        </p:txBody>
      </p:sp>
      <p:sp>
        <p:nvSpPr>
          <p:cNvPr id="3" name="Slide Number Placeholder 2">
            <a:extLst>
              <a:ext uri="{FF2B5EF4-FFF2-40B4-BE49-F238E27FC236}">
                <a16:creationId xmlns:a16="http://schemas.microsoft.com/office/drawing/2014/main" id="{50118B96-A284-4D7D-8965-AFB821CA14BF}"/>
              </a:ext>
            </a:extLst>
          </p:cNvPr>
          <p:cNvSpPr>
            <a:spLocks noGrp="1"/>
          </p:cNvSpPr>
          <p:nvPr>
            <p:ph type="sldNum" sz="quarter" idx="12"/>
          </p:nvPr>
        </p:nvSpPr>
        <p:spPr/>
        <p:txBody>
          <a:bodyPr/>
          <a:lstStyle/>
          <a:p>
            <a:fld id="{4022722E-B8F0-49A7-B007-BC47D25684C4}" type="slidenum">
              <a:rPr lang="en-US" smtClean="0"/>
              <a:t>19</a:t>
            </a:fld>
            <a:endParaRPr lang="en-US"/>
          </a:p>
        </p:txBody>
      </p:sp>
      <p:sp>
        <p:nvSpPr>
          <p:cNvPr id="6" name="Footer Placeholder 3">
            <a:extLst>
              <a:ext uri="{FF2B5EF4-FFF2-40B4-BE49-F238E27FC236}">
                <a16:creationId xmlns:a16="http://schemas.microsoft.com/office/drawing/2014/main" id="{99C9867B-BC37-42BC-9A80-8388B8F88FF5}"/>
              </a:ext>
            </a:extLst>
          </p:cNvPr>
          <p:cNvSpPr>
            <a:spLocks noGrp="1"/>
          </p:cNvSpPr>
          <p:nvPr>
            <p:ph type="ftr" sz="quarter" idx="11"/>
          </p:nvPr>
        </p:nvSpPr>
        <p:spPr>
          <a:xfrm>
            <a:off x="4038600" y="6356350"/>
            <a:ext cx="4114800" cy="365125"/>
          </a:xfrm>
        </p:spPr>
        <p:txBody>
          <a:bodyPr anchorCtr="1">
            <a:normAutofit/>
          </a:bodyPr>
          <a:lstStyle/>
          <a:p>
            <a:pPr>
              <a:spcAft>
                <a:spcPts val="600"/>
              </a:spcAft>
            </a:pPr>
            <a:r>
              <a:rPr lang="en-US" b="1" dirty="0">
                <a:solidFill>
                  <a:schemeClr val="bg1"/>
                </a:solidFill>
              </a:rPr>
              <a:t>CSE460 : VLSI Design</a:t>
            </a:r>
            <a:r>
              <a:rPr lang="en-US" dirty="0">
                <a:solidFill>
                  <a:schemeClr val="bg1"/>
                </a:solidFill>
              </a:rPr>
              <a:t> </a:t>
            </a:r>
          </a:p>
        </p:txBody>
      </p:sp>
      <p:pic>
        <p:nvPicPr>
          <p:cNvPr id="7" name="Picture 6">
            <a:extLst>
              <a:ext uri="{FF2B5EF4-FFF2-40B4-BE49-F238E27FC236}">
                <a16:creationId xmlns:a16="http://schemas.microsoft.com/office/drawing/2014/main" id="{48CA8774-5331-7844-95B6-DA726E2AD83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4768" y="5790091"/>
            <a:ext cx="928231" cy="928231"/>
          </a:xfrm>
          <a:prstGeom prst="rect">
            <a:avLst/>
          </a:prstGeom>
        </p:spPr>
      </p:pic>
    </p:spTree>
    <p:extLst>
      <p:ext uri="{BB962C8B-B14F-4D97-AF65-F5344CB8AC3E}">
        <p14:creationId xmlns:p14="http://schemas.microsoft.com/office/powerpoint/2010/main" val="30114351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03E32412-595B-4C92-9980-6334A46BC853}"/>
              </a:ext>
            </a:extLst>
          </p:cNvPr>
          <p:cNvSpPr>
            <a:spLocks noGrp="1"/>
          </p:cNvSpPr>
          <p:nvPr>
            <p:ph type="sldNum" sz="quarter" idx="12"/>
          </p:nvPr>
        </p:nvSpPr>
        <p:spPr/>
        <p:txBody>
          <a:bodyPr/>
          <a:lstStyle/>
          <a:p>
            <a:fld id="{4022722E-B8F0-49A7-B007-BC47D25684C4}" type="slidenum">
              <a:rPr lang="en-US" smtClean="0"/>
              <a:t>2</a:t>
            </a:fld>
            <a:endParaRPr lang="en-US"/>
          </a:p>
        </p:txBody>
      </p:sp>
      <p:sp>
        <p:nvSpPr>
          <p:cNvPr id="12" name="Rectangle 11">
            <a:extLst>
              <a:ext uri="{FF2B5EF4-FFF2-40B4-BE49-F238E27FC236}">
                <a16:creationId xmlns:a16="http://schemas.microsoft.com/office/drawing/2014/main" id="{71661896-FA75-415F-816A-1627970928B4}"/>
              </a:ext>
            </a:extLst>
          </p:cNvPr>
          <p:cNvSpPr/>
          <p:nvPr/>
        </p:nvSpPr>
        <p:spPr>
          <a:xfrm>
            <a:off x="3758049" y="723576"/>
            <a:ext cx="7314762" cy="59436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Aharoni" panose="02010803020104030203" pitchFamily="2" charset="-79"/>
                <a:cs typeface="Aharoni" panose="02010803020104030203" pitchFamily="2" charset="-79"/>
              </a:rPr>
              <a:t>Introduction to CAD tools and design flow of a CAD system</a:t>
            </a:r>
          </a:p>
        </p:txBody>
      </p:sp>
      <p:sp>
        <p:nvSpPr>
          <p:cNvPr id="9" name="Flowchart: Connector 8">
            <a:extLst>
              <a:ext uri="{FF2B5EF4-FFF2-40B4-BE49-F238E27FC236}">
                <a16:creationId xmlns:a16="http://schemas.microsoft.com/office/drawing/2014/main" id="{62A4F207-E384-452A-BCE6-E540518BC32B}"/>
              </a:ext>
            </a:extLst>
          </p:cNvPr>
          <p:cNvSpPr/>
          <p:nvPr/>
        </p:nvSpPr>
        <p:spPr>
          <a:xfrm>
            <a:off x="3346569" y="350471"/>
            <a:ext cx="822960" cy="822960"/>
          </a:xfrm>
          <a:prstGeom prst="flowChartConnector">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bg1">
                    <a:lumMod val="85000"/>
                  </a:schemeClr>
                </a:solidFill>
              </a:rPr>
              <a:t>1</a:t>
            </a:r>
          </a:p>
        </p:txBody>
      </p:sp>
      <p:sp>
        <p:nvSpPr>
          <p:cNvPr id="21" name="Rectangle 20">
            <a:extLst>
              <a:ext uri="{FF2B5EF4-FFF2-40B4-BE49-F238E27FC236}">
                <a16:creationId xmlns:a16="http://schemas.microsoft.com/office/drawing/2014/main" id="{AB8F90B5-022D-495D-BE3B-EC2C90BBAC59}"/>
              </a:ext>
            </a:extLst>
          </p:cNvPr>
          <p:cNvSpPr/>
          <p:nvPr/>
        </p:nvSpPr>
        <p:spPr>
          <a:xfrm>
            <a:off x="4696688" y="1853285"/>
            <a:ext cx="6376123" cy="59436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Aharoni" panose="02010803020104030203" pitchFamily="2" charset="-79"/>
                <a:cs typeface="Aharoni" panose="02010803020104030203" pitchFamily="2" charset="-79"/>
              </a:rPr>
              <a:t>Emergence of HDL and basic structures of Verilog</a:t>
            </a:r>
          </a:p>
        </p:txBody>
      </p:sp>
      <p:sp>
        <p:nvSpPr>
          <p:cNvPr id="22" name="Flowchart: Connector 21">
            <a:extLst>
              <a:ext uri="{FF2B5EF4-FFF2-40B4-BE49-F238E27FC236}">
                <a16:creationId xmlns:a16="http://schemas.microsoft.com/office/drawing/2014/main" id="{5A0ADA38-EBDF-4D0F-9A19-86C2ABBC1577}"/>
              </a:ext>
            </a:extLst>
          </p:cNvPr>
          <p:cNvSpPr/>
          <p:nvPr/>
        </p:nvSpPr>
        <p:spPr>
          <a:xfrm>
            <a:off x="4285209" y="1480180"/>
            <a:ext cx="822960" cy="822960"/>
          </a:xfrm>
          <a:prstGeom prst="flowChartConnector">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bg1">
                    <a:lumMod val="85000"/>
                  </a:schemeClr>
                </a:solidFill>
              </a:rPr>
              <a:t>2</a:t>
            </a:r>
          </a:p>
        </p:txBody>
      </p:sp>
      <p:sp>
        <p:nvSpPr>
          <p:cNvPr id="23" name="Rectangle 22">
            <a:extLst>
              <a:ext uri="{FF2B5EF4-FFF2-40B4-BE49-F238E27FC236}">
                <a16:creationId xmlns:a16="http://schemas.microsoft.com/office/drawing/2014/main" id="{ABB76DFB-2011-419A-836E-8C1EB395BCB4}"/>
              </a:ext>
            </a:extLst>
          </p:cNvPr>
          <p:cNvSpPr/>
          <p:nvPr/>
        </p:nvSpPr>
        <p:spPr>
          <a:xfrm>
            <a:off x="5269385" y="3108098"/>
            <a:ext cx="5803427" cy="59436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Aharoni" panose="02010803020104030203" pitchFamily="2" charset="-79"/>
                <a:cs typeface="Aharoni" panose="02010803020104030203" pitchFamily="2" charset="-79"/>
              </a:rPr>
              <a:t>Digital circuit representations in Verilog</a:t>
            </a:r>
          </a:p>
        </p:txBody>
      </p:sp>
      <p:sp>
        <p:nvSpPr>
          <p:cNvPr id="24" name="Flowchart: Connector 23">
            <a:extLst>
              <a:ext uri="{FF2B5EF4-FFF2-40B4-BE49-F238E27FC236}">
                <a16:creationId xmlns:a16="http://schemas.microsoft.com/office/drawing/2014/main" id="{F12A118B-DDA8-43B3-9661-D8F87F48A6FB}"/>
              </a:ext>
            </a:extLst>
          </p:cNvPr>
          <p:cNvSpPr/>
          <p:nvPr/>
        </p:nvSpPr>
        <p:spPr>
          <a:xfrm>
            <a:off x="4857906" y="2734993"/>
            <a:ext cx="822960" cy="822960"/>
          </a:xfrm>
          <a:prstGeom prst="flowChartConnector">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bg1">
                    <a:lumMod val="85000"/>
                  </a:schemeClr>
                </a:solidFill>
              </a:rPr>
              <a:t>3</a:t>
            </a:r>
          </a:p>
        </p:txBody>
      </p:sp>
      <p:sp>
        <p:nvSpPr>
          <p:cNvPr id="25" name="Rectangle 24">
            <a:extLst>
              <a:ext uri="{FF2B5EF4-FFF2-40B4-BE49-F238E27FC236}">
                <a16:creationId xmlns:a16="http://schemas.microsoft.com/office/drawing/2014/main" id="{AA243E7A-A81B-4208-BDAF-F45AC702238A}"/>
              </a:ext>
            </a:extLst>
          </p:cNvPr>
          <p:cNvSpPr/>
          <p:nvPr/>
        </p:nvSpPr>
        <p:spPr>
          <a:xfrm>
            <a:off x="4696689" y="4312787"/>
            <a:ext cx="6376122" cy="59436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Aharoni" panose="02010803020104030203" pitchFamily="2" charset="-79"/>
                <a:cs typeface="Aharoni" panose="02010803020104030203" pitchFamily="2" charset="-79"/>
              </a:rPr>
              <a:t>Verilog operators and subcircuits in Verilog</a:t>
            </a:r>
          </a:p>
        </p:txBody>
      </p:sp>
      <p:sp>
        <p:nvSpPr>
          <p:cNvPr id="26" name="Flowchart: Connector 25">
            <a:extLst>
              <a:ext uri="{FF2B5EF4-FFF2-40B4-BE49-F238E27FC236}">
                <a16:creationId xmlns:a16="http://schemas.microsoft.com/office/drawing/2014/main" id="{903670D4-0069-4590-B7CF-3A84D3B85FA7}"/>
              </a:ext>
            </a:extLst>
          </p:cNvPr>
          <p:cNvSpPr/>
          <p:nvPr/>
        </p:nvSpPr>
        <p:spPr>
          <a:xfrm>
            <a:off x="4285209" y="3923533"/>
            <a:ext cx="822960" cy="822960"/>
          </a:xfrm>
          <a:prstGeom prst="flowChartConnector">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bg1">
                    <a:lumMod val="85000"/>
                  </a:schemeClr>
                </a:solidFill>
              </a:rPr>
              <a:t>4</a:t>
            </a:r>
          </a:p>
        </p:txBody>
      </p:sp>
      <p:sp>
        <p:nvSpPr>
          <p:cNvPr id="27" name="Rectangle 26">
            <a:extLst>
              <a:ext uri="{FF2B5EF4-FFF2-40B4-BE49-F238E27FC236}">
                <a16:creationId xmlns:a16="http://schemas.microsoft.com/office/drawing/2014/main" id="{A7DC7DD8-ED18-4129-87B5-DB5BB763AF81}"/>
              </a:ext>
            </a:extLst>
          </p:cNvPr>
          <p:cNvSpPr/>
          <p:nvPr/>
        </p:nvSpPr>
        <p:spPr>
          <a:xfrm>
            <a:off x="3772337" y="5446036"/>
            <a:ext cx="7300474" cy="59436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Aharoni" panose="02010803020104030203" pitchFamily="2" charset="-79"/>
                <a:cs typeface="Aharoni" panose="02010803020104030203" pitchFamily="2" charset="-79"/>
              </a:rPr>
              <a:t>Advanced Verilog datatypes</a:t>
            </a:r>
          </a:p>
        </p:txBody>
      </p:sp>
      <p:sp>
        <p:nvSpPr>
          <p:cNvPr id="28" name="Flowchart: Connector 27">
            <a:extLst>
              <a:ext uri="{FF2B5EF4-FFF2-40B4-BE49-F238E27FC236}">
                <a16:creationId xmlns:a16="http://schemas.microsoft.com/office/drawing/2014/main" id="{15AFFE94-63FC-4F78-BC42-1A77BDFB9E07}"/>
              </a:ext>
            </a:extLst>
          </p:cNvPr>
          <p:cNvSpPr/>
          <p:nvPr/>
        </p:nvSpPr>
        <p:spPr>
          <a:xfrm>
            <a:off x="3360857" y="5072931"/>
            <a:ext cx="822960" cy="822960"/>
          </a:xfrm>
          <a:prstGeom prst="flowChartConnector">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bg1">
                    <a:lumMod val="85000"/>
                  </a:schemeClr>
                </a:solidFill>
              </a:rPr>
              <a:t>5</a:t>
            </a:r>
          </a:p>
        </p:txBody>
      </p:sp>
      <p:sp>
        <p:nvSpPr>
          <p:cNvPr id="35" name="Oval 34">
            <a:extLst>
              <a:ext uri="{FF2B5EF4-FFF2-40B4-BE49-F238E27FC236}">
                <a16:creationId xmlns:a16="http://schemas.microsoft.com/office/drawing/2014/main" id="{A8D55534-DA5F-4A46-BFFA-6CFE557379D8}"/>
              </a:ext>
            </a:extLst>
          </p:cNvPr>
          <p:cNvSpPr/>
          <p:nvPr/>
        </p:nvSpPr>
        <p:spPr>
          <a:xfrm>
            <a:off x="884420" y="1734907"/>
            <a:ext cx="3162924" cy="2893208"/>
          </a:xfrm>
          <a:prstGeom prst="ellipse">
            <a:avLst/>
          </a:prstGeom>
          <a:solidFill>
            <a:schemeClr val="tx2"/>
          </a:solidFill>
          <a:ln w="5715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solidFill>
              </a:rPr>
              <a:t>Outline</a:t>
            </a:r>
          </a:p>
        </p:txBody>
      </p:sp>
      <p:sp>
        <p:nvSpPr>
          <p:cNvPr id="37" name="Footer Placeholder 3">
            <a:extLst>
              <a:ext uri="{FF2B5EF4-FFF2-40B4-BE49-F238E27FC236}">
                <a16:creationId xmlns:a16="http://schemas.microsoft.com/office/drawing/2014/main" id="{F0C61CC0-8ABE-4994-B7A8-153573A18E36}"/>
              </a:ext>
            </a:extLst>
          </p:cNvPr>
          <p:cNvSpPr>
            <a:spLocks noGrp="1"/>
          </p:cNvSpPr>
          <p:nvPr>
            <p:ph type="ftr" sz="quarter" idx="11"/>
          </p:nvPr>
        </p:nvSpPr>
        <p:spPr>
          <a:xfrm>
            <a:off x="4857750" y="6429375"/>
            <a:ext cx="4114800" cy="365125"/>
          </a:xfrm>
        </p:spPr>
        <p:txBody>
          <a:bodyPr>
            <a:normAutofit/>
          </a:bodyPr>
          <a:lstStyle/>
          <a:p>
            <a:r>
              <a:rPr lang="en-US" sz="1400" b="1" dirty="0">
                <a:solidFill>
                  <a:schemeClr val="bg1"/>
                </a:solidFill>
              </a:rPr>
              <a:t>CSE460 : VLSI Design</a:t>
            </a:r>
            <a:r>
              <a:rPr lang="en-US" dirty="0">
                <a:solidFill>
                  <a:schemeClr val="bg1"/>
                </a:solidFill>
              </a:rPr>
              <a:t> </a:t>
            </a:r>
          </a:p>
        </p:txBody>
      </p:sp>
      <p:cxnSp>
        <p:nvCxnSpPr>
          <p:cNvPr id="45" name="Straight Connector 44">
            <a:extLst>
              <a:ext uri="{FF2B5EF4-FFF2-40B4-BE49-F238E27FC236}">
                <a16:creationId xmlns:a16="http://schemas.microsoft.com/office/drawing/2014/main" id="{682643C6-161F-4A1D-87C2-539046EF8220}"/>
              </a:ext>
            </a:extLst>
          </p:cNvPr>
          <p:cNvCxnSpPr/>
          <p:nvPr/>
        </p:nvCxnSpPr>
        <p:spPr>
          <a:xfrm>
            <a:off x="242888" y="350471"/>
            <a:ext cx="228600" cy="492492"/>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CDEFAB6B-5A41-464F-89DC-F64B2AE2F882}"/>
              </a:ext>
            </a:extLst>
          </p:cNvPr>
          <p:cNvCxnSpPr/>
          <p:nvPr/>
        </p:nvCxnSpPr>
        <p:spPr>
          <a:xfrm>
            <a:off x="562928" y="350471"/>
            <a:ext cx="228600" cy="492492"/>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B6580B9C-DF29-4CC6-9433-B46887282683}"/>
              </a:ext>
            </a:extLst>
          </p:cNvPr>
          <p:cNvCxnSpPr/>
          <p:nvPr/>
        </p:nvCxnSpPr>
        <p:spPr>
          <a:xfrm>
            <a:off x="882968" y="350471"/>
            <a:ext cx="228600" cy="492492"/>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C310782F-C459-4FD6-B9C8-D507715064B6}"/>
              </a:ext>
            </a:extLst>
          </p:cNvPr>
          <p:cNvCxnSpPr/>
          <p:nvPr/>
        </p:nvCxnSpPr>
        <p:spPr>
          <a:xfrm>
            <a:off x="1203008" y="350471"/>
            <a:ext cx="228600" cy="492492"/>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19A729CA-CDFB-4C89-8070-9D4EBAE431DD}"/>
              </a:ext>
            </a:extLst>
          </p:cNvPr>
          <p:cNvCxnSpPr/>
          <p:nvPr/>
        </p:nvCxnSpPr>
        <p:spPr>
          <a:xfrm>
            <a:off x="1591628" y="350471"/>
            <a:ext cx="228600" cy="492492"/>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3EC6CD35-D707-4323-BFC2-D5270EC134B3}"/>
              </a:ext>
            </a:extLst>
          </p:cNvPr>
          <p:cNvCxnSpPr>
            <a:cxnSpLocks/>
          </p:cNvCxnSpPr>
          <p:nvPr/>
        </p:nvCxnSpPr>
        <p:spPr>
          <a:xfrm flipH="1">
            <a:off x="190024" y="5936883"/>
            <a:ext cx="334328" cy="419467"/>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6D286E34-6ECD-459A-8239-8BF45322EA90}"/>
              </a:ext>
            </a:extLst>
          </p:cNvPr>
          <p:cNvCxnSpPr>
            <a:cxnSpLocks/>
          </p:cNvCxnSpPr>
          <p:nvPr/>
        </p:nvCxnSpPr>
        <p:spPr>
          <a:xfrm flipH="1">
            <a:off x="562928" y="5954161"/>
            <a:ext cx="334328" cy="419467"/>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44C0593C-50D3-47E2-AB8E-C522F4364B8F}"/>
              </a:ext>
            </a:extLst>
          </p:cNvPr>
          <p:cNvCxnSpPr>
            <a:cxnSpLocks/>
          </p:cNvCxnSpPr>
          <p:nvPr/>
        </p:nvCxnSpPr>
        <p:spPr>
          <a:xfrm flipH="1">
            <a:off x="935832" y="5954161"/>
            <a:ext cx="334328" cy="419467"/>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9ACEE032-9440-461D-A63B-192D38962FB4}"/>
              </a:ext>
            </a:extLst>
          </p:cNvPr>
          <p:cNvCxnSpPr>
            <a:cxnSpLocks/>
          </p:cNvCxnSpPr>
          <p:nvPr/>
        </p:nvCxnSpPr>
        <p:spPr>
          <a:xfrm flipH="1">
            <a:off x="1394420" y="5954161"/>
            <a:ext cx="334328" cy="419467"/>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F1A38737-07EE-4794-AC15-E62C4782D579}"/>
              </a:ext>
            </a:extLst>
          </p:cNvPr>
          <p:cNvCxnSpPr>
            <a:cxnSpLocks/>
          </p:cNvCxnSpPr>
          <p:nvPr/>
        </p:nvCxnSpPr>
        <p:spPr>
          <a:xfrm flipH="1">
            <a:off x="1830189" y="5951453"/>
            <a:ext cx="334328" cy="419467"/>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76B5F1F6-29E2-5A4B-B17C-CEDA8CD5CC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4768" y="5790091"/>
            <a:ext cx="928231" cy="928231"/>
          </a:xfrm>
          <a:prstGeom prst="rect">
            <a:avLst/>
          </a:prstGeom>
        </p:spPr>
      </p:pic>
    </p:spTree>
    <p:extLst>
      <p:ext uri="{BB962C8B-B14F-4D97-AF65-F5344CB8AC3E}">
        <p14:creationId xmlns:p14="http://schemas.microsoft.com/office/powerpoint/2010/main" val="11184225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wipe(left)">
                                      <p:cBhvr>
                                        <p:cTn id="12" dur="500"/>
                                        <p:tgtEl>
                                          <p:spTgt spid="2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wipe(left)">
                                      <p:cBhvr>
                                        <p:cTn id="17" dur="500"/>
                                        <p:tgtEl>
                                          <p:spTgt spid="2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wipe(left)">
                                      <p:cBhvr>
                                        <p:cTn id="22" dur="500"/>
                                        <p:tgtEl>
                                          <p:spTgt spid="2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7"/>
                                        </p:tgtEl>
                                        <p:attrNameLst>
                                          <p:attrName>style.visibility</p:attrName>
                                        </p:attrNameLst>
                                      </p:cBhvr>
                                      <p:to>
                                        <p:strVal val="visible"/>
                                      </p:to>
                                    </p:set>
                                    <p:animEffect transition="in" filter="wipe(left)">
                                      <p:cBhvr>
                                        <p:cTn id="2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21" grpId="0" animBg="1"/>
      <p:bldP spid="23" grpId="0" animBg="1"/>
      <p:bldP spid="25" grpId="0" animBg="1"/>
      <p:bldP spid="27"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0118B96-A284-4D7D-8965-AFB821CA14BF}"/>
              </a:ext>
            </a:extLst>
          </p:cNvPr>
          <p:cNvSpPr>
            <a:spLocks noGrp="1"/>
          </p:cNvSpPr>
          <p:nvPr>
            <p:ph type="sldNum" sz="quarter" idx="12"/>
          </p:nvPr>
        </p:nvSpPr>
        <p:spPr/>
        <p:txBody>
          <a:bodyPr/>
          <a:lstStyle/>
          <a:p>
            <a:fld id="{4022722E-B8F0-49A7-B007-BC47D25684C4}" type="slidenum">
              <a:rPr lang="en-US" smtClean="0"/>
              <a:t>20</a:t>
            </a:fld>
            <a:endParaRPr lang="en-US"/>
          </a:p>
        </p:txBody>
      </p:sp>
      <p:sp>
        <p:nvSpPr>
          <p:cNvPr id="4" name="Title 3">
            <a:extLst>
              <a:ext uri="{FF2B5EF4-FFF2-40B4-BE49-F238E27FC236}">
                <a16:creationId xmlns:a16="http://schemas.microsoft.com/office/drawing/2014/main" id="{CE8D752E-50D9-49F2-A9D6-5B228833AC36}"/>
              </a:ext>
            </a:extLst>
          </p:cNvPr>
          <p:cNvSpPr>
            <a:spLocks noGrp="1"/>
          </p:cNvSpPr>
          <p:nvPr>
            <p:ph type="title" idx="4294967295"/>
          </p:nvPr>
        </p:nvSpPr>
        <p:spPr>
          <a:xfrm>
            <a:off x="431401" y="314561"/>
            <a:ext cx="5876925" cy="779463"/>
          </a:xfrm>
        </p:spPr>
        <p:txBody>
          <a:bodyPr>
            <a:normAutofit/>
          </a:bodyPr>
          <a:lstStyle/>
          <a:p>
            <a:r>
              <a:rPr lang="en-US" sz="4000" dirty="0">
                <a:solidFill>
                  <a:srgbClr val="FFFFFF"/>
                </a:solidFill>
                <a:cs typeface="Calibri Light"/>
              </a:rPr>
              <a:t>Structural representation</a:t>
            </a:r>
          </a:p>
        </p:txBody>
      </p:sp>
      <p:sp>
        <p:nvSpPr>
          <p:cNvPr id="30" name="Text Placeholder 29">
            <a:extLst>
              <a:ext uri="{FF2B5EF4-FFF2-40B4-BE49-F238E27FC236}">
                <a16:creationId xmlns:a16="http://schemas.microsoft.com/office/drawing/2014/main" id="{8361A35C-66CE-4612-A9AB-714947B6E4AF}"/>
              </a:ext>
            </a:extLst>
          </p:cNvPr>
          <p:cNvSpPr>
            <a:spLocks noGrp="1"/>
          </p:cNvSpPr>
          <p:nvPr>
            <p:ph type="body" sz="half" idx="4294967295"/>
          </p:nvPr>
        </p:nvSpPr>
        <p:spPr>
          <a:xfrm>
            <a:off x="431401" y="1179037"/>
            <a:ext cx="4826000" cy="3195637"/>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marL="0" indent="0">
              <a:buNone/>
            </a:pPr>
            <a:r>
              <a:rPr lang="en-US" sz="1800" b="1" dirty="0">
                <a:solidFill>
                  <a:srgbClr val="0000FF"/>
                </a:solidFill>
                <a:effectLst/>
                <a:latin typeface="Courier New" panose="02070309020205020404" pitchFamily="49" charset="0"/>
              </a:rPr>
              <a:t>module</a:t>
            </a:r>
            <a:r>
              <a:rPr lang="en-US" sz="1800" dirty="0">
                <a:solidFill>
                  <a:srgbClr val="000000"/>
                </a:solidFill>
                <a:effectLst/>
                <a:latin typeface="Courier New" panose="02070309020205020404" pitchFamily="49" charset="0"/>
              </a:rPr>
              <a:t> </a:t>
            </a:r>
            <a:r>
              <a:rPr lang="en-US" sz="1800" dirty="0" err="1">
                <a:solidFill>
                  <a:srgbClr val="000000"/>
                </a:solidFill>
                <a:effectLst/>
                <a:latin typeface="Courier New" panose="02070309020205020404" pitchFamily="49" charset="0"/>
              </a:rPr>
              <a:t>example_ckt</a:t>
            </a:r>
            <a:r>
              <a:rPr lang="en-US" sz="1800" b="1" dirty="0">
                <a:solidFill>
                  <a:srgbClr val="000080"/>
                </a:solidFill>
                <a:effectLst/>
                <a:latin typeface="Courier New" panose="02070309020205020404" pitchFamily="49" charset="0"/>
              </a:rPr>
              <a:t>(</a:t>
            </a:r>
            <a:r>
              <a:rPr lang="en-US" sz="1800" dirty="0">
                <a:solidFill>
                  <a:srgbClr val="000000"/>
                </a:solidFill>
                <a:effectLst/>
                <a:latin typeface="Courier New" panose="02070309020205020404" pitchFamily="49" charset="0"/>
              </a:rPr>
              <a:t>f</a:t>
            </a:r>
            <a:r>
              <a:rPr lang="en-US" sz="1800" b="1" dirty="0">
                <a:solidFill>
                  <a:srgbClr val="000080"/>
                </a:solidFill>
                <a:effectLst/>
                <a:latin typeface="Courier New" panose="02070309020205020404" pitchFamily="49" charset="0"/>
              </a:rPr>
              <a:t>,</a:t>
            </a:r>
            <a:r>
              <a:rPr lang="en-US" sz="1800" dirty="0">
                <a:solidFill>
                  <a:srgbClr val="000000"/>
                </a:solidFill>
                <a:effectLst/>
                <a:latin typeface="Courier New" panose="02070309020205020404" pitchFamily="49" charset="0"/>
              </a:rPr>
              <a:t> x1</a:t>
            </a:r>
            <a:r>
              <a:rPr lang="en-US" sz="1800" b="1" dirty="0">
                <a:solidFill>
                  <a:srgbClr val="000080"/>
                </a:solidFill>
                <a:effectLst/>
                <a:latin typeface="Courier New" panose="02070309020205020404" pitchFamily="49" charset="0"/>
              </a:rPr>
              <a:t>,</a:t>
            </a:r>
            <a:r>
              <a:rPr lang="en-US" sz="1800" dirty="0">
                <a:solidFill>
                  <a:srgbClr val="000000"/>
                </a:solidFill>
                <a:effectLst/>
                <a:latin typeface="Courier New" panose="02070309020205020404" pitchFamily="49" charset="0"/>
              </a:rPr>
              <a:t> x2</a:t>
            </a:r>
            <a:r>
              <a:rPr lang="en-US" sz="1800" b="1" dirty="0">
                <a:solidFill>
                  <a:srgbClr val="000080"/>
                </a:solidFill>
                <a:effectLst/>
                <a:latin typeface="Courier New" panose="02070309020205020404" pitchFamily="49" charset="0"/>
              </a:rPr>
              <a:t>,</a:t>
            </a:r>
            <a:r>
              <a:rPr lang="en-US" sz="1800" dirty="0">
                <a:solidFill>
                  <a:srgbClr val="000000"/>
                </a:solidFill>
                <a:effectLst/>
                <a:latin typeface="Courier New" panose="02070309020205020404" pitchFamily="49" charset="0"/>
              </a:rPr>
              <a:t> x3</a:t>
            </a:r>
            <a:r>
              <a:rPr lang="en-US" sz="1800" b="1" dirty="0">
                <a:solidFill>
                  <a:srgbClr val="000080"/>
                </a:solidFill>
                <a:effectLst/>
                <a:latin typeface="Courier New" panose="02070309020205020404" pitchFamily="49" charset="0"/>
              </a:rPr>
              <a:t>);</a:t>
            </a:r>
            <a:r>
              <a:rPr lang="en-US" sz="1800" dirty="0">
                <a:solidFill>
                  <a:srgbClr val="000000"/>
                </a:solidFill>
                <a:effectLst/>
                <a:latin typeface="Courier New" panose="02070309020205020404" pitchFamily="49" charset="0"/>
              </a:rPr>
              <a:t> </a:t>
            </a:r>
          </a:p>
          <a:p>
            <a:pPr marL="457200" lvl="1" indent="0">
              <a:buNone/>
            </a:pPr>
            <a:r>
              <a:rPr lang="en-US" sz="1800" b="1" dirty="0">
                <a:solidFill>
                  <a:srgbClr val="0000FF"/>
                </a:solidFill>
                <a:effectLst/>
                <a:latin typeface="Courier New" panose="02070309020205020404" pitchFamily="49" charset="0"/>
              </a:rPr>
              <a:t>input</a:t>
            </a:r>
            <a:r>
              <a:rPr lang="en-US" sz="1800" dirty="0">
                <a:solidFill>
                  <a:srgbClr val="000000"/>
                </a:solidFill>
                <a:effectLst/>
                <a:latin typeface="Courier New" panose="02070309020205020404" pitchFamily="49" charset="0"/>
              </a:rPr>
              <a:t> x1</a:t>
            </a:r>
            <a:r>
              <a:rPr lang="en-US" sz="1800" b="1" dirty="0">
                <a:solidFill>
                  <a:srgbClr val="000080"/>
                </a:solidFill>
                <a:effectLst/>
                <a:latin typeface="Courier New" panose="02070309020205020404" pitchFamily="49" charset="0"/>
              </a:rPr>
              <a:t>,</a:t>
            </a:r>
            <a:r>
              <a:rPr lang="en-US" sz="1800" dirty="0">
                <a:solidFill>
                  <a:srgbClr val="000000"/>
                </a:solidFill>
                <a:effectLst/>
                <a:latin typeface="Courier New" panose="02070309020205020404" pitchFamily="49" charset="0"/>
              </a:rPr>
              <a:t> x2</a:t>
            </a:r>
            <a:r>
              <a:rPr lang="en-US" sz="1800" b="1" dirty="0">
                <a:solidFill>
                  <a:srgbClr val="000080"/>
                </a:solidFill>
                <a:effectLst/>
                <a:latin typeface="Courier New" panose="02070309020205020404" pitchFamily="49" charset="0"/>
              </a:rPr>
              <a:t>,</a:t>
            </a:r>
            <a:r>
              <a:rPr lang="en-US" sz="1800" dirty="0">
                <a:solidFill>
                  <a:srgbClr val="000000"/>
                </a:solidFill>
                <a:effectLst/>
                <a:latin typeface="Courier New" panose="02070309020205020404" pitchFamily="49" charset="0"/>
              </a:rPr>
              <a:t> x3</a:t>
            </a:r>
            <a:r>
              <a:rPr lang="en-US" sz="1800" b="1" dirty="0">
                <a:solidFill>
                  <a:srgbClr val="000080"/>
                </a:solidFill>
                <a:effectLst/>
                <a:latin typeface="Courier New" panose="02070309020205020404" pitchFamily="49" charset="0"/>
              </a:rPr>
              <a:t>;</a:t>
            </a:r>
            <a:r>
              <a:rPr lang="en-US" sz="1800" dirty="0">
                <a:solidFill>
                  <a:srgbClr val="000000"/>
                </a:solidFill>
                <a:effectLst/>
                <a:latin typeface="Courier New" panose="02070309020205020404" pitchFamily="49" charset="0"/>
              </a:rPr>
              <a:t> </a:t>
            </a:r>
          </a:p>
          <a:p>
            <a:pPr marL="457200" lvl="1" indent="0">
              <a:buNone/>
            </a:pPr>
            <a:r>
              <a:rPr lang="en-US" sz="1800" b="1" dirty="0">
                <a:solidFill>
                  <a:srgbClr val="0000FF"/>
                </a:solidFill>
                <a:effectLst/>
                <a:latin typeface="Courier New" panose="02070309020205020404" pitchFamily="49" charset="0"/>
              </a:rPr>
              <a:t>output</a:t>
            </a:r>
            <a:r>
              <a:rPr lang="en-US" sz="1800" dirty="0">
                <a:solidFill>
                  <a:srgbClr val="000000"/>
                </a:solidFill>
                <a:effectLst/>
                <a:latin typeface="Courier New" panose="02070309020205020404" pitchFamily="49" charset="0"/>
              </a:rPr>
              <a:t> f</a:t>
            </a:r>
            <a:r>
              <a:rPr lang="en-US" sz="1800" b="1" dirty="0">
                <a:solidFill>
                  <a:srgbClr val="000080"/>
                </a:solidFill>
                <a:effectLst/>
                <a:latin typeface="Courier New" panose="02070309020205020404" pitchFamily="49" charset="0"/>
              </a:rPr>
              <a:t>;</a:t>
            </a:r>
            <a:r>
              <a:rPr lang="en-US" sz="1800" dirty="0">
                <a:solidFill>
                  <a:srgbClr val="000000"/>
                </a:solidFill>
                <a:effectLst/>
                <a:latin typeface="Courier New" panose="02070309020205020404" pitchFamily="49" charset="0"/>
              </a:rPr>
              <a:t> </a:t>
            </a:r>
          </a:p>
          <a:p>
            <a:pPr marL="457200" lvl="1" indent="0">
              <a:buNone/>
            </a:pPr>
            <a:r>
              <a:rPr lang="en-US" sz="1800" b="1" dirty="0">
                <a:solidFill>
                  <a:srgbClr val="0000FF"/>
                </a:solidFill>
                <a:effectLst/>
                <a:latin typeface="Courier New" panose="02070309020205020404" pitchFamily="49" charset="0"/>
              </a:rPr>
              <a:t>wire</a:t>
            </a:r>
            <a:r>
              <a:rPr lang="en-US" sz="1800" dirty="0">
                <a:solidFill>
                  <a:srgbClr val="000000"/>
                </a:solidFill>
                <a:effectLst/>
                <a:latin typeface="Courier New" panose="02070309020205020404" pitchFamily="49" charset="0"/>
              </a:rPr>
              <a:t> g</a:t>
            </a:r>
            <a:r>
              <a:rPr lang="en-US" sz="1800" b="1" dirty="0">
                <a:solidFill>
                  <a:srgbClr val="000080"/>
                </a:solidFill>
                <a:effectLst/>
                <a:latin typeface="Courier New" panose="02070309020205020404" pitchFamily="49" charset="0"/>
              </a:rPr>
              <a:t>,</a:t>
            </a:r>
            <a:r>
              <a:rPr lang="en-US" sz="1800" dirty="0">
                <a:solidFill>
                  <a:srgbClr val="000000"/>
                </a:solidFill>
                <a:effectLst/>
                <a:latin typeface="Courier New" panose="02070309020205020404" pitchFamily="49" charset="0"/>
              </a:rPr>
              <a:t> y</a:t>
            </a:r>
            <a:r>
              <a:rPr lang="en-US" sz="1800" b="1" dirty="0">
                <a:solidFill>
                  <a:srgbClr val="000080"/>
                </a:solidFill>
                <a:effectLst/>
                <a:latin typeface="Courier New" panose="02070309020205020404" pitchFamily="49" charset="0"/>
              </a:rPr>
              <a:t>,</a:t>
            </a:r>
            <a:r>
              <a:rPr lang="en-US" sz="1800" dirty="0">
                <a:solidFill>
                  <a:srgbClr val="000000"/>
                </a:solidFill>
                <a:effectLst/>
                <a:latin typeface="Courier New" panose="02070309020205020404" pitchFamily="49" charset="0"/>
              </a:rPr>
              <a:t> h</a:t>
            </a:r>
            <a:r>
              <a:rPr lang="en-US" sz="1800" b="1" dirty="0">
                <a:solidFill>
                  <a:srgbClr val="000080"/>
                </a:solidFill>
                <a:effectLst/>
                <a:latin typeface="Courier New" panose="02070309020205020404" pitchFamily="49" charset="0"/>
              </a:rPr>
              <a:t>;</a:t>
            </a:r>
            <a:r>
              <a:rPr lang="en-US" sz="1800" dirty="0">
                <a:solidFill>
                  <a:srgbClr val="000000"/>
                </a:solidFill>
                <a:effectLst/>
                <a:latin typeface="Courier New" panose="02070309020205020404" pitchFamily="49" charset="0"/>
              </a:rPr>
              <a:t> </a:t>
            </a:r>
          </a:p>
          <a:p>
            <a:pPr marL="457200" lvl="1" indent="0">
              <a:buNone/>
            </a:pPr>
            <a:r>
              <a:rPr lang="en-US" sz="1800" b="1" dirty="0">
                <a:solidFill>
                  <a:srgbClr val="0000FF"/>
                </a:solidFill>
                <a:effectLst/>
                <a:latin typeface="Courier New" panose="02070309020205020404" pitchFamily="49" charset="0"/>
              </a:rPr>
              <a:t>and</a:t>
            </a:r>
            <a:r>
              <a:rPr lang="en-US" sz="1800" b="1" dirty="0">
                <a:solidFill>
                  <a:srgbClr val="000080"/>
                </a:solidFill>
                <a:effectLst/>
                <a:latin typeface="Courier New" panose="02070309020205020404" pitchFamily="49" charset="0"/>
              </a:rPr>
              <a:t>(</a:t>
            </a:r>
            <a:r>
              <a:rPr lang="en-US" sz="1800" dirty="0">
                <a:solidFill>
                  <a:srgbClr val="000000"/>
                </a:solidFill>
                <a:effectLst/>
                <a:latin typeface="Courier New" panose="02070309020205020404" pitchFamily="49" charset="0"/>
              </a:rPr>
              <a:t>g</a:t>
            </a:r>
            <a:r>
              <a:rPr lang="en-US" sz="1800" b="1" dirty="0">
                <a:solidFill>
                  <a:srgbClr val="000080"/>
                </a:solidFill>
                <a:effectLst/>
                <a:latin typeface="Courier New" panose="02070309020205020404" pitchFamily="49" charset="0"/>
              </a:rPr>
              <a:t>,</a:t>
            </a:r>
            <a:r>
              <a:rPr lang="en-US" sz="1800" dirty="0">
                <a:solidFill>
                  <a:srgbClr val="000000"/>
                </a:solidFill>
                <a:effectLst/>
                <a:latin typeface="Courier New" panose="02070309020205020404" pitchFamily="49" charset="0"/>
              </a:rPr>
              <a:t> x1</a:t>
            </a:r>
            <a:r>
              <a:rPr lang="en-US" sz="1800" b="1" dirty="0">
                <a:solidFill>
                  <a:srgbClr val="000080"/>
                </a:solidFill>
                <a:effectLst/>
                <a:latin typeface="Courier New" panose="02070309020205020404" pitchFamily="49" charset="0"/>
              </a:rPr>
              <a:t>,</a:t>
            </a:r>
            <a:r>
              <a:rPr lang="en-US" sz="1800" dirty="0">
                <a:solidFill>
                  <a:srgbClr val="000000"/>
                </a:solidFill>
                <a:effectLst/>
                <a:latin typeface="Courier New" panose="02070309020205020404" pitchFamily="49" charset="0"/>
              </a:rPr>
              <a:t> x2</a:t>
            </a:r>
            <a:r>
              <a:rPr lang="en-US" sz="1800" b="1" dirty="0">
                <a:solidFill>
                  <a:srgbClr val="000080"/>
                </a:solidFill>
                <a:effectLst/>
                <a:latin typeface="Courier New" panose="02070309020205020404" pitchFamily="49" charset="0"/>
              </a:rPr>
              <a:t>);</a:t>
            </a:r>
            <a:r>
              <a:rPr lang="en-US" sz="1800" dirty="0">
                <a:solidFill>
                  <a:srgbClr val="000000"/>
                </a:solidFill>
                <a:effectLst/>
                <a:latin typeface="Courier New" panose="02070309020205020404" pitchFamily="49" charset="0"/>
              </a:rPr>
              <a:t> </a:t>
            </a:r>
          </a:p>
          <a:p>
            <a:pPr marL="457200" lvl="1" indent="0">
              <a:buNone/>
            </a:pPr>
            <a:r>
              <a:rPr lang="en-US" sz="1800" b="1" dirty="0">
                <a:solidFill>
                  <a:srgbClr val="0000FF"/>
                </a:solidFill>
                <a:effectLst/>
                <a:latin typeface="Courier New" panose="02070309020205020404" pitchFamily="49" charset="0"/>
              </a:rPr>
              <a:t>not</a:t>
            </a:r>
            <a:r>
              <a:rPr lang="en-US" sz="1800" b="1" dirty="0">
                <a:solidFill>
                  <a:srgbClr val="000080"/>
                </a:solidFill>
                <a:effectLst/>
                <a:latin typeface="Courier New" panose="02070309020205020404" pitchFamily="49" charset="0"/>
              </a:rPr>
              <a:t>(</a:t>
            </a:r>
            <a:r>
              <a:rPr lang="en-US" sz="1800" dirty="0">
                <a:solidFill>
                  <a:srgbClr val="000000"/>
                </a:solidFill>
                <a:effectLst/>
                <a:latin typeface="Courier New" panose="02070309020205020404" pitchFamily="49" charset="0"/>
              </a:rPr>
              <a:t>y</a:t>
            </a:r>
            <a:r>
              <a:rPr lang="en-US" sz="1800" b="1" dirty="0">
                <a:solidFill>
                  <a:srgbClr val="000080"/>
                </a:solidFill>
                <a:effectLst/>
                <a:latin typeface="Courier New" panose="02070309020205020404" pitchFamily="49" charset="0"/>
              </a:rPr>
              <a:t>,</a:t>
            </a:r>
            <a:r>
              <a:rPr lang="en-US" sz="1800" dirty="0">
                <a:solidFill>
                  <a:srgbClr val="000000"/>
                </a:solidFill>
                <a:effectLst/>
                <a:latin typeface="Courier New" panose="02070309020205020404" pitchFamily="49" charset="0"/>
              </a:rPr>
              <a:t> x2</a:t>
            </a:r>
            <a:r>
              <a:rPr lang="en-US" sz="1800" b="1" dirty="0">
                <a:solidFill>
                  <a:srgbClr val="000080"/>
                </a:solidFill>
                <a:effectLst/>
                <a:latin typeface="Courier New" panose="02070309020205020404" pitchFamily="49" charset="0"/>
              </a:rPr>
              <a:t>);</a:t>
            </a:r>
            <a:r>
              <a:rPr lang="en-US" sz="1800" dirty="0">
                <a:solidFill>
                  <a:srgbClr val="000000"/>
                </a:solidFill>
                <a:effectLst/>
                <a:latin typeface="Courier New" panose="02070309020205020404" pitchFamily="49" charset="0"/>
              </a:rPr>
              <a:t> </a:t>
            </a:r>
          </a:p>
          <a:p>
            <a:pPr marL="457200" lvl="1" indent="0">
              <a:buNone/>
            </a:pPr>
            <a:r>
              <a:rPr lang="en-US" sz="1800" b="1" dirty="0">
                <a:solidFill>
                  <a:srgbClr val="0000FF"/>
                </a:solidFill>
                <a:effectLst/>
                <a:latin typeface="Courier New" panose="02070309020205020404" pitchFamily="49" charset="0"/>
              </a:rPr>
              <a:t>and</a:t>
            </a:r>
            <a:r>
              <a:rPr lang="en-US" sz="1800" b="1" dirty="0">
                <a:solidFill>
                  <a:srgbClr val="000080"/>
                </a:solidFill>
                <a:effectLst/>
                <a:latin typeface="Courier New" panose="02070309020205020404" pitchFamily="49" charset="0"/>
              </a:rPr>
              <a:t>(</a:t>
            </a:r>
            <a:r>
              <a:rPr lang="en-US" sz="1800" dirty="0">
                <a:solidFill>
                  <a:srgbClr val="000000"/>
                </a:solidFill>
                <a:effectLst/>
                <a:latin typeface="Courier New" panose="02070309020205020404" pitchFamily="49" charset="0"/>
              </a:rPr>
              <a:t>h</a:t>
            </a:r>
            <a:r>
              <a:rPr lang="en-US" sz="1800" b="1" dirty="0">
                <a:solidFill>
                  <a:srgbClr val="000080"/>
                </a:solidFill>
                <a:effectLst/>
                <a:latin typeface="Courier New" panose="02070309020205020404" pitchFamily="49" charset="0"/>
              </a:rPr>
              <a:t>,</a:t>
            </a:r>
            <a:r>
              <a:rPr lang="en-US" sz="1800" dirty="0">
                <a:solidFill>
                  <a:srgbClr val="000000"/>
                </a:solidFill>
                <a:effectLst/>
                <a:latin typeface="Courier New" panose="02070309020205020404" pitchFamily="49" charset="0"/>
              </a:rPr>
              <a:t> y</a:t>
            </a:r>
            <a:r>
              <a:rPr lang="en-US" sz="1800" b="1" dirty="0">
                <a:solidFill>
                  <a:srgbClr val="000080"/>
                </a:solidFill>
                <a:effectLst/>
                <a:latin typeface="Courier New" panose="02070309020205020404" pitchFamily="49" charset="0"/>
              </a:rPr>
              <a:t>,</a:t>
            </a:r>
            <a:r>
              <a:rPr lang="en-US" sz="1800" dirty="0">
                <a:solidFill>
                  <a:srgbClr val="000000"/>
                </a:solidFill>
                <a:effectLst/>
                <a:latin typeface="Courier New" panose="02070309020205020404" pitchFamily="49" charset="0"/>
              </a:rPr>
              <a:t> x3</a:t>
            </a:r>
            <a:r>
              <a:rPr lang="en-US" sz="1800" b="1" dirty="0">
                <a:solidFill>
                  <a:srgbClr val="000080"/>
                </a:solidFill>
                <a:effectLst/>
                <a:latin typeface="Courier New" panose="02070309020205020404" pitchFamily="49" charset="0"/>
              </a:rPr>
              <a:t>);</a:t>
            </a:r>
            <a:r>
              <a:rPr lang="en-US" sz="1800" dirty="0">
                <a:solidFill>
                  <a:srgbClr val="000000"/>
                </a:solidFill>
                <a:effectLst/>
                <a:latin typeface="Courier New" panose="02070309020205020404" pitchFamily="49" charset="0"/>
              </a:rPr>
              <a:t> </a:t>
            </a:r>
          </a:p>
          <a:p>
            <a:pPr marL="457200" lvl="1" indent="0">
              <a:buNone/>
            </a:pPr>
            <a:r>
              <a:rPr lang="en-US" sz="1800" b="1" dirty="0">
                <a:solidFill>
                  <a:srgbClr val="0000FF"/>
                </a:solidFill>
                <a:effectLst/>
                <a:latin typeface="Courier New" panose="02070309020205020404" pitchFamily="49" charset="0"/>
              </a:rPr>
              <a:t>or</a:t>
            </a:r>
            <a:r>
              <a:rPr lang="en-US" sz="1800" b="1" dirty="0">
                <a:solidFill>
                  <a:srgbClr val="000080"/>
                </a:solidFill>
                <a:effectLst/>
                <a:latin typeface="Courier New" panose="02070309020205020404" pitchFamily="49" charset="0"/>
              </a:rPr>
              <a:t>(</a:t>
            </a:r>
            <a:r>
              <a:rPr lang="en-US" sz="1800" dirty="0">
                <a:solidFill>
                  <a:srgbClr val="000000"/>
                </a:solidFill>
                <a:effectLst/>
                <a:latin typeface="Courier New" panose="02070309020205020404" pitchFamily="49" charset="0"/>
              </a:rPr>
              <a:t>f</a:t>
            </a:r>
            <a:r>
              <a:rPr lang="en-US" sz="1800" b="1" dirty="0">
                <a:solidFill>
                  <a:srgbClr val="000080"/>
                </a:solidFill>
                <a:effectLst/>
                <a:latin typeface="Courier New" panose="02070309020205020404" pitchFamily="49" charset="0"/>
              </a:rPr>
              <a:t>,</a:t>
            </a:r>
            <a:r>
              <a:rPr lang="en-US" sz="1800" dirty="0">
                <a:solidFill>
                  <a:srgbClr val="000000"/>
                </a:solidFill>
                <a:effectLst/>
                <a:latin typeface="Courier New" panose="02070309020205020404" pitchFamily="49" charset="0"/>
              </a:rPr>
              <a:t> g</a:t>
            </a:r>
            <a:r>
              <a:rPr lang="en-US" sz="1800" b="1" dirty="0">
                <a:solidFill>
                  <a:srgbClr val="000080"/>
                </a:solidFill>
                <a:effectLst/>
                <a:latin typeface="Courier New" panose="02070309020205020404" pitchFamily="49" charset="0"/>
              </a:rPr>
              <a:t>,</a:t>
            </a:r>
            <a:r>
              <a:rPr lang="en-US" sz="1800" dirty="0">
                <a:solidFill>
                  <a:srgbClr val="000000"/>
                </a:solidFill>
                <a:effectLst/>
                <a:latin typeface="Courier New" panose="02070309020205020404" pitchFamily="49" charset="0"/>
              </a:rPr>
              <a:t> h</a:t>
            </a:r>
            <a:r>
              <a:rPr lang="en-US" sz="1800" b="1" dirty="0">
                <a:solidFill>
                  <a:srgbClr val="000080"/>
                </a:solidFill>
                <a:effectLst/>
                <a:latin typeface="Courier New" panose="02070309020205020404" pitchFamily="49" charset="0"/>
              </a:rPr>
              <a:t>);</a:t>
            </a:r>
            <a:r>
              <a:rPr lang="en-US" sz="1800" dirty="0">
                <a:solidFill>
                  <a:srgbClr val="000000"/>
                </a:solidFill>
                <a:effectLst/>
                <a:latin typeface="Courier New" panose="02070309020205020404" pitchFamily="49" charset="0"/>
              </a:rPr>
              <a:t> </a:t>
            </a:r>
          </a:p>
          <a:p>
            <a:pPr marL="0" indent="0">
              <a:buNone/>
            </a:pPr>
            <a:r>
              <a:rPr lang="en-US" sz="1800" b="1" dirty="0">
                <a:solidFill>
                  <a:srgbClr val="0000FF"/>
                </a:solidFill>
                <a:effectLst/>
                <a:latin typeface="Courier New" panose="02070309020205020404" pitchFamily="49" charset="0"/>
              </a:rPr>
              <a:t>endmodule</a:t>
            </a:r>
            <a:r>
              <a:rPr lang="en-US" sz="1800" dirty="0">
                <a:solidFill>
                  <a:srgbClr val="000000"/>
                </a:solidFill>
                <a:effectLst/>
                <a:latin typeface="Courier New" panose="02070309020205020404" pitchFamily="49" charset="0"/>
              </a:rPr>
              <a:t> </a:t>
            </a:r>
            <a:endParaRPr lang="en-US" sz="2000" dirty="0">
              <a:effectLst/>
            </a:endParaRPr>
          </a:p>
        </p:txBody>
      </p:sp>
      <p:cxnSp>
        <p:nvCxnSpPr>
          <p:cNvPr id="7" name="Straight Arrow Connector 6">
            <a:extLst>
              <a:ext uri="{FF2B5EF4-FFF2-40B4-BE49-F238E27FC236}">
                <a16:creationId xmlns:a16="http://schemas.microsoft.com/office/drawing/2014/main" id="{B2339EEF-03C8-4B2B-AE47-316F58F22D62}"/>
              </a:ext>
            </a:extLst>
          </p:cNvPr>
          <p:cNvCxnSpPr>
            <a:cxnSpLocks/>
          </p:cNvCxnSpPr>
          <p:nvPr/>
        </p:nvCxnSpPr>
        <p:spPr>
          <a:xfrm flipV="1">
            <a:off x="10057814" y="2239706"/>
            <a:ext cx="460073" cy="14377"/>
          </a:xfrm>
          <a:prstGeom prst="straightConnector1">
            <a:avLst/>
          </a:prstGeom>
          <a:ln w="57150">
            <a:solidFill>
              <a:srgbClr val="008080"/>
            </a:solidFill>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C5779EDD-6111-4F75-BB53-823236D00A62}"/>
              </a:ext>
            </a:extLst>
          </p:cNvPr>
          <p:cNvCxnSpPr>
            <a:cxnSpLocks/>
          </p:cNvCxnSpPr>
          <p:nvPr/>
        </p:nvCxnSpPr>
        <p:spPr>
          <a:xfrm>
            <a:off x="10446000" y="1635949"/>
            <a:ext cx="388187" cy="258790"/>
          </a:xfrm>
          <a:prstGeom prst="straightConnector1">
            <a:avLst/>
          </a:prstGeom>
          <a:ln w="57150">
            <a:solidFill>
              <a:srgbClr val="008080"/>
            </a:solidFill>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44FA7418-C149-433C-ACA2-5FE0663F9FB6}"/>
              </a:ext>
            </a:extLst>
          </p:cNvPr>
          <p:cNvCxnSpPr>
            <a:cxnSpLocks/>
          </p:cNvCxnSpPr>
          <p:nvPr/>
        </p:nvCxnSpPr>
        <p:spPr>
          <a:xfrm flipV="1">
            <a:off x="10517888" y="1909028"/>
            <a:ext cx="273168" cy="345059"/>
          </a:xfrm>
          <a:prstGeom prst="straightConnector1">
            <a:avLst/>
          </a:prstGeom>
          <a:ln w="57150">
            <a:solidFill>
              <a:srgbClr val="008080"/>
            </a:solidFill>
          </a:ln>
        </p:spPr>
        <p:style>
          <a:lnRef idx="1">
            <a:schemeClr val="accent1"/>
          </a:lnRef>
          <a:fillRef idx="0">
            <a:schemeClr val="accent1"/>
          </a:fillRef>
          <a:effectRef idx="0">
            <a:schemeClr val="accent1"/>
          </a:effectRef>
          <a:fontRef idx="minor">
            <a:schemeClr val="tx1"/>
          </a:fontRef>
        </p:style>
      </p:cxnSp>
      <p:sp>
        <p:nvSpPr>
          <p:cNvPr id="13" name="Arc 12">
            <a:extLst>
              <a:ext uri="{FF2B5EF4-FFF2-40B4-BE49-F238E27FC236}">
                <a16:creationId xmlns:a16="http://schemas.microsoft.com/office/drawing/2014/main" id="{D3E0B122-5A87-4C54-A3C6-2B5E7A9D6A39}"/>
              </a:ext>
            </a:extLst>
          </p:cNvPr>
          <p:cNvSpPr/>
          <p:nvPr/>
        </p:nvSpPr>
        <p:spPr>
          <a:xfrm>
            <a:off x="9695684" y="1676294"/>
            <a:ext cx="575094" cy="661358"/>
          </a:xfrm>
          <a:prstGeom prst="arc">
            <a:avLst/>
          </a:prstGeom>
          <a:ln w="57150">
            <a:solidFill>
              <a:srgbClr val="008080"/>
            </a:solidFill>
          </a:ln>
        </p:spPr>
        <p:style>
          <a:lnRef idx="1">
            <a:schemeClr val="accent1"/>
          </a:lnRef>
          <a:fillRef idx="0">
            <a:schemeClr val="accent1"/>
          </a:fillRef>
          <a:effectRef idx="0">
            <a:schemeClr val="accent1"/>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94C16FD8-6BEC-48C7-B25B-B4A8E89E78FE}"/>
              </a:ext>
            </a:extLst>
          </p:cNvPr>
          <p:cNvSpPr/>
          <p:nvPr/>
        </p:nvSpPr>
        <p:spPr>
          <a:xfrm flipV="1">
            <a:off x="9780822" y="1676295"/>
            <a:ext cx="488830" cy="575093"/>
          </a:xfrm>
          <a:prstGeom prst="arc">
            <a:avLst/>
          </a:prstGeom>
          <a:ln w="57150">
            <a:solidFill>
              <a:srgbClr val="008080"/>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sp>
        <p:nvSpPr>
          <p:cNvPr id="20" name="Flowchart: Merge 19">
            <a:extLst>
              <a:ext uri="{FF2B5EF4-FFF2-40B4-BE49-F238E27FC236}">
                <a16:creationId xmlns:a16="http://schemas.microsoft.com/office/drawing/2014/main" id="{28929895-BB81-4A04-BDEC-E6263A411269}"/>
              </a:ext>
            </a:extLst>
          </p:cNvPr>
          <p:cNvSpPr/>
          <p:nvPr/>
        </p:nvSpPr>
        <p:spPr>
          <a:xfrm>
            <a:off x="8227575" y="1789694"/>
            <a:ext cx="359435" cy="359435"/>
          </a:xfrm>
          <a:prstGeom prst="flowChartMerge">
            <a:avLst/>
          </a:prstGeom>
          <a:solidFill>
            <a:schemeClr val="tx1"/>
          </a:solidFill>
          <a:ln w="571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1" name="Flowchart: Connector 20">
            <a:extLst>
              <a:ext uri="{FF2B5EF4-FFF2-40B4-BE49-F238E27FC236}">
                <a16:creationId xmlns:a16="http://schemas.microsoft.com/office/drawing/2014/main" id="{8E37E348-CC83-4537-B1E5-BDE04227A7FD}"/>
              </a:ext>
            </a:extLst>
          </p:cNvPr>
          <p:cNvSpPr/>
          <p:nvPr/>
        </p:nvSpPr>
        <p:spPr>
          <a:xfrm>
            <a:off x="8340975" y="2161888"/>
            <a:ext cx="143775" cy="143776"/>
          </a:xfrm>
          <a:prstGeom prst="flowChartConnector">
            <a:avLst/>
          </a:prstGeom>
          <a:solidFill>
            <a:schemeClr val="tx1"/>
          </a:solidFill>
          <a:ln w="571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cxnSp>
        <p:nvCxnSpPr>
          <p:cNvPr id="24" name="Straight Arrow Connector 23">
            <a:extLst>
              <a:ext uri="{FF2B5EF4-FFF2-40B4-BE49-F238E27FC236}">
                <a16:creationId xmlns:a16="http://schemas.microsoft.com/office/drawing/2014/main" id="{2F31F15B-BF36-401A-B886-44EFDEEA4C26}"/>
              </a:ext>
            </a:extLst>
          </p:cNvPr>
          <p:cNvCxnSpPr>
            <a:cxnSpLocks/>
          </p:cNvCxnSpPr>
          <p:nvPr/>
        </p:nvCxnSpPr>
        <p:spPr>
          <a:xfrm>
            <a:off x="8401827" y="2757289"/>
            <a:ext cx="448284" cy="0"/>
          </a:xfrm>
          <a:prstGeom prst="straightConnector1">
            <a:avLst/>
          </a:prstGeom>
          <a:ln w="57150">
            <a:solidFill>
              <a:srgbClr val="996633"/>
            </a:solidFill>
          </a:ln>
        </p:spPr>
        <p:style>
          <a:lnRef idx="1">
            <a:schemeClr val="accent1"/>
          </a:lnRef>
          <a:fillRef idx="0">
            <a:schemeClr val="accent1"/>
          </a:fillRef>
          <a:effectRef idx="0">
            <a:schemeClr val="accent1"/>
          </a:effectRef>
          <a:fontRef idx="minor">
            <a:schemeClr val="tx1"/>
          </a:fontRef>
        </p:style>
      </p:cxnSp>
      <p:sp>
        <p:nvSpPr>
          <p:cNvPr id="31" name="Text Placeholder 29">
            <a:extLst>
              <a:ext uri="{FF2B5EF4-FFF2-40B4-BE49-F238E27FC236}">
                <a16:creationId xmlns:a16="http://schemas.microsoft.com/office/drawing/2014/main" id="{16E81BEC-BE57-4549-949A-B85B35BF0B71}"/>
              </a:ext>
            </a:extLst>
          </p:cNvPr>
          <p:cNvSpPr txBox="1">
            <a:spLocks/>
          </p:cNvSpPr>
          <p:nvPr/>
        </p:nvSpPr>
        <p:spPr>
          <a:xfrm>
            <a:off x="433530" y="1179037"/>
            <a:ext cx="4826000" cy="3195637"/>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indent="0">
              <a:buFont typeface="Arial" panose="020B0604020202020204" pitchFamily="34" charset="0"/>
              <a:buNone/>
            </a:pPr>
            <a:r>
              <a:rPr lang="en-US" sz="1800" b="1" dirty="0">
                <a:solidFill>
                  <a:srgbClr val="0000FF"/>
                </a:solidFill>
                <a:latin typeface="Courier New" panose="02070309020205020404" pitchFamily="49" charset="0"/>
              </a:rPr>
              <a:t>module</a:t>
            </a:r>
            <a:r>
              <a:rPr lang="en-US" sz="1800" dirty="0">
                <a:solidFill>
                  <a:srgbClr val="000000"/>
                </a:solidFill>
                <a:latin typeface="Courier New" panose="02070309020205020404" pitchFamily="49" charset="0"/>
              </a:rPr>
              <a:t> </a:t>
            </a:r>
            <a:r>
              <a:rPr lang="en-US" sz="1800" dirty="0" err="1">
                <a:solidFill>
                  <a:srgbClr val="000000"/>
                </a:solidFill>
                <a:latin typeface="Courier New" panose="02070309020205020404" pitchFamily="49" charset="0"/>
              </a:rPr>
              <a:t>example_ckt</a:t>
            </a:r>
            <a:r>
              <a:rPr lang="en-US" sz="1800" b="1" dirty="0">
                <a:solidFill>
                  <a:srgbClr val="000080"/>
                </a:solidFill>
                <a:latin typeface="Courier New" panose="02070309020205020404" pitchFamily="49" charset="0"/>
              </a:rPr>
              <a:t>(</a:t>
            </a:r>
            <a:r>
              <a:rPr lang="en-US" sz="1800" dirty="0">
                <a:solidFill>
                  <a:srgbClr val="000000"/>
                </a:solidFill>
                <a:latin typeface="Courier New" panose="02070309020205020404" pitchFamily="49" charset="0"/>
              </a:rPr>
              <a:t>f</a:t>
            </a:r>
            <a:r>
              <a:rPr lang="en-US" sz="1800" b="1" dirty="0">
                <a:solidFill>
                  <a:srgbClr val="000080"/>
                </a:solidFill>
                <a:latin typeface="Courier New" panose="02070309020205020404" pitchFamily="49" charset="0"/>
              </a:rPr>
              <a:t>,</a:t>
            </a:r>
            <a:r>
              <a:rPr lang="en-US" sz="1800" dirty="0">
                <a:solidFill>
                  <a:srgbClr val="000000"/>
                </a:solidFill>
                <a:latin typeface="Courier New" panose="02070309020205020404" pitchFamily="49" charset="0"/>
              </a:rPr>
              <a:t> x1</a:t>
            </a:r>
            <a:r>
              <a:rPr lang="en-US" sz="1800" b="1" dirty="0">
                <a:solidFill>
                  <a:srgbClr val="000080"/>
                </a:solidFill>
                <a:latin typeface="Courier New" panose="02070309020205020404" pitchFamily="49" charset="0"/>
              </a:rPr>
              <a:t>,</a:t>
            </a:r>
            <a:r>
              <a:rPr lang="en-US" sz="1800" dirty="0">
                <a:solidFill>
                  <a:srgbClr val="000000"/>
                </a:solidFill>
                <a:latin typeface="Courier New" panose="02070309020205020404" pitchFamily="49" charset="0"/>
              </a:rPr>
              <a:t> x2</a:t>
            </a:r>
            <a:r>
              <a:rPr lang="en-US" sz="1800" b="1" dirty="0">
                <a:solidFill>
                  <a:srgbClr val="000080"/>
                </a:solidFill>
                <a:latin typeface="Courier New" panose="02070309020205020404" pitchFamily="49" charset="0"/>
              </a:rPr>
              <a:t>,</a:t>
            </a:r>
            <a:r>
              <a:rPr lang="en-US" sz="1800" dirty="0">
                <a:solidFill>
                  <a:srgbClr val="000000"/>
                </a:solidFill>
                <a:latin typeface="Courier New" panose="02070309020205020404" pitchFamily="49" charset="0"/>
              </a:rPr>
              <a:t> x3</a:t>
            </a:r>
            <a:r>
              <a:rPr lang="en-US" sz="1800" b="1" dirty="0">
                <a:solidFill>
                  <a:srgbClr val="000080"/>
                </a:solidFill>
                <a:latin typeface="Courier New" panose="02070309020205020404" pitchFamily="49" charset="0"/>
              </a:rPr>
              <a:t>);</a:t>
            </a:r>
            <a:r>
              <a:rPr lang="en-US" sz="1800" dirty="0">
                <a:solidFill>
                  <a:srgbClr val="000000"/>
                </a:solidFill>
                <a:latin typeface="Courier New" panose="02070309020205020404" pitchFamily="49" charset="0"/>
              </a:rPr>
              <a:t> </a:t>
            </a:r>
          </a:p>
          <a:p>
            <a:pPr marL="457200" lvl="1" indent="0">
              <a:buFont typeface="Arial" panose="020B0604020202020204" pitchFamily="34" charset="0"/>
              <a:buNone/>
            </a:pPr>
            <a:r>
              <a:rPr lang="en-US" sz="1800" b="1" dirty="0">
                <a:solidFill>
                  <a:srgbClr val="0000FF"/>
                </a:solidFill>
                <a:latin typeface="Courier New" panose="02070309020205020404" pitchFamily="49" charset="0"/>
              </a:rPr>
              <a:t>input</a:t>
            </a:r>
            <a:r>
              <a:rPr lang="en-US" sz="1800" dirty="0">
                <a:solidFill>
                  <a:srgbClr val="000000"/>
                </a:solidFill>
                <a:latin typeface="Courier New" panose="02070309020205020404" pitchFamily="49" charset="0"/>
              </a:rPr>
              <a:t> x1</a:t>
            </a:r>
            <a:r>
              <a:rPr lang="en-US" sz="1800" b="1" dirty="0">
                <a:solidFill>
                  <a:srgbClr val="000080"/>
                </a:solidFill>
                <a:latin typeface="Courier New" panose="02070309020205020404" pitchFamily="49" charset="0"/>
              </a:rPr>
              <a:t>,</a:t>
            </a:r>
            <a:r>
              <a:rPr lang="en-US" sz="1800" dirty="0">
                <a:solidFill>
                  <a:srgbClr val="000000"/>
                </a:solidFill>
                <a:latin typeface="Courier New" panose="02070309020205020404" pitchFamily="49" charset="0"/>
              </a:rPr>
              <a:t> x2</a:t>
            </a:r>
            <a:r>
              <a:rPr lang="en-US" sz="1800" b="1" dirty="0">
                <a:solidFill>
                  <a:srgbClr val="000080"/>
                </a:solidFill>
                <a:latin typeface="Courier New" panose="02070309020205020404" pitchFamily="49" charset="0"/>
              </a:rPr>
              <a:t>,</a:t>
            </a:r>
            <a:r>
              <a:rPr lang="en-US" sz="1800" dirty="0">
                <a:solidFill>
                  <a:srgbClr val="000000"/>
                </a:solidFill>
                <a:latin typeface="Courier New" panose="02070309020205020404" pitchFamily="49" charset="0"/>
              </a:rPr>
              <a:t> x3</a:t>
            </a:r>
            <a:r>
              <a:rPr lang="en-US" sz="1800" b="1" dirty="0">
                <a:solidFill>
                  <a:srgbClr val="000080"/>
                </a:solidFill>
                <a:latin typeface="Courier New" panose="02070309020205020404" pitchFamily="49" charset="0"/>
              </a:rPr>
              <a:t>;</a:t>
            </a:r>
            <a:r>
              <a:rPr lang="en-US" sz="1800" dirty="0">
                <a:solidFill>
                  <a:srgbClr val="000000"/>
                </a:solidFill>
                <a:latin typeface="Courier New" panose="02070309020205020404" pitchFamily="49" charset="0"/>
              </a:rPr>
              <a:t> </a:t>
            </a:r>
          </a:p>
          <a:p>
            <a:pPr marL="457200" lvl="1" indent="0">
              <a:buFont typeface="Arial" panose="020B0604020202020204" pitchFamily="34" charset="0"/>
              <a:buNone/>
            </a:pPr>
            <a:r>
              <a:rPr lang="en-US" sz="1800" b="1" dirty="0">
                <a:solidFill>
                  <a:srgbClr val="0000FF"/>
                </a:solidFill>
                <a:latin typeface="Courier New" panose="02070309020205020404" pitchFamily="49" charset="0"/>
              </a:rPr>
              <a:t>output</a:t>
            </a:r>
            <a:r>
              <a:rPr lang="en-US" sz="1800" dirty="0">
                <a:solidFill>
                  <a:srgbClr val="000000"/>
                </a:solidFill>
                <a:latin typeface="Courier New" panose="02070309020205020404" pitchFamily="49" charset="0"/>
              </a:rPr>
              <a:t> f</a:t>
            </a:r>
            <a:r>
              <a:rPr lang="en-US" sz="1800" b="1" dirty="0">
                <a:solidFill>
                  <a:srgbClr val="000080"/>
                </a:solidFill>
                <a:latin typeface="Courier New" panose="02070309020205020404" pitchFamily="49" charset="0"/>
              </a:rPr>
              <a:t>;</a:t>
            </a:r>
            <a:r>
              <a:rPr lang="en-US" sz="1800" dirty="0">
                <a:solidFill>
                  <a:srgbClr val="000000"/>
                </a:solidFill>
                <a:latin typeface="Courier New" panose="02070309020205020404" pitchFamily="49" charset="0"/>
              </a:rPr>
              <a:t> </a:t>
            </a:r>
          </a:p>
          <a:p>
            <a:pPr marL="457200" lvl="1" indent="0">
              <a:buFont typeface="Arial" panose="020B0604020202020204" pitchFamily="34" charset="0"/>
              <a:buNone/>
            </a:pPr>
            <a:r>
              <a:rPr lang="en-US" sz="1800" b="1" dirty="0">
                <a:solidFill>
                  <a:srgbClr val="0000FF"/>
                </a:solidFill>
                <a:latin typeface="Courier New" panose="02070309020205020404" pitchFamily="49" charset="0"/>
              </a:rPr>
              <a:t>wire</a:t>
            </a:r>
            <a:r>
              <a:rPr lang="en-US" sz="1800" dirty="0">
                <a:solidFill>
                  <a:srgbClr val="000000"/>
                </a:solidFill>
                <a:latin typeface="Courier New" panose="02070309020205020404" pitchFamily="49" charset="0"/>
              </a:rPr>
              <a:t> g</a:t>
            </a:r>
            <a:r>
              <a:rPr lang="en-US" sz="1800" b="1" dirty="0">
                <a:solidFill>
                  <a:srgbClr val="000080"/>
                </a:solidFill>
                <a:latin typeface="Courier New" panose="02070309020205020404" pitchFamily="49" charset="0"/>
              </a:rPr>
              <a:t>,</a:t>
            </a:r>
            <a:r>
              <a:rPr lang="en-US" sz="1800" dirty="0">
                <a:solidFill>
                  <a:srgbClr val="000000"/>
                </a:solidFill>
                <a:latin typeface="Courier New" panose="02070309020205020404" pitchFamily="49" charset="0"/>
              </a:rPr>
              <a:t> y</a:t>
            </a:r>
            <a:r>
              <a:rPr lang="en-US" sz="1800" b="1" dirty="0">
                <a:solidFill>
                  <a:srgbClr val="000080"/>
                </a:solidFill>
                <a:latin typeface="Courier New" panose="02070309020205020404" pitchFamily="49" charset="0"/>
              </a:rPr>
              <a:t>,</a:t>
            </a:r>
            <a:r>
              <a:rPr lang="en-US" sz="1800" dirty="0">
                <a:solidFill>
                  <a:srgbClr val="000000"/>
                </a:solidFill>
                <a:latin typeface="Courier New" panose="02070309020205020404" pitchFamily="49" charset="0"/>
              </a:rPr>
              <a:t> h</a:t>
            </a:r>
            <a:r>
              <a:rPr lang="en-US" sz="1800" b="1" dirty="0">
                <a:solidFill>
                  <a:srgbClr val="000080"/>
                </a:solidFill>
                <a:latin typeface="Courier New" panose="02070309020205020404" pitchFamily="49" charset="0"/>
              </a:rPr>
              <a:t>;</a:t>
            </a:r>
            <a:r>
              <a:rPr lang="en-US" sz="1800" dirty="0">
                <a:solidFill>
                  <a:srgbClr val="000000"/>
                </a:solidFill>
                <a:latin typeface="Courier New" panose="02070309020205020404" pitchFamily="49" charset="0"/>
              </a:rPr>
              <a:t> </a:t>
            </a:r>
          </a:p>
          <a:p>
            <a:pPr marL="457200" lvl="1" indent="0">
              <a:buFont typeface="Arial" panose="020B0604020202020204" pitchFamily="34" charset="0"/>
              <a:buNone/>
            </a:pPr>
            <a:r>
              <a:rPr lang="en-US" sz="1800" b="1" dirty="0">
                <a:solidFill>
                  <a:srgbClr val="0000FF"/>
                </a:solidFill>
                <a:latin typeface="Courier New" panose="02070309020205020404" pitchFamily="49" charset="0"/>
              </a:rPr>
              <a:t>and</a:t>
            </a:r>
            <a:r>
              <a:rPr lang="en-US" sz="1800" b="1" dirty="0">
                <a:solidFill>
                  <a:srgbClr val="000080"/>
                </a:solidFill>
                <a:latin typeface="Courier New" panose="02070309020205020404" pitchFamily="49" charset="0"/>
              </a:rPr>
              <a:t>(</a:t>
            </a:r>
            <a:r>
              <a:rPr lang="en-US" sz="1800" dirty="0">
                <a:solidFill>
                  <a:srgbClr val="000000"/>
                </a:solidFill>
                <a:latin typeface="Courier New" panose="02070309020205020404" pitchFamily="49" charset="0"/>
              </a:rPr>
              <a:t>g</a:t>
            </a:r>
            <a:r>
              <a:rPr lang="en-US" sz="1800" b="1" dirty="0">
                <a:solidFill>
                  <a:srgbClr val="000080"/>
                </a:solidFill>
                <a:latin typeface="Courier New" panose="02070309020205020404" pitchFamily="49" charset="0"/>
              </a:rPr>
              <a:t>,</a:t>
            </a:r>
            <a:r>
              <a:rPr lang="en-US" sz="1800" dirty="0">
                <a:solidFill>
                  <a:srgbClr val="000000"/>
                </a:solidFill>
                <a:latin typeface="Courier New" panose="02070309020205020404" pitchFamily="49" charset="0"/>
              </a:rPr>
              <a:t> x1</a:t>
            </a:r>
            <a:r>
              <a:rPr lang="en-US" sz="1800" b="1" dirty="0">
                <a:solidFill>
                  <a:srgbClr val="000080"/>
                </a:solidFill>
                <a:latin typeface="Courier New" panose="02070309020205020404" pitchFamily="49" charset="0"/>
              </a:rPr>
              <a:t>,</a:t>
            </a:r>
            <a:r>
              <a:rPr lang="en-US" sz="1800" dirty="0">
                <a:solidFill>
                  <a:srgbClr val="000000"/>
                </a:solidFill>
                <a:latin typeface="Courier New" panose="02070309020205020404" pitchFamily="49" charset="0"/>
              </a:rPr>
              <a:t> x2</a:t>
            </a:r>
            <a:r>
              <a:rPr lang="en-US" sz="1800" b="1" dirty="0">
                <a:solidFill>
                  <a:srgbClr val="000080"/>
                </a:solidFill>
                <a:latin typeface="Courier New" panose="02070309020205020404" pitchFamily="49" charset="0"/>
              </a:rPr>
              <a:t>);</a:t>
            </a:r>
            <a:r>
              <a:rPr lang="en-US" sz="1800" dirty="0">
                <a:solidFill>
                  <a:srgbClr val="000000"/>
                </a:solidFill>
                <a:latin typeface="Courier New" panose="02070309020205020404" pitchFamily="49" charset="0"/>
              </a:rPr>
              <a:t> </a:t>
            </a:r>
          </a:p>
          <a:p>
            <a:pPr marL="457200" lvl="1" indent="0">
              <a:buFont typeface="Arial" panose="020B0604020202020204" pitchFamily="34" charset="0"/>
              <a:buNone/>
            </a:pPr>
            <a:r>
              <a:rPr lang="en-US" sz="1800" b="1" dirty="0">
                <a:solidFill>
                  <a:srgbClr val="0000FF"/>
                </a:solidFill>
                <a:latin typeface="Courier New" panose="02070309020205020404" pitchFamily="49" charset="0"/>
              </a:rPr>
              <a:t>not</a:t>
            </a:r>
            <a:r>
              <a:rPr lang="en-US" sz="1800" b="1" dirty="0">
                <a:solidFill>
                  <a:srgbClr val="000080"/>
                </a:solidFill>
                <a:latin typeface="Courier New" panose="02070309020205020404" pitchFamily="49" charset="0"/>
              </a:rPr>
              <a:t>(</a:t>
            </a:r>
            <a:r>
              <a:rPr lang="en-US" sz="1800" dirty="0">
                <a:solidFill>
                  <a:srgbClr val="000000"/>
                </a:solidFill>
                <a:latin typeface="Courier New" panose="02070309020205020404" pitchFamily="49" charset="0"/>
              </a:rPr>
              <a:t>y</a:t>
            </a:r>
            <a:r>
              <a:rPr lang="en-US" sz="1800" b="1" dirty="0">
                <a:solidFill>
                  <a:srgbClr val="000080"/>
                </a:solidFill>
                <a:latin typeface="Courier New" panose="02070309020205020404" pitchFamily="49" charset="0"/>
              </a:rPr>
              <a:t>,</a:t>
            </a:r>
            <a:r>
              <a:rPr lang="en-US" sz="1800" dirty="0">
                <a:solidFill>
                  <a:srgbClr val="000000"/>
                </a:solidFill>
                <a:latin typeface="Courier New" panose="02070309020205020404" pitchFamily="49" charset="0"/>
              </a:rPr>
              <a:t> x2</a:t>
            </a:r>
            <a:r>
              <a:rPr lang="en-US" sz="1800" b="1" dirty="0">
                <a:solidFill>
                  <a:srgbClr val="000080"/>
                </a:solidFill>
                <a:latin typeface="Courier New" panose="02070309020205020404" pitchFamily="49" charset="0"/>
              </a:rPr>
              <a:t>);</a:t>
            </a:r>
            <a:r>
              <a:rPr lang="en-US" sz="1800" dirty="0">
                <a:solidFill>
                  <a:srgbClr val="000000"/>
                </a:solidFill>
                <a:latin typeface="Courier New" panose="02070309020205020404" pitchFamily="49" charset="0"/>
              </a:rPr>
              <a:t> </a:t>
            </a:r>
          </a:p>
          <a:p>
            <a:pPr marL="457200" lvl="1" indent="0">
              <a:buFont typeface="Arial" panose="020B0604020202020204" pitchFamily="34" charset="0"/>
              <a:buNone/>
            </a:pPr>
            <a:r>
              <a:rPr lang="en-US" sz="1800" b="1" dirty="0">
                <a:solidFill>
                  <a:srgbClr val="0000FF"/>
                </a:solidFill>
                <a:latin typeface="Courier New" panose="02070309020205020404" pitchFamily="49" charset="0"/>
              </a:rPr>
              <a:t>and</a:t>
            </a:r>
            <a:r>
              <a:rPr lang="en-US" sz="1800" b="1" dirty="0">
                <a:solidFill>
                  <a:srgbClr val="000080"/>
                </a:solidFill>
                <a:latin typeface="Courier New" panose="02070309020205020404" pitchFamily="49" charset="0"/>
              </a:rPr>
              <a:t>(</a:t>
            </a:r>
            <a:r>
              <a:rPr lang="en-US" sz="1800" dirty="0">
                <a:solidFill>
                  <a:srgbClr val="000000"/>
                </a:solidFill>
                <a:latin typeface="Courier New" panose="02070309020205020404" pitchFamily="49" charset="0"/>
              </a:rPr>
              <a:t>h</a:t>
            </a:r>
            <a:r>
              <a:rPr lang="en-US" sz="1800" b="1" dirty="0">
                <a:solidFill>
                  <a:srgbClr val="000080"/>
                </a:solidFill>
                <a:latin typeface="Courier New" panose="02070309020205020404" pitchFamily="49" charset="0"/>
              </a:rPr>
              <a:t>,</a:t>
            </a:r>
            <a:r>
              <a:rPr lang="en-US" sz="1800" dirty="0">
                <a:solidFill>
                  <a:srgbClr val="000000"/>
                </a:solidFill>
                <a:latin typeface="Courier New" panose="02070309020205020404" pitchFamily="49" charset="0"/>
              </a:rPr>
              <a:t> y</a:t>
            </a:r>
            <a:r>
              <a:rPr lang="en-US" sz="1800" b="1" dirty="0">
                <a:solidFill>
                  <a:srgbClr val="000080"/>
                </a:solidFill>
                <a:latin typeface="Courier New" panose="02070309020205020404" pitchFamily="49" charset="0"/>
              </a:rPr>
              <a:t>,</a:t>
            </a:r>
            <a:r>
              <a:rPr lang="en-US" sz="1800" dirty="0">
                <a:solidFill>
                  <a:srgbClr val="000000"/>
                </a:solidFill>
                <a:latin typeface="Courier New" panose="02070309020205020404" pitchFamily="49" charset="0"/>
              </a:rPr>
              <a:t> x3</a:t>
            </a:r>
            <a:r>
              <a:rPr lang="en-US" sz="1800" b="1" dirty="0">
                <a:solidFill>
                  <a:srgbClr val="000080"/>
                </a:solidFill>
                <a:latin typeface="Courier New" panose="02070309020205020404" pitchFamily="49" charset="0"/>
              </a:rPr>
              <a:t>);</a:t>
            </a:r>
            <a:r>
              <a:rPr lang="en-US" sz="1800" dirty="0">
                <a:solidFill>
                  <a:srgbClr val="000000"/>
                </a:solidFill>
                <a:latin typeface="Courier New" panose="02070309020205020404" pitchFamily="49" charset="0"/>
              </a:rPr>
              <a:t> </a:t>
            </a:r>
          </a:p>
          <a:p>
            <a:pPr marL="457200" lvl="1" indent="0">
              <a:buFont typeface="Arial" panose="020B0604020202020204" pitchFamily="34" charset="0"/>
              <a:buNone/>
            </a:pPr>
            <a:r>
              <a:rPr lang="en-US" sz="1800" b="1" dirty="0">
                <a:solidFill>
                  <a:srgbClr val="0000FF"/>
                </a:solidFill>
                <a:latin typeface="Courier New" panose="02070309020205020404" pitchFamily="49" charset="0"/>
              </a:rPr>
              <a:t>or</a:t>
            </a:r>
            <a:r>
              <a:rPr lang="en-US" sz="1800" b="1" dirty="0">
                <a:solidFill>
                  <a:srgbClr val="000080"/>
                </a:solidFill>
                <a:latin typeface="Courier New" panose="02070309020205020404" pitchFamily="49" charset="0"/>
              </a:rPr>
              <a:t>(</a:t>
            </a:r>
            <a:r>
              <a:rPr lang="en-US" sz="1800" dirty="0">
                <a:solidFill>
                  <a:srgbClr val="000000"/>
                </a:solidFill>
                <a:latin typeface="Courier New" panose="02070309020205020404" pitchFamily="49" charset="0"/>
              </a:rPr>
              <a:t>f</a:t>
            </a:r>
            <a:r>
              <a:rPr lang="en-US" sz="1800" b="1" dirty="0">
                <a:solidFill>
                  <a:srgbClr val="000080"/>
                </a:solidFill>
                <a:latin typeface="Courier New" panose="02070309020205020404" pitchFamily="49" charset="0"/>
              </a:rPr>
              <a:t>,</a:t>
            </a:r>
            <a:r>
              <a:rPr lang="en-US" sz="1800" dirty="0">
                <a:solidFill>
                  <a:srgbClr val="000000"/>
                </a:solidFill>
                <a:latin typeface="Courier New" panose="02070309020205020404" pitchFamily="49" charset="0"/>
              </a:rPr>
              <a:t> g</a:t>
            </a:r>
            <a:r>
              <a:rPr lang="en-US" sz="1800" b="1" dirty="0">
                <a:solidFill>
                  <a:srgbClr val="000080"/>
                </a:solidFill>
                <a:latin typeface="Courier New" panose="02070309020205020404" pitchFamily="49" charset="0"/>
              </a:rPr>
              <a:t>,</a:t>
            </a:r>
            <a:r>
              <a:rPr lang="en-US" sz="1800" dirty="0">
                <a:solidFill>
                  <a:srgbClr val="000000"/>
                </a:solidFill>
                <a:latin typeface="Courier New" panose="02070309020205020404" pitchFamily="49" charset="0"/>
              </a:rPr>
              <a:t> h</a:t>
            </a:r>
            <a:r>
              <a:rPr lang="en-US" sz="1800" b="1" dirty="0">
                <a:solidFill>
                  <a:srgbClr val="000080"/>
                </a:solidFill>
                <a:latin typeface="Courier New" panose="02070309020205020404" pitchFamily="49" charset="0"/>
              </a:rPr>
              <a:t>);</a:t>
            </a:r>
            <a:r>
              <a:rPr lang="en-US" sz="1800" dirty="0">
                <a:solidFill>
                  <a:srgbClr val="000000"/>
                </a:solidFill>
                <a:latin typeface="Courier New" panose="02070309020205020404" pitchFamily="49" charset="0"/>
              </a:rPr>
              <a:t> </a:t>
            </a:r>
          </a:p>
          <a:p>
            <a:pPr marL="0" indent="0">
              <a:buFont typeface="Arial" panose="020B0604020202020204" pitchFamily="34" charset="0"/>
              <a:buNone/>
            </a:pPr>
            <a:r>
              <a:rPr lang="en-US" sz="1800" b="1" dirty="0">
                <a:solidFill>
                  <a:srgbClr val="0000FF"/>
                </a:solidFill>
                <a:latin typeface="Courier New" panose="02070309020205020404" pitchFamily="49" charset="0"/>
              </a:rPr>
              <a:t>endmodule</a:t>
            </a:r>
            <a:r>
              <a:rPr lang="en-US" sz="1800" dirty="0">
                <a:solidFill>
                  <a:srgbClr val="000000"/>
                </a:solidFill>
                <a:latin typeface="Courier New" panose="02070309020205020404" pitchFamily="49" charset="0"/>
              </a:rPr>
              <a:t> </a:t>
            </a:r>
            <a:endParaRPr lang="en-US" sz="2000" dirty="0"/>
          </a:p>
        </p:txBody>
      </p:sp>
      <p:sp>
        <p:nvSpPr>
          <p:cNvPr id="42" name="Text Placeholder 29">
            <a:extLst>
              <a:ext uri="{FF2B5EF4-FFF2-40B4-BE49-F238E27FC236}">
                <a16:creationId xmlns:a16="http://schemas.microsoft.com/office/drawing/2014/main" id="{B5A872A7-7070-4F8B-B442-9B16297D1C53}"/>
              </a:ext>
            </a:extLst>
          </p:cNvPr>
          <p:cNvSpPr txBox="1">
            <a:spLocks/>
          </p:cNvSpPr>
          <p:nvPr/>
        </p:nvSpPr>
        <p:spPr>
          <a:xfrm>
            <a:off x="433528" y="1179037"/>
            <a:ext cx="4826000" cy="3195637"/>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indent="0">
              <a:buFont typeface="Arial" panose="020B0604020202020204" pitchFamily="34" charset="0"/>
              <a:buNone/>
            </a:pPr>
            <a:r>
              <a:rPr lang="en-US" sz="1800" b="1" dirty="0">
                <a:solidFill>
                  <a:srgbClr val="0000FF"/>
                </a:solidFill>
                <a:latin typeface="Courier New" panose="02070309020205020404" pitchFamily="49" charset="0"/>
              </a:rPr>
              <a:t>module</a:t>
            </a:r>
            <a:r>
              <a:rPr lang="en-US" sz="1800" dirty="0">
                <a:solidFill>
                  <a:srgbClr val="000000"/>
                </a:solidFill>
                <a:latin typeface="Courier New" panose="02070309020205020404" pitchFamily="49" charset="0"/>
              </a:rPr>
              <a:t> </a:t>
            </a:r>
            <a:r>
              <a:rPr lang="en-US" sz="1800" dirty="0" err="1">
                <a:solidFill>
                  <a:srgbClr val="000000"/>
                </a:solidFill>
                <a:latin typeface="Courier New" panose="02070309020205020404" pitchFamily="49" charset="0"/>
              </a:rPr>
              <a:t>example_ckt</a:t>
            </a:r>
            <a:r>
              <a:rPr lang="en-US" sz="1800" b="1" dirty="0">
                <a:solidFill>
                  <a:srgbClr val="000080"/>
                </a:solidFill>
                <a:latin typeface="Courier New" panose="02070309020205020404" pitchFamily="49" charset="0"/>
              </a:rPr>
              <a:t>(</a:t>
            </a:r>
            <a:r>
              <a:rPr lang="en-US" sz="1800" dirty="0">
                <a:solidFill>
                  <a:srgbClr val="000000"/>
                </a:solidFill>
                <a:latin typeface="Courier New" panose="02070309020205020404" pitchFamily="49" charset="0"/>
              </a:rPr>
              <a:t>f</a:t>
            </a:r>
            <a:r>
              <a:rPr lang="en-US" sz="1800" b="1" dirty="0">
                <a:solidFill>
                  <a:srgbClr val="000080"/>
                </a:solidFill>
                <a:latin typeface="Courier New" panose="02070309020205020404" pitchFamily="49" charset="0"/>
              </a:rPr>
              <a:t>,</a:t>
            </a:r>
            <a:r>
              <a:rPr lang="en-US" sz="1800" dirty="0">
                <a:solidFill>
                  <a:srgbClr val="000000"/>
                </a:solidFill>
                <a:latin typeface="Courier New" panose="02070309020205020404" pitchFamily="49" charset="0"/>
              </a:rPr>
              <a:t> x1</a:t>
            </a:r>
            <a:r>
              <a:rPr lang="en-US" sz="1800" b="1" dirty="0">
                <a:solidFill>
                  <a:srgbClr val="000080"/>
                </a:solidFill>
                <a:latin typeface="Courier New" panose="02070309020205020404" pitchFamily="49" charset="0"/>
              </a:rPr>
              <a:t>,</a:t>
            </a:r>
            <a:r>
              <a:rPr lang="en-US" sz="1800" dirty="0">
                <a:solidFill>
                  <a:srgbClr val="000000"/>
                </a:solidFill>
                <a:latin typeface="Courier New" panose="02070309020205020404" pitchFamily="49" charset="0"/>
              </a:rPr>
              <a:t> x2</a:t>
            </a:r>
            <a:r>
              <a:rPr lang="en-US" sz="1800" b="1" dirty="0">
                <a:solidFill>
                  <a:srgbClr val="000080"/>
                </a:solidFill>
                <a:latin typeface="Courier New" panose="02070309020205020404" pitchFamily="49" charset="0"/>
              </a:rPr>
              <a:t>,</a:t>
            </a:r>
            <a:r>
              <a:rPr lang="en-US" sz="1800" dirty="0">
                <a:solidFill>
                  <a:srgbClr val="000000"/>
                </a:solidFill>
                <a:latin typeface="Courier New" panose="02070309020205020404" pitchFamily="49" charset="0"/>
              </a:rPr>
              <a:t> x3</a:t>
            </a:r>
            <a:r>
              <a:rPr lang="en-US" sz="1800" b="1" dirty="0">
                <a:solidFill>
                  <a:srgbClr val="000080"/>
                </a:solidFill>
                <a:latin typeface="Courier New" panose="02070309020205020404" pitchFamily="49" charset="0"/>
              </a:rPr>
              <a:t>);</a:t>
            </a:r>
            <a:r>
              <a:rPr lang="en-US" sz="1800" dirty="0">
                <a:solidFill>
                  <a:srgbClr val="000000"/>
                </a:solidFill>
                <a:latin typeface="Courier New" panose="02070309020205020404" pitchFamily="49" charset="0"/>
              </a:rPr>
              <a:t> </a:t>
            </a:r>
          </a:p>
          <a:p>
            <a:pPr marL="457200" lvl="1" indent="0">
              <a:buFont typeface="Arial" panose="020B0604020202020204" pitchFamily="34" charset="0"/>
              <a:buNone/>
            </a:pPr>
            <a:r>
              <a:rPr lang="en-US" sz="1800" b="1" dirty="0">
                <a:solidFill>
                  <a:srgbClr val="0000FF"/>
                </a:solidFill>
                <a:latin typeface="Courier New" panose="02070309020205020404" pitchFamily="49" charset="0"/>
              </a:rPr>
              <a:t>input</a:t>
            </a:r>
            <a:r>
              <a:rPr lang="en-US" sz="1800" dirty="0">
                <a:solidFill>
                  <a:srgbClr val="000000"/>
                </a:solidFill>
                <a:latin typeface="Courier New" panose="02070309020205020404" pitchFamily="49" charset="0"/>
              </a:rPr>
              <a:t> x1</a:t>
            </a:r>
            <a:r>
              <a:rPr lang="en-US" sz="1800" b="1" dirty="0">
                <a:solidFill>
                  <a:srgbClr val="000080"/>
                </a:solidFill>
                <a:latin typeface="Courier New" panose="02070309020205020404" pitchFamily="49" charset="0"/>
              </a:rPr>
              <a:t>,</a:t>
            </a:r>
            <a:r>
              <a:rPr lang="en-US" sz="1800" dirty="0">
                <a:solidFill>
                  <a:srgbClr val="000000"/>
                </a:solidFill>
                <a:latin typeface="Courier New" panose="02070309020205020404" pitchFamily="49" charset="0"/>
              </a:rPr>
              <a:t> x2</a:t>
            </a:r>
            <a:r>
              <a:rPr lang="en-US" sz="1800" b="1" dirty="0">
                <a:solidFill>
                  <a:srgbClr val="000080"/>
                </a:solidFill>
                <a:latin typeface="Courier New" panose="02070309020205020404" pitchFamily="49" charset="0"/>
              </a:rPr>
              <a:t>,</a:t>
            </a:r>
            <a:r>
              <a:rPr lang="en-US" sz="1800" dirty="0">
                <a:solidFill>
                  <a:srgbClr val="000000"/>
                </a:solidFill>
                <a:latin typeface="Courier New" panose="02070309020205020404" pitchFamily="49" charset="0"/>
              </a:rPr>
              <a:t> x3</a:t>
            </a:r>
            <a:r>
              <a:rPr lang="en-US" sz="1800" b="1" dirty="0">
                <a:solidFill>
                  <a:srgbClr val="000080"/>
                </a:solidFill>
                <a:latin typeface="Courier New" panose="02070309020205020404" pitchFamily="49" charset="0"/>
              </a:rPr>
              <a:t>;</a:t>
            </a:r>
            <a:r>
              <a:rPr lang="en-US" sz="1800" dirty="0">
                <a:solidFill>
                  <a:srgbClr val="000000"/>
                </a:solidFill>
                <a:latin typeface="Courier New" panose="02070309020205020404" pitchFamily="49" charset="0"/>
              </a:rPr>
              <a:t> </a:t>
            </a:r>
          </a:p>
          <a:p>
            <a:pPr marL="457200" lvl="1" indent="0">
              <a:buFont typeface="Arial" panose="020B0604020202020204" pitchFamily="34" charset="0"/>
              <a:buNone/>
            </a:pPr>
            <a:r>
              <a:rPr lang="en-US" sz="1800" b="1" dirty="0">
                <a:solidFill>
                  <a:srgbClr val="0000FF"/>
                </a:solidFill>
                <a:latin typeface="Courier New" panose="02070309020205020404" pitchFamily="49" charset="0"/>
              </a:rPr>
              <a:t>output</a:t>
            </a:r>
            <a:r>
              <a:rPr lang="en-US" sz="1800" dirty="0">
                <a:solidFill>
                  <a:srgbClr val="000000"/>
                </a:solidFill>
                <a:latin typeface="Courier New" panose="02070309020205020404" pitchFamily="49" charset="0"/>
              </a:rPr>
              <a:t> f</a:t>
            </a:r>
            <a:r>
              <a:rPr lang="en-US" sz="1800" b="1" dirty="0">
                <a:solidFill>
                  <a:srgbClr val="000080"/>
                </a:solidFill>
                <a:latin typeface="Courier New" panose="02070309020205020404" pitchFamily="49" charset="0"/>
              </a:rPr>
              <a:t>;</a:t>
            </a:r>
            <a:r>
              <a:rPr lang="en-US" sz="1800" dirty="0">
                <a:solidFill>
                  <a:srgbClr val="000000"/>
                </a:solidFill>
                <a:latin typeface="Courier New" panose="02070309020205020404" pitchFamily="49" charset="0"/>
              </a:rPr>
              <a:t> </a:t>
            </a:r>
          </a:p>
          <a:p>
            <a:pPr marL="457200" lvl="1" indent="0">
              <a:buFont typeface="Arial" panose="020B0604020202020204" pitchFamily="34" charset="0"/>
              <a:buNone/>
            </a:pPr>
            <a:r>
              <a:rPr lang="en-US" sz="1800" b="1" dirty="0">
                <a:solidFill>
                  <a:srgbClr val="0000FF"/>
                </a:solidFill>
                <a:latin typeface="Courier New" panose="02070309020205020404" pitchFamily="49" charset="0"/>
              </a:rPr>
              <a:t>wire</a:t>
            </a:r>
            <a:r>
              <a:rPr lang="en-US" sz="1800" dirty="0">
                <a:solidFill>
                  <a:srgbClr val="000000"/>
                </a:solidFill>
                <a:latin typeface="Courier New" panose="02070309020205020404" pitchFamily="49" charset="0"/>
              </a:rPr>
              <a:t> g</a:t>
            </a:r>
            <a:r>
              <a:rPr lang="en-US" sz="1800" b="1" dirty="0">
                <a:solidFill>
                  <a:srgbClr val="000080"/>
                </a:solidFill>
                <a:latin typeface="Courier New" panose="02070309020205020404" pitchFamily="49" charset="0"/>
              </a:rPr>
              <a:t>,</a:t>
            </a:r>
            <a:r>
              <a:rPr lang="en-US" sz="1800" dirty="0">
                <a:solidFill>
                  <a:srgbClr val="000000"/>
                </a:solidFill>
                <a:latin typeface="Courier New" panose="02070309020205020404" pitchFamily="49" charset="0"/>
              </a:rPr>
              <a:t> y</a:t>
            </a:r>
            <a:r>
              <a:rPr lang="en-US" sz="1800" b="1" dirty="0">
                <a:solidFill>
                  <a:srgbClr val="000080"/>
                </a:solidFill>
                <a:latin typeface="Courier New" panose="02070309020205020404" pitchFamily="49" charset="0"/>
              </a:rPr>
              <a:t>,</a:t>
            </a:r>
            <a:r>
              <a:rPr lang="en-US" sz="1800" dirty="0">
                <a:solidFill>
                  <a:srgbClr val="000000"/>
                </a:solidFill>
                <a:latin typeface="Courier New" panose="02070309020205020404" pitchFamily="49" charset="0"/>
              </a:rPr>
              <a:t> h</a:t>
            </a:r>
            <a:r>
              <a:rPr lang="en-US" sz="1800" b="1" dirty="0">
                <a:solidFill>
                  <a:srgbClr val="000080"/>
                </a:solidFill>
                <a:latin typeface="Courier New" panose="02070309020205020404" pitchFamily="49" charset="0"/>
              </a:rPr>
              <a:t>;</a:t>
            </a:r>
            <a:r>
              <a:rPr lang="en-US" sz="1800" dirty="0">
                <a:solidFill>
                  <a:srgbClr val="000000"/>
                </a:solidFill>
                <a:latin typeface="Courier New" panose="02070309020205020404" pitchFamily="49" charset="0"/>
              </a:rPr>
              <a:t> </a:t>
            </a:r>
          </a:p>
          <a:p>
            <a:pPr marL="457200" lvl="1" indent="0">
              <a:buFont typeface="Arial" panose="020B0604020202020204" pitchFamily="34" charset="0"/>
              <a:buNone/>
            </a:pPr>
            <a:r>
              <a:rPr lang="en-US" sz="1800" b="1" dirty="0">
                <a:solidFill>
                  <a:srgbClr val="0000FF"/>
                </a:solidFill>
                <a:latin typeface="Courier New" panose="02070309020205020404" pitchFamily="49" charset="0"/>
              </a:rPr>
              <a:t>and</a:t>
            </a:r>
            <a:r>
              <a:rPr lang="en-US" sz="1800" b="1" dirty="0">
                <a:solidFill>
                  <a:srgbClr val="000080"/>
                </a:solidFill>
                <a:latin typeface="Courier New" panose="02070309020205020404" pitchFamily="49" charset="0"/>
              </a:rPr>
              <a:t>(</a:t>
            </a:r>
            <a:r>
              <a:rPr lang="en-US" sz="1800" dirty="0">
                <a:solidFill>
                  <a:srgbClr val="000000"/>
                </a:solidFill>
                <a:latin typeface="Courier New" panose="02070309020205020404" pitchFamily="49" charset="0"/>
              </a:rPr>
              <a:t>g</a:t>
            </a:r>
            <a:r>
              <a:rPr lang="en-US" sz="1800" b="1" dirty="0">
                <a:solidFill>
                  <a:srgbClr val="000080"/>
                </a:solidFill>
                <a:latin typeface="Courier New" panose="02070309020205020404" pitchFamily="49" charset="0"/>
              </a:rPr>
              <a:t>,</a:t>
            </a:r>
            <a:r>
              <a:rPr lang="en-US" sz="1800" dirty="0">
                <a:solidFill>
                  <a:srgbClr val="000000"/>
                </a:solidFill>
                <a:latin typeface="Courier New" panose="02070309020205020404" pitchFamily="49" charset="0"/>
              </a:rPr>
              <a:t> x1</a:t>
            </a:r>
            <a:r>
              <a:rPr lang="en-US" sz="1800" b="1" dirty="0">
                <a:solidFill>
                  <a:srgbClr val="000080"/>
                </a:solidFill>
                <a:latin typeface="Courier New" panose="02070309020205020404" pitchFamily="49" charset="0"/>
              </a:rPr>
              <a:t>,</a:t>
            </a:r>
            <a:r>
              <a:rPr lang="en-US" sz="1800" dirty="0">
                <a:solidFill>
                  <a:srgbClr val="000000"/>
                </a:solidFill>
                <a:latin typeface="Courier New" panose="02070309020205020404" pitchFamily="49" charset="0"/>
              </a:rPr>
              <a:t> x2</a:t>
            </a:r>
            <a:r>
              <a:rPr lang="en-US" sz="1800" b="1" dirty="0">
                <a:solidFill>
                  <a:srgbClr val="000080"/>
                </a:solidFill>
                <a:latin typeface="Courier New" panose="02070309020205020404" pitchFamily="49" charset="0"/>
              </a:rPr>
              <a:t>);</a:t>
            </a:r>
            <a:r>
              <a:rPr lang="en-US" sz="1800" dirty="0">
                <a:solidFill>
                  <a:srgbClr val="000000"/>
                </a:solidFill>
                <a:latin typeface="Courier New" panose="02070309020205020404" pitchFamily="49" charset="0"/>
              </a:rPr>
              <a:t> </a:t>
            </a:r>
          </a:p>
          <a:p>
            <a:pPr marL="457200" lvl="1" indent="0">
              <a:buFont typeface="Arial" panose="020B0604020202020204" pitchFamily="34" charset="0"/>
              <a:buNone/>
            </a:pPr>
            <a:r>
              <a:rPr lang="en-US" sz="1800" b="1" dirty="0">
                <a:solidFill>
                  <a:srgbClr val="0000FF"/>
                </a:solidFill>
                <a:latin typeface="Courier New" panose="02070309020205020404" pitchFamily="49" charset="0"/>
              </a:rPr>
              <a:t>not</a:t>
            </a:r>
            <a:r>
              <a:rPr lang="en-US" sz="1800" b="1" dirty="0">
                <a:solidFill>
                  <a:srgbClr val="000080"/>
                </a:solidFill>
                <a:latin typeface="Courier New" panose="02070309020205020404" pitchFamily="49" charset="0"/>
              </a:rPr>
              <a:t>(</a:t>
            </a:r>
            <a:r>
              <a:rPr lang="en-US" sz="1800" dirty="0">
                <a:solidFill>
                  <a:srgbClr val="000000"/>
                </a:solidFill>
                <a:latin typeface="Courier New" panose="02070309020205020404" pitchFamily="49" charset="0"/>
              </a:rPr>
              <a:t>y</a:t>
            </a:r>
            <a:r>
              <a:rPr lang="en-US" sz="1800" b="1" dirty="0">
                <a:solidFill>
                  <a:srgbClr val="000080"/>
                </a:solidFill>
                <a:latin typeface="Courier New" panose="02070309020205020404" pitchFamily="49" charset="0"/>
              </a:rPr>
              <a:t>,</a:t>
            </a:r>
            <a:r>
              <a:rPr lang="en-US" sz="1800" dirty="0">
                <a:solidFill>
                  <a:srgbClr val="000000"/>
                </a:solidFill>
                <a:latin typeface="Courier New" panose="02070309020205020404" pitchFamily="49" charset="0"/>
              </a:rPr>
              <a:t> x2</a:t>
            </a:r>
            <a:r>
              <a:rPr lang="en-US" sz="1800" b="1" dirty="0">
                <a:solidFill>
                  <a:srgbClr val="000080"/>
                </a:solidFill>
                <a:latin typeface="Courier New" panose="02070309020205020404" pitchFamily="49" charset="0"/>
              </a:rPr>
              <a:t>);</a:t>
            </a:r>
            <a:r>
              <a:rPr lang="en-US" sz="1800" dirty="0">
                <a:solidFill>
                  <a:srgbClr val="000000"/>
                </a:solidFill>
                <a:latin typeface="Courier New" panose="02070309020205020404" pitchFamily="49" charset="0"/>
              </a:rPr>
              <a:t> </a:t>
            </a:r>
          </a:p>
          <a:p>
            <a:pPr marL="457200" lvl="1" indent="0">
              <a:buFont typeface="Arial" panose="020B0604020202020204" pitchFamily="34" charset="0"/>
              <a:buNone/>
            </a:pPr>
            <a:r>
              <a:rPr lang="en-US" sz="1800" b="1" dirty="0">
                <a:solidFill>
                  <a:srgbClr val="0000FF"/>
                </a:solidFill>
                <a:latin typeface="Courier New" panose="02070309020205020404" pitchFamily="49" charset="0"/>
              </a:rPr>
              <a:t>and</a:t>
            </a:r>
            <a:r>
              <a:rPr lang="en-US" sz="1800" b="1" dirty="0">
                <a:solidFill>
                  <a:srgbClr val="000080"/>
                </a:solidFill>
                <a:latin typeface="Courier New" panose="02070309020205020404" pitchFamily="49" charset="0"/>
              </a:rPr>
              <a:t>(</a:t>
            </a:r>
            <a:r>
              <a:rPr lang="en-US" sz="1800" dirty="0">
                <a:solidFill>
                  <a:srgbClr val="000000"/>
                </a:solidFill>
                <a:latin typeface="Courier New" panose="02070309020205020404" pitchFamily="49" charset="0"/>
              </a:rPr>
              <a:t>h</a:t>
            </a:r>
            <a:r>
              <a:rPr lang="en-US" sz="1800" b="1" dirty="0">
                <a:solidFill>
                  <a:srgbClr val="000080"/>
                </a:solidFill>
                <a:latin typeface="Courier New" panose="02070309020205020404" pitchFamily="49" charset="0"/>
              </a:rPr>
              <a:t>,</a:t>
            </a:r>
            <a:r>
              <a:rPr lang="en-US" sz="1800" dirty="0">
                <a:solidFill>
                  <a:srgbClr val="000000"/>
                </a:solidFill>
                <a:latin typeface="Courier New" panose="02070309020205020404" pitchFamily="49" charset="0"/>
              </a:rPr>
              <a:t> y</a:t>
            </a:r>
            <a:r>
              <a:rPr lang="en-US" sz="1800" b="1" dirty="0">
                <a:solidFill>
                  <a:srgbClr val="000080"/>
                </a:solidFill>
                <a:latin typeface="Courier New" panose="02070309020205020404" pitchFamily="49" charset="0"/>
              </a:rPr>
              <a:t>,</a:t>
            </a:r>
            <a:r>
              <a:rPr lang="en-US" sz="1800" dirty="0">
                <a:solidFill>
                  <a:srgbClr val="000000"/>
                </a:solidFill>
                <a:latin typeface="Courier New" panose="02070309020205020404" pitchFamily="49" charset="0"/>
              </a:rPr>
              <a:t> x3</a:t>
            </a:r>
            <a:r>
              <a:rPr lang="en-US" sz="1800" b="1" dirty="0">
                <a:solidFill>
                  <a:srgbClr val="000080"/>
                </a:solidFill>
                <a:latin typeface="Courier New" panose="02070309020205020404" pitchFamily="49" charset="0"/>
              </a:rPr>
              <a:t>);</a:t>
            </a:r>
            <a:r>
              <a:rPr lang="en-US" sz="1800" dirty="0">
                <a:solidFill>
                  <a:srgbClr val="000000"/>
                </a:solidFill>
                <a:latin typeface="Courier New" panose="02070309020205020404" pitchFamily="49" charset="0"/>
              </a:rPr>
              <a:t> </a:t>
            </a:r>
          </a:p>
          <a:p>
            <a:pPr marL="457200" lvl="1" indent="0">
              <a:buFont typeface="Arial" panose="020B0604020202020204" pitchFamily="34" charset="0"/>
              <a:buNone/>
            </a:pPr>
            <a:r>
              <a:rPr lang="en-US" sz="1800" b="1" dirty="0">
                <a:solidFill>
                  <a:srgbClr val="0000FF"/>
                </a:solidFill>
                <a:latin typeface="Courier New" panose="02070309020205020404" pitchFamily="49" charset="0"/>
              </a:rPr>
              <a:t>or</a:t>
            </a:r>
            <a:r>
              <a:rPr lang="en-US" sz="1800" b="1" dirty="0">
                <a:solidFill>
                  <a:srgbClr val="000080"/>
                </a:solidFill>
                <a:latin typeface="Courier New" panose="02070309020205020404" pitchFamily="49" charset="0"/>
              </a:rPr>
              <a:t>(</a:t>
            </a:r>
            <a:r>
              <a:rPr lang="en-US" sz="1800" dirty="0">
                <a:solidFill>
                  <a:srgbClr val="000000"/>
                </a:solidFill>
                <a:latin typeface="Courier New" panose="02070309020205020404" pitchFamily="49" charset="0"/>
              </a:rPr>
              <a:t>f</a:t>
            </a:r>
            <a:r>
              <a:rPr lang="en-US" sz="1800" b="1" dirty="0">
                <a:solidFill>
                  <a:srgbClr val="000080"/>
                </a:solidFill>
                <a:latin typeface="Courier New" panose="02070309020205020404" pitchFamily="49" charset="0"/>
              </a:rPr>
              <a:t>,</a:t>
            </a:r>
            <a:r>
              <a:rPr lang="en-US" sz="1800" dirty="0">
                <a:solidFill>
                  <a:srgbClr val="000000"/>
                </a:solidFill>
                <a:latin typeface="Courier New" panose="02070309020205020404" pitchFamily="49" charset="0"/>
              </a:rPr>
              <a:t> g</a:t>
            </a:r>
            <a:r>
              <a:rPr lang="en-US" sz="1800" b="1" dirty="0">
                <a:solidFill>
                  <a:srgbClr val="000080"/>
                </a:solidFill>
                <a:latin typeface="Courier New" panose="02070309020205020404" pitchFamily="49" charset="0"/>
              </a:rPr>
              <a:t>,</a:t>
            </a:r>
            <a:r>
              <a:rPr lang="en-US" sz="1800" dirty="0">
                <a:solidFill>
                  <a:srgbClr val="000000"/>
                </a:solidFill>
                <a:latin typeface="Courier New" panose="02070309020205020404" pitchFamily="49" charset="0"/>
              </a:rPr>
              <a:t> h</a:t>
            </a:r>
            <a:r>
              <a:rPr lang="en-US" sz="1800" b="1" dirty="0">
                <a:solidFill>
                  <a:srgbClr val="000080"/>
                </a:solidFill>
                <a:latin typeface="Courier New" panose="02070309020205020404" pitchFamily="49" charset="0"/>
              </a:rPr>
              <a:t>);</a:t>
            </a:r>
            <a:r>
              <a:rPr lang="en-US" sz="1800" dirty="0">
                <a:solidFill>
                  <a:srgbClr val="000000"/>
                </a:solidFill>
                <a:latin typeface="Courier New" panose="02070309020205020404" pitchFamily="49" charset="0"/>
              </a:rPr>
              <a:t> </a:t>
            </a:r>
          </a:p>
          <a:p>
            <a:pPr marL="0" indent="0">
              <a:buFont typeface="Arial" panose="020B0604020202020204" pitchFamily="34" charset="0"/>
              <a:buNone/>
            </a:pPr>
            <a:r>
              <a:rPr lang="en-US" sz="1800" b="1" dirty="0">
                <a:solidFill>
                  <a:srgbClr val="0000FF"/>
                </a:solidFill>
                <a:latin typeface="Courier New" panose="02070309020205020404" pitchFamily="49" charset="0"/>
              </a:rPr>
              <a:t>endmodule</a:t>
            </a:r>
            <a:r>
              <a:rPr lang="en-US" sz="1800" dirty="0">
                <a:solidFill>
                  <a:srgbClr val="000000"/>
                </a:solidFill>
                <a:latin typeface="Courier New" panose="02070309020205020404" pitchFamily="49" charset="0"/>
              </a:rPr>
              <a:t> </a:t>
            </a:r>
            <a:endParaRPr lang="en-US" sz="2000" dirty="0"/>
          </a:p>
        </p:txBody>
      </p:sp>
      <p:sp>
        <p:nvSpPr>
          <p:cNvPr id="55" name="Text Placeholder 29">
            <a:extLst>
              <a:ext uri="{FF2B5EF4-FFF2-40B4-BE49-F238E27FC236}">
                <a16:creationId xmlns:a16="http://schemas.microsoft.com/office/drawing/2014/main" id="{C627D4AE-1FD4-4D49-A94E-4032A49A6628}"/>
              </a:ext>
            </a:extLst>
          </p:cNvPr>
          <p:cNvSpPr txBox="1">
            <a:spLocks/>
          </p:cNvSpPr>
          <p:nvPr/>
        </p:nvSpPr>
        <p:spPr>
          <a:xfrm>
            <a:off x="433528" y="1178826"/>
            <a:ext cx="4826000" cy="3195637"/>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indent="0">
              <a:buFont typeface="Arial" panose="020B0604020202020204" pitchFamily="34" charset="0"/>
              <a:buNone/>
            </a:pPr>
            <a:r>
              <a:rPr lang="en-US" sz="1800" b="1" dirty="0">
                <a:solidFill>
                  <a:srgbClr val="0000FF"/>
                </a:solidFill>
                <a:latin typeface="Courier New" panose="02070309020205020404" pitchFamily="49" charset="0"/>
              </a:rPr>
              <a:t>module</a:t>
            </a:r>
            <a:r>
              <a:rPr lang="en-US" sz="1800" dirty="0">
                <a:solidFill>
                  <a:srgbClr val="000000"/>
                </a:solidFill>
                <a:latin typeface="Courier New" panose="02070309020205020404" pitchFamily="49" charset="0"/>
              </a:rPr>
              <a:t> example_ckt</a:t>
            </a:r>
            <a:r>
              <a:rPr lang="en-US" sz="1800" b="1" dirty="0">
                <a:solidFill>
                  <a:srgbClr val="000080"/>
                </a:solidFill>
                <a:latin typeface="Courier New" panose="02070309020205020404" pitchFamily="49" charset="0"/>
              </a:rPr>
              <a:t>(</a:t>
            </a:r>
            <a:r>
              <a:rPr lang="en-US" sz="1800" dirty="0">
                <a:solidFill>
                  <a:srgbClr val="000000"/>
                </a:solidFill>
                <a:latin typeface="Courier New" panose="02070309020205020404" pitchFamily="49" charset="0"/>
              </a:rPr>
              <a:t>f</a:t>
            </a:r>
            <a:r>
              <a:rPr lang="en-US" sz="1800" b="1" dirty="0">
                <a:solidFill>
                  <a:srgbClr val="000080"/>
                </a:solidFill>
                <a:latin typeface="Courier New" panose="02070309020205020404" pitchFamily="49" charset="0"/>
              </a:rPr>
              <a:t>,</a:t>
            </a:r>
            <a:r>
              <a:rPr lang="en-US" sz="1800" dirty="0">
                <a:solidFill>
                  <a:srgbClr val="000000"/>
                </a:solidFill>
                <a:latin typeface="Courier New" panose="02070309020205020404" pitchFamily="49" charset="0"/>
              </a:rPr>
              <a:t> x1</a:t>
            </a:r>
            <a:r>
              <a:rPr lang="en-US" sz="1800" b="1" dirty="0">
                <a:solidFill>
                  <a:srgbClr val="000080"/>
                </a:solidFill>
                <a:latin typeface="Courier New" panose="02070309020205020404" pitchFamily="49" charset="0"/>
              </a:rPr>
              <a:t>,</a:t>
            </a:r>
            <a:r>
              <a:rPr lang="en-US" sz="1800" dirty="0">
                <a:solidFill>
                  <a:srgbClr val="000000"/>
                </a:solidFill>
                <a:latin typeface="Courier New" panose="02070309020205020404" pitchFamily="49" charset="0"/>
              </a:rPr>
              <a:t> x2</a:t>
            </a:r>
            <a:r>
              <a:rPr lang="en-US" sz="1800" b="1" dirty="0">
                <a:solidFill>
                  <a:srgbClr val="000080"/>
                </a:solidFill>
                <a:latin typeface="Courier New" panose="02070309020205020404" pitchFamily="49" charset="0"/>
              </a:rPr>
              <a:t>,</a:t>
            </a:r>
            <a:r>
              <a:rPr lang="en-US" sz="1800" dirty="0">
                <a:solidFill>
                  <a:srgbClr val="000000"/>
                </a:solidFill>
                <a:latin typeface="Courier New" panose="02070309020205020404" pitchFamily="49" charset="0"/>
              </a:rPr>
              <a:t> x3</a:t>
            </a:r>
            <a:r>
              <a:rPr lang="en-US" sz="1800" b="1" dirty="0">
                <a:solidFill>
                  <a:srgbClr val="000080"/>
                </a:solidFill>
                <a:latin typeface="Courier New" panose="02070309020205020404" pitchFamily="49" charset="0"/>
              </a:rPr>
              <a:t>);</a:t>
            </a:r>
            <a:r>
              <a:rPr lang="en-US" sz="1800" dirty="0">
                <a:solidFill>
                  <a:srgbClr val="000000"/>
                </a:solidFill>
                <a:latin typeface="Courier New" panose="02070309020205020404" pitchFamily="49" charset="0"/>
              </a:rPr>
              <a:t> </a:t>
            </a:r>
          </a:p>
          <a:p>
            <a:pPr marL="457200" lvl="1" indent="0">
              <a:buFont typeface="Arial" panose="020B0604020202020204" pitchFamily="34" charset="0"/>
              <a:buNone/>
            </a:pPr>
            <a:r>
              <a:rPr lang="en-US" sz="1800" b="1" dirty="0">
                <a:solidFill>
                  <a:srgbClr val="0000FF"/>
                </a:solidFill>
                <a:latin typeface="Courier New" panose="02070309020205020404" pitchFamily="49" charset="0"/>
              </a:rPr>
              <a:t>input</a:t>
            </a:r>
            <a:r>
              <a:rPr lang="en-US" sz="1800" dirty="0">
                <a:solidFill>
                  <a:srgbClr val="000000"/>
                </a:solidFill>
                <a:latin typeface="Courier New" panose="02070309020205020404" pitchFamily="49" charset="0"/>
              </a:rPr>
              <a:t> x1</a:t>
            </a:r>
            <a:r>
              <a:rPr lang="en-US" sz="1800" b="1" dirty="0">
                <a:solidFill>
                  <a:srgbClr val="000080"/>
                </a:solidFill>
                <a:latin typeface="Courier New" panose="02070309020205020404" pitchFamily="49" charset="0"/>
              </a:rPr>
              <a:t>,</a:t>
            </a:r>
            <a:r>
              <a:rPr lang="en-US" sz="1800" dirty="0">
                <a:solidFill>
                  <a:srgbClr val="000000"/>
                </a:solidFill>
                <a:latin typeface="Courier New" panose="02070309020205020404" pitchFamily="49" charset="0"/>
              </a:rPr>
              <a:t> x2</a:t>
            </a:r>
            <a:r>
              <a:rPr lang="en-US" sz="1800" b="1" dirty="0">
                <a:solidFill>
                  <a:srgbClr val="000080"/>
                </a:solidFill>
                <a:latin typeface="Courier New" panose="02070309020205020404" pitchFamily="49" charset="0"/>
              </a:rPr>
              <a:t>,</a:t>
            </a:r>
            <a:r>
              <a:rPr lang="en-US" sz="1800" dirty="0">
                <a:solidFill>
                  <a:srgbClr val="000000"/>
                </a:solidFill>
                <a:latin typeface="Courier New" panose="02070309020205020404" pitchFamily="49" charset="0"/>
              </a:rPr>
              <a:t> x3</a:t>
            </a:r>
            <a:r>
              <a:rPr lang="en-US" sz="1800" b="1" dirty="0">
                <a:solidFill>
                  <a:srgbClr val="000080"/>
                </a:solidFill>
                <a:latin typeface="Courier New" panose="02070309020205020404" pitchFamily="49" charset="0"/>
              </a:rPr>
              <a:t>;</a:t>
            </a:r>
            <a:r>
              <a:rPr lang="en-US" sz="1800" dirty="0">
                <a:solidFill>
                  <a:srgbClr val="000000"/>
                </a:solidFill>
                <a:latin typeface="Courier New" panose="02070309020205020404" pitchFamily="49" charset="0"/>
              </a:rPr>
              <a:t> </a:t>
            </a:r>
          </a:p>
          <a:p>
            <a:pPr marL="457200" lvl="1" indent="0">
              <a:buFont typeface="Arial" panose="020B0604020202020204" pitchFamily="34" charset="0"/>
              <a:buNone/>
            </a:pPr>
            <a:r>
              <a:rPr lang="en-US" sz="1800" b="1" dirty="0">
                <a:solidFill>
                  <a:srgbClr val="0000FF"/>
                </a:solidFill>
                <a:latin typeface="Courier New" panose="02070309020205020404" pitchFamily="49" charset="0"/>
              </a:rPr>
              <a:t>output</a:t>
            </a:r>
            <a:r>
              <a:rPr lang="en-US" sz="1800" dirty="0">
                <a:solidFill>
                  <a:srgbClr val="000000"/>
                </a:solidFill>
                <a:latin typeface="Courier New" panose="02070309020205020404" pitchFamily="49" charset="0"/>
              </a:rPr>
              <a:t> f</a:t>
            </a:r>
            <a:r>
              <a:rPr lang="en-US" sz="1800" b="1" dirty="0">
                <a:solidFill>
                  <a:srgbClr val="000080"/>
                </a:solidFill>
                <a:latin typeface="Courier New" panose="02070309020205020404" pitchFamily="49" charset="0"/>
              </a:rPr>
              <a:t>;</a:t>
            </a:r>
            <a:r>
              <a:rPr lang="en-US" sz="1800" dirty="0">
                <a:solidFill>
                  <a:srgbClr val="000000"/>
                </a:solidFill>
                <a:latin typeface="Courier New" panose="02070309020205020404" pitchFamily="49" charset="0"/>
              </a:rPr>
              <a:t> </a:t>
            </a:r>
          </a:p>
          <a:p>
            <a:pPr marL="457200" lvl="1" indent="0">
              <a:buFont typeface="Arial" panose="020B0604020202020204" pitchFamily="34" charset="0"/>
              <a:buNone/>
            </a:pPr>
            <a:r>
              <a:rPr lang="en-US" sz="1800" b="1" dirty="0">
                <a:solidFill>
                  <a:srgbClr val="0000FF"/>
                </a:solidFill>
                <a:latin typeface="Courier New" panose="02070309020205020404" pitchFamily="49" charset="0"/>
              </a:rPr>
              <a:t>and</a:t>
            </a:r>
            <a:r>
              <a:rPr lang="en-US" sz="1800" b="1" dirty="0">
                <a:solidFill>
                  <a:srgbClr val="000080"/>
                </a:solidFill>
                <a:latin typeface="Courier New" panose="02070309020205020404" pitchFamily="49" charset="0"/>
              </a:rPr>
              <a:t>(</a:t>
            </a:r>
            <a:r>
              <a:rPr lang="en-US" sz="1800" dirty="0">
                <a:solidFill>
                  <a:srgbClr val="000000"/>
                </a:solidFill>
                <a:latin typeface="Courier New" panose="02070309020205020404" pitchFamily="49" charset="0"/>
              </a:rPr>
              <a:t>g</a:t>
            </a:r>
            <a:r>
              <a:rPr lang="en-US" sz="1800" b="1" dirty="0">
                <a:solidFill>
                  <a:srgbClr val="000080"/>
                </a:solidFill>
                <a:latin typeface="Courier New" panose="02070309020205020404" pitchFamily="49" charset="0"/>
              </a:rPr>
              <a:t>,</a:t>
            </a:r>
            <a:r>
              <a:rPr lang="en-US" sz="1800" dirty="0">
                <a:solidFill>
                  <a:srgbClr val="000000"/>
                </a:solidFill>
                <a:latin typeface="Courier New" panose="02070309020205020404" pitchFamily="49" charset="0"/>
              </a:rPr>
              <a:t> x1</a:t>
            </a:r>
            <a:r>
              <a:rPr lang="en-US" sz="1800" b="1" dirty="0">
                <a:solidFill>
                  <a:srgbClr val="000080"/>
                </a:solidFill>
                <a:latin typeface="Courier New" panose="02070309020205020404" pitchFamily="49" charset="0"/>
              </a:rPr>
              <a:t>,</a:t>
            </a:r>
            <a:r>
              <a:rPr lang="en-US" sz="1800" dirty="0">
                <a:solidFill>
                  <a:srgbClr val="000000"/>
                </a:solidFill>
                <a:latin typeface="Courier New" panose="02070309020205020404" pitchFamily="49" charset="0"/>
              </a:rPr>
              <a:t> x2</a:t>
            </a:r>
            <a:r>
              <a:rPr lang="en-US" sz="1800" b="1" dirty="0">
                <a:solidFill>
                  <a:srgbClr val="000080"/>
                </a:solidFill>
                <a:latin typeface="Courier New" panose="02070309020205020404" pitchFamily="49" charset="0"/>
              </a:rPr>
              <a:t>);</a:t>
            </a:r>
            <a:r>
              <a:rPr lang="en-US" sz="1800" dirty="0">
                <a:solidFill>
                  <a:srgbClr val="000000"/>
                </a:solidFill>
                <a:latin typeface="Courier New" panose="02070309020205020404" pitchFamily="49" charset="0"/>
              </a:rPr>
              <a:t> </a:t>
            </a:r>
          </a:p>
          <a:p>
            <a:pPr marL="457200" lvl="1" indent="0">
              <a:buFont typeface="Arial" panose="020B0604020202020204" pitchFamily="34" charset="0"/>
              <a:buNone/>
            </a:pPr>
            <a:r>
              <a:rPr lang="en-US" sz="1800" b="1" dirty="0">
                <a:solidFill>
                  <a:srgbClr val="0000FF"/>
                </a:solidFill>
                <a:latin typeface="Courier New" panose="02070309020205020404" pitchFamily="49" charset="0"/>
              </a:rPr>
              <a:t>not</a:t>
            </a:r>
            <a:r>
              <a:rPr lang="en-US" sz="1800" b="1" dirty="0">
                <a:solidFill>
                  <a:srgbClr val="000080"/>
                </a:solidFill>
                <a:latin typeface="Courier New" panose="02070309020205020404" pitchFamily="49" charset="0"/>
              </a:rPr>
              <a:t>(</a:t>
            </a:r>
            <a:r>
              <a:rPr lang="en-US" sz="1800" dirty="0">
                <a:solidFill>
                  <a:srgbClr val="000000"/>
                </a:solidFill>
                <a:latin typeface="Courier New" panose="02070309020205020404" pitchFamily="49" charset="0"/>
              </a:rPr>
              <a:t>y</a:t>
            </a:r>
            <a:r>
              <a:rPr lang="en-US" sz="1800" b="1" dirty="0">
                <a:solidFill>
                  <a:srgbClr val="000080"/>
                </a:solidFill>
                <a:latin typeface="Courier New" panose="02070309020205020404" pitchFamily="49" charset="0"/>
              </a:rPr>
              <a:t>,</a:t>
            </a:r>
            <a:r>
              <a:rPr lang="en-US" sz="1800" dirty="0">
                <a:solidFill>
                  <a:srgbClr val="000000"/>
                </a:solidFill>
                <a:latin typeface="Courier New" panose="02070309020205020404" pitchFamily="49" charset="0"/>
              </a:rPr>
              <a:t> x2</a:t>
            </a:r>
            <a:r>
              <a:rPr lang="en-US" sz="1800" b="1" dirty="0">
                <a:solidFill>
                  <a:srgbClr val="000080"/>
                </a:solidFill>
                <a:latin typeface="Courier New" panose="02070309020205020404" pitchFamily="49" charset="0"/>
              </a:rPr>
              <a:t>);</a:t>
            </a:r>
            <a:r>
              <a:rPr lang="en-US" sz="1800" dirty="0">
                <a:solidFill>
                  <a:srgbClr val="000000"/>
                </a:solidFill>
                <a:latin typeface="Courier New" panose="02070309020205020404" pitchFamily="49" charset="0"/>
              </a:rPr>
              <a:t> </a:t>
            </a:r>
          </a:p>
          <a:p>
            <a:pPr marL="457200" lvl="1" indent="0">
              <a:buFont typeface="Arial" panose="020B0604020202020204" pitchFamily="34" charset="0"/>
              <a:buNone/>
            </a:pPr>
            <a:r>
              <a:rPr lang="en-US" sz="1800" b="1" dirty="0">
                <a:solidFill>
                  <a:srgbClr val="0000FF"/>
                </a:solidFill>
                <a:latin typeface="Courier New" panose="02070309020205020404" pitchFamily="49" charset="0"/>
              </a:rPr>
              <a:t>and</a:t>
            </a:r>
            <a:r>
              <a:rPr lang="en-US" sz="1800" b="1" dirty="0">
                <a:solidFill>
                  <a:srgbClr val="000080"/>
                </a:solidFill>
                <a:latin typeface="Courier New" panose="02070309020205020404" pitchFamily="49" charset="0"/>
              </a:rPr>
              <a:t>(</a:t>
            </a:r>
            <a:r>
              <a:rPr lang="en-US" sz="1800" dirty="0">
                <a:solidFill>
                  <a:srgbClr val="000000"/>
                </a:solidFill>
                <a:latin typeface="Courier New" panose="02070309020205020404" pitchFamily="49" charset="0"/>
              </a:rPr>
              <a:t>h</a:t>
            </a:r>
            <a:r>
              <a:rPr lang="en-US" sz="1800" b="1" dirty="0">
                <a:solidFill>
                  <a:srgbClr val="000080"/>
                </a:solidFill>
                <a:latin typeface="Courier New" panose="02070309020205020404" pitchFamily="49" charset="0"/>
              </a:rPr>
              <a:t>,</a:t>
            </a:r>
            <a:r>
              <a:rPr lang="en-US" sz="1800" dirty="0">
                <a:solidFill>
                  <a:srgbClr val="000000"/>
                </a:solidFill>
                <a:latin typeface="Courier New" panose="02070309020205020404" pitchFamily="49" charset="0"/>
              </a:rPr>
              <a:t> y</a:t>
            </a:r>
            <a:r>
              <a:rPr lang="en-US" sz="1800" b="1" dirty="0">
                <a:solidFill>
                  <a:srgbClr val="000080"/>
                </a:solidFill>
                <a:latin typeface="Courier New" panose="02070309020205020404" pitchFamily="49" charset="0"/>
              </a:rPr>
              <a:t>,</a:t>
            </a:r>
            <a:r>
              <a:rPr lang="en-US" sz="1800" dirty="0">
                <a:solidFill>
                  <a:srgbClr val="000000"/>
                </a:solidFill>
                <a:latin typeface="Courier New" panose="02070309020205020404" pitchFamily="49" charset="0"/>
              </a:rPr>
              <a:t> x3</a:t>
            </a:r>
            <a:r>
              <a:rPr lang="en-US" sz="1800" b="1" dirty="0">
                <a:solidFill>
                  <a:srgbClr val="000080"/>
                </a:solidFill>
                <a:latin typeface="Courier New" panose="02070309020205020404" pitchFamily="49" charset="0"/>
              </a:rPr>
              <a:t>);</a:t>
            </a:r>
            <a:r>
              <a:rPr lang="en-US" sz="1800" dirty="0">
                <a:solidFill>
                  <a:srgbClr val="000000"/>
                </a:solidFill>
                <a:latin typeface="Courier New" panose="02070309020205020404" pitchFamily="49" charset="0"/>
              </a:rPr>
              <a:t> </a:t>
            </a:r>
          </a:p>
          <a:p>
            <a:pPr marL="457200" lvl="1" indent="0">
              <a:buFont typeface="Arial" panose="020B0604020202020204" pitchFamily="34" charset="0"/>
              <a:buNone/>
            </a:pPr>
            <a:r>
              <a:rPr lang="en-US" sz="1800" b="1" dirty="0">
                <a:solidFill>
                  <a:srgbClr val="0000FF"/>
                </a:solidFill>
                <a:latin typeface="Courier New" panose="02070309020205020404" pitchFamily="49" charset="0"/>
              </a:rPr>
              <a:t>or</a:t>
            </a:r>
            <a:r>
              <a:rPr lang="en-US" sz="1800" b="1" dirty="0">
                <a:solidFill>
                  <a:srgbClr val="000080"/>
                </a:solidFill>
                <a:latin typeface="Courier New" panose="02070309020205020404" pitchFamily="49" charset="0"/>
              </a:rPr>
              <a:t>(</a:t>
            </a:r>
            <a:r>
              <a:rPr lang="en-US" sz="1800" dirty="0">
                <a:solidFill>
                  <a:srgbClr val="000000"/>
                </a:solidFill>
                <a:latin typeface="Courier New" panose="02070309020205020404" pitchFamily="49" charset="0"/>
              </a:rPr>
              <a:t>f</a:t>
            </a:r>
            <a:r>
              <a:rPr lang="en-US" sz="1800" b="1" dirty="0">
                <a:solidFill>
                  <a:srgbClr val="000080"/>
                </a:solidFill>
                <a:latin typeface="Courier New" panose="02070309020205020404" pitchFamily="49" charset="0"/>
              </a:rPr>
              <a:t>,</a:t>
            </a:r>
            <a:r>
              <a:rPr lang="en-US" sz="1800" dirty="0">
                <a:solidFill>
                  <a:srgbClr val="000000"/>
                </a:solidFill>
                <a:latin typeface="Courier New" panose="02070309020205020404" pitchFamily="49" charset="0"/>
              </a:rPr>
              <a:t> g</a:t>
            </a:r>
            <a:r>
              <a:rPr lang="en-US" sz="1800" b="1" dirty="0">
                <a:solidFill>
                  <a:srgbClr val="000080"/>
                </a:solidFill>
                <a:latin typeface="Courier New" panose="02070309020205020404" pitchFamily="49" charset="0"/>
              </a:rPr>
              <a:t>,</a:t>
            </a:r>
            <a:r>
              <a:rPr lang="en-US" sz="1800" dirty="0">
                <a:solidFill>
                  <a:srgbClr val="000000"/>
                </a:solidFill>
                <a:latin typeface="Courier New" panose="02070309020205020404" pitchFamily="49" charset="0"/>
              </a:rPr>
              <a:t> h</a:t>
            </a:r>
            <a:r>
              <a:rPr lang="en-US" sz="1800" b="1" dirty="0">
                <a:solidFill>
                  <a:srgbClr val="000080"/>
                </a:solidFill>
                <a:latin typeface="Courier New" panose="02070309020205020404" pitchFamily="49" charset="0"/>
              </a:rPr>
              <a:t>);</a:t>
            </a:r>
            <a:r>
              <a:rPr lang="en-US" sz="1800" dirty="0">
                <a:solidFill>
                  <a:srgbClr val="000000"/>
                </a:solidFill>
                <a:latin typeface="Courier New" panose="02070309020205020404" pitchFamily="49" charset="0"/>
              </a:rPr>
              <a:t> </a:t>
            </a:r>
          </a:p>
          <a:p>
            <a:pPr marL="0" indent="0">
              <a:buFont typeface="Arial" panose="020B0604020202020204" pitchFamily="34" charset="0"/>
              <a:buNone/>
            </a:pPr>
            <a:r>
              <a:rPr lang="en-US" sz="1800" b="1" dirty="0">
                <a:solidFill>
                  <a:srgbClr val="0000FF"/>
                </a:solidFill>
                <a:latin typeface="Courier New" panose="02070309020205020404" pitchFamily="49" charset="0"/>
              </a:rPr>
              <a:t>endmodule</a:t>
            </a:r>
            <a:r>
              <a:rPr lang="en-US" sz="1800" dirty="0">
                <a:solidFill>
                  <a:srgbClr val="000000"/>
                </a:solidFill>
                <a:latin typeface="Courier New" panose="02070309020205020404" pitchFamily="49" charset="0"/>
              </a:rPr>
              <a:t> </a:t>
            </a:r>
            <a:endParaRPr lang="en-US" sz="2000" dirty="0"/>
          </a:p>
        </p:txBody>
      </p:sp>
      <p:sp>
        <p:nvSpPr>
          <p:cNvPr id="2" name="Rectangle 1">
            <a:extLst>
              <a:ext uri="{FF2B5EF4-FFF2-40B4-BE49-F238E27FC236}">
                <a16:creationId xmlns:a16="http://schemas.microsoft.com/office/drawing/2014/main" id="{41923655-CBA4-422E-A46F-BB4BC6B06D36}"/>
              </a:ext>
            </a:extLst>
          </p:cNvPr>
          <p:cNvSpPr/>
          <p:nvPr/>
        </p:nvSpPr>
        <p:spPr>
          <a:xfrm>
            <a:off x="7989597" y="121226"/>
            <a:ext cx="3039460" cy="3253282"/>
          </a:xfrm>
          <a:prstGeom prst="rect">
            <a:avLst/>
          </a:prstGeom>
          <a:no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5" name="Table 25">
            <a:extLst>
              <a:ext uri="{FF2B5EF4-FFF2-40B4-BE49-F238E27FC236}">
                <a16:creationId xmlns:a16="http://schemas.microsoft.com/office/drawing/2014/main" id="{103A59DA-73FA-4BF2-BD56-D515DA3D4FED}"/>
              </a:ext>
            </a:extLst>
          </p:cNvPr>
          <p:cNvGraphicFramePr>
            <a:graphicFrameLocks noGrp="1"/>
          </p:cNvGraphicFramePr>
          <p:nvPr>
            <p:extLst>
              <p:ext uri="{D42A27DB-BD31-4B8C-83A1-F6EECF244321}">
                <p14:modId xmlns:p14="http://schemas.microsoft.com/office/powerpoint/2010/main" val="890836860"/>
              </p:ext>
            </p:extLst>
          </p:nvPr>
        </p:nvGraphicFramePr>
        <p:xfrm>
          <a:off x="8301519" y="3469353"/>
          <a:ext cx="2592068" cy="3291840"/>
        </p:xfrm>
        <a:graphic>
          <a:graphicData uri="http://schemas.openxmlformats.org/drawingml/2006/table">
            <a:tbl>
              <a:tblPr firstRow="1" bandRow="1">
                <a:tableStyleId>{21E4AEA4-8DFA-4A89-87EB-49C32662AFE0}</a:tableStyleId>
              </a:tblPr>
              <a:tblGrid>
                <a:gridCol w="648017">
                  <a:extLst>
                    <a:ext uri="{9D8B030D-6E8A-4147-A177-3AD203B41FA5}">
                      <a16:colId xmlns:a16="http://schemas.microsoft.com/office/drawing/2014/main" val="196391886"/>
                    </a:ext>
                  </a:extLst>
                </a:gridCol>
                <a:gridCol w="648017">
                  <a:extLst>
                    <a:ext uri="{9D8B030D-6E8A-4147-A177-3AD203B41FA5}">
                      <a16:colId xmlns:a16="http://schemas.microsoft.com/office/drawing/2014/main" val="2408113100"/>
                    </a:ext>
                  </a:extLst>
                </a:gridCol>
                <a:gridCol w="648017">
                  <a:extLst>
                    <a:ext uri="{9D8B030D-6E8A-4147-A177-3AD203B41FA5}">
                      <a16:colId xmlns:a16="http://schemas.microsoft.com/office/drawing/2014/main" val="1843959951"/>
                    </a:ext>
                  </a:extLst>
                </a:gridCol>
                <a:gridCol w="648017">
                  <a:extLst>
                    <a:ext uri="{9D8B030D-6E8A-4147-A177-3AD203B41FA5}">
                      <a16:colId xmlns:a16="http://schemas.microsoft.com/office/drawing/2014/main" val="3015193391"/>
                    </a:ext>
                  </a:extLst>
                </a:gridCol>
              </a:tblGrid>
              <a:tr h="209224">
                <a:tc>
                  <a:txBody>
                    <a:bodyPr/>
                    <a:lstStyle/>
                    <a:p>
                      <a:pPr algn="ctr"/>
                      <a:r>
                        <a:rPr lang="en-US" dirty="0"/>
                        <a:t>x1</a:t>
                      </a:r>
                    </a:p>
                  </a:txBody>
                  <a:tcPr anchor="ctr"/>
                </a:tc>
                <a:tc>
                  <a:txBody>
                    <a:bodyPr/>
                    <a:lstStyle/>
                    <a:p>
                      <a:pPr algn="ctr"/>
                      <a:r>
                        <a:rPr lang="en-US" dirty="0"/>
                        <a:t>x2</a:t>
                      </a:r>
                    </a:p>
                  </a:txBody>
                  <a:tcPr anchor="ctr"/>
                </a:tc>
                <a:tc>
                  <a:txBody>
                    <a:bodyPr/>
                    <a:lstStyle/>
                    <a:p>
                      <a:pPr algn="ctr"/>
                      <a:r>
                        <a:rPr lang="en-US" dirty="0"/>
                        <a:t>x3</a:t>
                      </a:r>
                    </a:p>
                  </a:txBody>
                  <a:tcPr anchor="ctr"/>
                </a:tc>
                <a:tc>
                  <a:txBody>
                    <a:bodyPr/>
                    <a:lstStyle/>
                    <a:p>
                      <a:pPr algn="ctr"/>
                      <a:r>
                        <a:rPr lang="en-US" dirty="0"/>
                        <a:t>f</a:t>
                      </a:r>
                    </a:p>
                  </a:txBody>
                  <a:tcPr anchor="ctr"/>
                </a:tc>
                <a:extLst>
                  <a:ext uri="{0D108BD9-81ED-4DB2-BD59-A6C34878D82A}">
                    <a16:rowId xmlns:a16="http://schemas.microsoft.com/office/drawing/2014/main" val="4031200721"/>
                  </a:ext>
                </a:extLst>
              </a:tr>
              <a:tr h="209224">
                <a:tc>
                  <a:txBody>
                    <a:bodyPr/>
                    <a:lstStyle/>
                    <a:p>
                      <a:pPr algn="ctr"/>
                      <a:r>
                        <a:rPr lang="en-US" dirty="0"/>
                        <a:t>0</a:t>
                      </a:r>
                    </a:p>
                  </a:txBody>
                  <a:tcPr anchor="ctr"/>
                </a:tc>
                <a:tc>
                  <a:txBody>
                    <a:bodyPr/>
                    <a:lstStyle/>
                    <a:p>
                      <a:pPr algn="ctr"/>
                      <a:r>
                        <a:rPr lang="en-US" dirty="0"/>
                        <a:t>0</a:t>
                      </a:r>
                    </a:p>
                  </a:txBody>
                  <a:tcPr anchor="ctr"/>
                </a:tc>
                <a:tc>
                  <a:txBody>
                    <a:bodyPr/>
                    <a:lstStyle/>
                    <a:p>
                      <a:pPr algn="ctr"/>
                      <a:r>
                        <a:rPr lang="en-US" dirty="0"/>
                        <a:t>0</a:t>
                      </a:r>
                    </a:p>
                  </a:txBody>
                  <a:tcPr anchor="ctr"/>
                </a:tc>
                <a:tc>
                  <a:txBody>
                    <a:bodyPr/>
                    <a:lstStyle/>
                    <a:p>
                      <a:pPr algn="ctr"/>
                      <a:r>
                        <a:rPr lang="en-US" dirty="0"/>
                        <a:t>0</a:t>
                      </a:r>
                    </a:p>
                  </a:txBody>
                  <a:tcPr anchor="ctr"/>
                </a:tc>
                <a:extLst>
                  <a:ext uri="{0D108BD9-81ED-4DB2-BD59-A6C34878D82A}">
                    <a16:rowId xmlns:a16="http://schemas.microsoft.com/office/drawing/2014/main" val="3193357315"/>
                  </a:ext>
                </a:extLst>
              </a:tr>
              <a:tr h="209224">
                <a:tc>
                  <a:txBody>
                    <a:bodyPr/>
                    <a:lstStyle/>
                    <a:p>
                      <a:pPr algn="ctr"/>
                      <a:r>
                        <a:rPr lang="en-US" dirty="0"/>
                        <a:t>0</a:t>
                      </a:r>
                    </a:p>
                  </a:txBody>
                  <a:tcPr anchor="ctr"/>
                </a:tc>
                <a:tc>
                  <a:txBody>
                    <a:bodyPr/>
                    <a:lstStyle/>
                    <a:p>
                      <a:pPr algn="ctr"/>
                      <a:r>
                        <a:rPr lang="en-US" dirty="0"/>
                        <a:t>0</a:t>
                      </a:r>
                    </a:p>
                  </a:txBody>
                  <a:tcPr anchor="ctr"/>
                </a:tc>
                <a:tc>
                  <a:txBody>
                    <a:bodyPr/>
                    <a:lstStyle/>
                    <a:p>
                      <a:pPr algn="ctr"/>
                      <a:r>
                        <a:rPr lang="en-US" dirty="0"/>
                        <a:t>1</a:t>
                      </a:r>
                    </a:p>
                  </a:txBody>
                  <a:tcPr anchor="ctr"/>
                </a:tc>
                <a:tc>
                  <a:txBody>
                    <a:bodyPr/>
                    <a:lstStyle/>
                    <a:p>
                      <a:pPr algn="ctr"/>
                      <a:r>
                        <a:rPr lang="en-US" dirty="0"/>
                        <a:t>0</a:t>
                      </a:r>
                    </a:p>
                  </a:txBody>
                  <a:tcPr anchor="ctr"/>
                </a:tc>
                <a:extLst>
                  <a:ext uri="{0D108BD9-81ED-4DB2-BD59-A6C34878D82A}">
                    <a16:rowId xmlns:a16="http://schemas.microsoft.com/office/drawing/2014/main" val="3554890028"/>
                  </a:ext>
                </a:extLst>
              </a:tr>
              <a:tr h="209224">
                <a:tc>
                  <a:txBody>
                    <a:bodyPr/>
                    <a:lstStyle/>
                    <a:p>
                      <a:pPr algn="ctr"/>
                      <a:r>
                        <a:rPr lang="en-US" dirty="0"/>
                        <a:t>0</a:t>
                      </a:r>
                    </a:p>
                  </a:txBody>
                  <a:tcPr anchor="ctr"/>
                </a:tc>
                <a:tc>
                  <a:txBody>
                    <a:bodyPr/>
                    <a:lstStyle/>
                    <a:p>
                      <a:pPr algn="ctr"/>
                      <a:r>
                        <a:rPr lang="en-US" dirty="0"/>
                        <a:t>1</a:t>
                      </a:r>
                    </a:p>
                  </a:txBody>
                  <a:tcPr anchor="ctr"/>
                </a:tc>
                <a:tc>
                  <a:txBody>
                    <a:bodyPr/>
                    <a:lstStyle/>
                    <a:p>
                      <a:pPr algn="ctr"/>
                      <a:r>
                        <a:rPr lang="en-US" dirty="0"/>
                        <a:t>0</a:t>
                      </a:r>
                    </a:p>
                  </a:txBody>
                  <a:tcPr anchor="ctr"/>
                </a:tc>
                <a:tc>
                  <a:txBody>
                    <a:bodyPr/>
                    <a:lstStyle/>
                    <a:p>
                      <a:pPr algn="ctr"/>
                      <a:r>
                        <a:rPr lang="en-US" dirty="0"/>
                        <a:t>0</a:t>
                      </a:r>
                    </a:p>
                  </a:txBody>
                  <a:tcPr anchor="ctr"/>
                </a:tc>
                <a:extLst>
                  <a:ext uri="{0D108BD9-81ED-4DB2-BD59-A6C34878D82A}">
                    <a16:rowId xmlns:a16="http://schemas.microsoft.com/office/drawing/2014/main" val="3626386215"/>
                  </a:ext>
                </a:extLst>
              </a:tr>
              <a:tr h="209224">
                <a:tc>
                  <a:txBody>
                    <a:bodyPr/>
                    <a:lstStyle/>
                    <a:p>
                      <a:pPr algn="ctr"/>
                      <a:r>
                        <a:rPr lang="en-US" dirty="0"/>
                        <a:t>0</a:t>
                      </a:r>
                    </a:p>
                  </a:txBody>
                  <a:tcPr anchor="ctr"/>
                </a:tc>
                <a:tc>
                  <a:txBody>
                    <a:bodyPr/>
                    <a:lstStyle/>
                    <a:p>
                      <a:pPr algn="ctr"/>
                      <a:r>
                        <a:rPr lang="en-US" dirty="0"/>
                        <a:t>1</a:t>
                      </a:r>
                    </a:p>
                  </a:txBody>
                  <a:tcPr anchor="ctr"/>
                </a:tc>
                <a:tc>
                  <a:txBody>
                    <a:bodyPr/>
                    <a:lstStyle/>
                    <a:p>
                      <a:pPr algn="ctr"/>
                      <a:r>
                        <a:rPr lang="en-US" dirty="0"/>
                        <a:t>1</a:t>
                      </a:r>
                    </a:p>
                  </a:txBody>
                  <a:tcPr anchor="ctr"/>
                </a:tc>
                <a:tc>
                  <a:txBody>
                    <a:bodyPr/>
                    <a:lstStyle/>
                    <a:p>
                      <a:pPr algn="ctr"/>
                      <a:r>
                        <a:rPr lang="en-US" dirty="0"/>
                        <a:t>1</a:t>
                      </a:r>
                    </a:p>
                  </a:txBody>
                  <a:tcPr anchor="ctr"/>
                </a:tc>
                <a:extLst>
                  <a:ext uri="{0D108BD9-81ED-4DB2-BD59-A6C34878D82A}">
                    <a16:rowId xmlns:a16="http://schemas.microsoft.com/office/drawing/2014/main" val="1885683169"/>
                  </a:ext>
                </a:extLst>
              </a:tr>
              <a:tr h="209224">
                <a:tc>
                  <a:txBody>
                    <a:bodyPr/>
                    <a:lstStyle/>
                    <a:p>
                      <a:pPr algn="ctr"/>
                      <a:r>
                        <a:rPr lang="en-US" dirty="0"/>
                        <a:t>1</a:t>
                      </a:r>
                    </a:p>
                  </a:txBody>
                  <a:tcPr anchor="ctr"/>
                </a:tc>
                <a:tc>
                  <a:txBody>
                    <a:bodyPr/>
                    <a:lstStyle/>
                    <a:p>
                      <a:pPr algn="ctr"/>
                      <a:r>
                        <a:rPr lang="en-US" dirty="0"/>
                        <a:t>0</a:t>
                      </a:r>
                    </a:p>
                  </a:txBody>
                  <a:tcPr anchor="ctr"/>
                </a:tc>
                <a:tc>
                  <a:txBody>
                    <a:bodyPr/>
                    <a:lstStyle/>
                    <a:p>
                      <a:pPr algn="ctr"/>
                      <a:r>
                        <a:rPr lang="en-US" dirty="0"/>
                        <a:t>0</a:t>
                      </a:r>
                    </a:p>
                  </a:txBody>
                  <a:tcPr anchor="ctr"/>
                </a:tc>
                <a:tc>
                  <a:txBody>
                    <a:bodyPr/>
                    <a:lstStyle/>
                    <a:p>
                      <a:pPr algn="ctr"/>
                      <a:r>
                        <a:rPr lang="en-US" dirty="0"/>
                        <a:t>1</a:t>
                      </a:r>
                    </a:p>
                  </a:txBody>
                  <a:tcPr anchor="ctr"/>
                </a:tc>
                <a:extLst>
                  <a:ext uri="{0D108BD9-81ED-4DB2-BD59-A6C34878D82A}">
                    <a16:rowId xmlns:a16="http://schemas.microsoft.com/office/drawing/2014/main" val="1451125261"/>
                  </a:ext>
                </a:extLst>
              </a:tr>
              <a:tr h="209224">
                <a:tc>
                  <a:txBody>
                    <a:bodyPr/>
                    <a:lstStyle/>
                    <a:p>
                      <a:pPr algn="ctr"/>
                      <a:r>
                        <a:rPr lang="en-US" dirty="0"/>
                        <a:t>1</a:t>
                      </a:r>
                    </a:p>
                  </a:txBody>
                  <a:tcPr anchor="ctr"/>
                </a:tc>
                <a:tc>
                  <a:txBody>
                    <a:bodyPr/>
                    <a:lstStyle/>
                    <a:p>
                      <a:pPr algn="ctr"/>
                      <a:r>
                        <a:rPr lang="en-US" dirty="0"/>
                        <a:t>0</a:t>
                      </a:r>
                    </a:p>
                  </a:txBody>
                  <a:tcPr anchor="ctr"/>
                </a:tc>
                <a:tc>
                  <a:txBody>
                    <a:bodyPr/>
                    <a:lstStyle/>
                    <a:p>
                      <a:pPr algn="ctr"/>
                      <a:r>
                        <a:rPr lang="en-US" dirty="0"/>
                        <a:t>1</a:t>
                      </a:r>
                    </a:p>
                  </a:txBody>
                  <a:tcPr anchor="ctr"/>
                </a:tc>
                <a:tc>
                  <a:txBody>
                    <a:bodyPr/>
                    <a:lstStyle/>
                    <a:p>
                      <a:pPr algn="ctr"/>
                      <a:r>
                        <a:rPr lang="en-US" dirty="0"/>
                        <a:t>1</a:t>
                      </a:r>
                    </a:p>
                  </a:txBody>
                  <a:tcPr anchor="ctr"/>
                </a:tc>
                <a:extLst>
                  <a:ext uri="{0D108BD9-81ED-4DB2-BD59-A6C34878D82A}">
                    <a16:rowId xmlns:a16="http://schemas.microsoft.com/office/drawing/2014/main" val="493963800"/>
                  </a:ext>
                </a:extLst>
              </a:tr>
              <a:tr h="209224">
                <a:tc>
                  <a:txBody>
                    <a:bodyPr/>
                    <a:lstStyle/>
                    <a:p>
                      <a:pPr algn="ctr"/>
                      <a:r>
                        <a:rPr lang="en-US" dirty="0"/>
                        <a:t>1</a:t>
                      </a:r>
                    </a:p>
                  </a:txBody>
                  <a:tcPr anchor="ctr"/>
                </a:tc>
                <a:tc>
                  <a:txBody>
                    <a:bodyPr/>
                    <a:lstStyle/>
                    <a:p>
                      <a:pPr algn="ctr"/>
                      <a:r>
                        <a:rPr lang="en-US" dirty="0"/>
                        <a:t>1</a:t>
                      </a:r>
                    </a:p>
                  </a:txBody>
                  <a:tcPr anchor="ctr"/>
                </a:tc>
                <a:tc>
                  <a:txBody>
                    <a:bodyPr/>
                    <a:lstStyle/>
                    <a:p>
                      <a:pPr algn="ctr"/>
                      <a:r>
                        <a:rPr lang="en-US" dirty="0"/>
                        <a:t>0</a:t>
                      </a:r>
                    </a:p>
                  </a:txBody>
                  <a:tcPr anchor="ctr"/>
                </a:tc>
                <a:tc>
                  <a:txBody>
                    <a:bodyPr/>
                    <a:lstStyle/>
                    <a:p>
                      <a:pPr algn="ctr"/>
                      <a:r>
                        <a:rPr lang="en-US" dirty="0"/>
                        <a:t>0</a:t>
                      </a:r>
                    </a:p>
                  </a:txBody>
                  <a:tcPr anchor="ctr"/>
                </a:tc>
                <a:extLst>
                  <a:ext uri="{0D108BD9-81ED-4DB2-BD59-A6C34878D82A}">
                    <a16:rowId xmlns:a16="http://schemas.microsoft.com/office/drawing/2014/main" val="1668106094"/>
                  </a:ext>
                </a:extLst>
              </a:tr>
              <a:tr h="209224">
                <a:tc>
                  <a:txBody>
                    <a:bodyPr/>
                    <a:lstStyle/>
                    <a:p>
                      <a:pPr algn="ctr"/>
                      <a:r>
                        <a:rPr lang="en-US" dirty="0"/>
                        <a:t>1</a:t>
                      </a:r>
                    </a:p>
                  </a:txBody>
                  <a:tcPr anchor="ctr"/>
                </a:tc>
                <a:tc>
                  <a:txBody>
                    <a:bodyPr/>
                    <a:lstStyle/>
                    <a:p>
                      <a:pPr algn="ctr"/>
                      <a:r>
                        <a:rPr lang="en-US" dirty="0"/>
                        <a:t>1</a:t>
                      </a:r>
                    </a:p>
                  </a:txBody>
                  <a:tcPr anchor="ctr"/>
                </a:tc>
                <a:tc>
                  <a:txBody>
                    <a:bodyPr/>
                    <a:lstStyle/>
                    <a:p>
                      <a:pPr algn="ctr"/>
                      <a:r>
                        <a:rPr lang="en-US" dirty="0"/>
                        <a:t>1</a:t>
                      </a:r>
                    </a:p>
                  </a:txBody>
                  <a:tcPr anchor="ctr"/>
                </a:tc>
                <a:tc>
                  <a:txBody>
                    <a:bodyPr/>
                    <a:lstStyle/>
                    <a:p>
                      <a:pPr algn="ctr"/>
                      <a:r>
                        <a:rPr lang="en-US" dirty="0"/>
                        <a:t>1</a:t>
                      </a:r>
                    </a:p>
                  </a:txBody>
                  <a:tcPr anchor="ctr"/>
                </a:tc>
                <a:extLst>
                  <a:ext uri="{0D108BD9-81ED-4DB2-BD59-A6C34878D82A}">
                    <a16:rowId xmlns:a16="http://schemas.microsoft.com/office/drawing/2014/main" val="695700939"/>
                  </a:ext>
                </a:extLst>
              </a:tr>
            </a:tbl>
          </a:graphicData>
        </a:graphic>
      </p:graphicFrame>
      <mc:AlternateContent xmlns:mc="http://schemas.openxmlformats.org/markup-compatibility/2006" xmlns:a14="http://schemas.microsoft.com/office/drawing/2010/main">
        <mc:Choice Requires="a14">
          <p:graphicFrame>
            <p:nvGraphicFramePr>
              <p:cNvPr id="64" name="Table 17">
                <a:extLst>
                  <a:ext uri="{FF2B5EF4-FFF2-40B4-BE49-F238E27FC236}">
                    <a16:creationId xmlns:a16="http://schemas.microsoft.com/office/drawing/2014/main" id="{9EF2BF49-CB0C-4842-A57C-557C0001142B}"/>
                  </a:ext>
                </a:extLst>
              </p:cNvPr>
              <p:cNvGraphicFramePr>
                <a:graphicFrameLocks noGrp="1"/>
              </p:cNvGraphicFramePr>
              <p:nvPr>
                <p:extLst>
                  <p:ext uri="{D42A27DB-BD31-4B8C-83A1-F6EECF244321}">
                    <p14:modId xmlns:p14="http://schemas.microsoft.com/office/powerpoint/2010/main" val="3543134576"/>
                  </p:ext>
                </p:extLst>
              </p:nvPr>
            </p:nvGraphicFramePr>
            <p:xfrm>
              <a:off x="431402" y="4735821"/>
              <a:ext cx="4825999" cy="684502"/>
            </p:xfrm>
            <a:graphic>
              <a:graphicData uri="http://schemas.openxmlformats.org/drawingml/2006/table">
                <a:tbl>
                  <a:tblPr firstRow="1" bandRow="1">
                    <a:tableStyleId>{5C22544A-7EE6-4342-B048-85BDC9FD1C3A}</a:tableStyleId>
                  </a:tblPr>
                  <a:tblGrid>
                    <a:gridCol w="4825999">
                      <a:extLst>
                        <a:ext uri="{9D8B030D-6E8A-4147-A177-3AD203B41FA5}">
                          <a16:colId xmlns:a16="http://schemas.microsoft.com/office/drawing/2014/main" val="3059503754"/>
                        </a:ext>
                      </a:extLst>
                    </a:gridCol>
                  </a:tblGrid>
                  <a:tr h="68450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2200" b="1" i="1" kern="1200" smtClean="0">
                                    <a:solidFill>
                                      <a:schemeClr val="accent1">
                                        <a:lumMod val="75000"/>
                                      </a:schemeClr>
                                    </a:solidFill>
                                    <a:effectLst/>
                                    <a:latin typeface="Cambria Math" panose="02040503050406030204" pitchFamily="18" charset="0"/>
                                    <a:ea typeface="+mn-ea"/>
                                    <a:cs typeface="Courier New" panose="02070309020205020404" pitchFamily="49" charset="0"/>
                                  </a:rPr>
                                  <m:t>𝒇</m:t>
                                </m:r>
                                <m:r>
                                  <a:rPr lang="en-US" sz="2200" b="1" i="1" kern="1200" smtClean="0">
                                    <a:solidFill>
                                      <a:schemeClr val="accent1">
                                        <a:lumMod val="75000"/>
                                      </a:schemeClr>
                                    </a:solidFill>
                                    <a:effectLst/>
                                    <a:latin typeface="Cambria Math" panose="02040503050406030204" pitchFamily="18" charset="0"/>
                                    <a:ea typeface="+mn-ea"/>
                                    <a:cs typeface="Courier New" panose="02070309020205020404" pitchFamily="49" charset="0"/>
                                  </a:rPr>
                                  <m:t>=</m:t>
                                </m:r>
                                <m:sSub>
                                  <m:sSubPr>
                                    <m:ctrlPr>
                                      <a:rPr lang="en-US" sz="2200" b="1" i="1" kern="1200" smtClean="0">
                                        <a:solidFill>
                                          <a:schemeClr val="accent1">
                                            <a:lumMod val="75000"/>
                                          </a:schemeClr>
                                        </a:solidFill>
                                        <a:effectLst/>
                                        <a:latin typeface="Cambria Math" panose="02040503050406030204" pitchFamily="18" charset="0"/>
                                        <a:ea typeface="+mn-ea"/>
                                        <a:cs typeface="Courier New" panose="02070309020205020404" pitchFamily="49" charset="0"/>
                                      </a:rPr>
                                    </m:ctrlPr>
                                  </m:sSubPr>
                                  <m:e>
                                    <m:r>
                                      <a:rPr lang="en-US" sz="2200" b="1" i="1" kern="1200" smtClean="0">
                                        <a:solidFill>
                                          <a:schemeClr val="accent1">
                                            <a:lumMod val="75000"/>
                                          </a:schemeClr>
                                        </a:solidFill>
                                        <a:effectLst/>
                                        <a:latin typeface="Cambria Math" panose="02040503050406030204" pitchFamily="18" charset="0"/>
                                        <a:ea typeface="+mn-ea"/>
                                        <a:cs typeface="Courier New" panose="02070309020205020404" pitchFamily="49" charset="0"/>
                                      </a:rPr>
                                      <m:t>𝒙</m:t>
                                    </m:r>
                                  </m:e>
                                  <m:sub>
                                    <m:r>
                                      <a:rPr lang="en-US" sz="2200" b="1" i="1" kern="1200" smtClean="0">
                                        <a:solidFill>
                                          <a:schemeClr val="accent1">
                                            <a:lumMod val="75000"/>
                                          </a:schemeClr>
                                        </a:solidFill>
                                        <a:effectLst/>
                                        <a:latin typeface="Cambria Math" panose="02040503050406030204" pitchFamily="18" charset="0"/>
                                        <a:ea typeface="+mn-ea"/>
                                        <a:cs typeface="Courier New" panose="02070309020205020404" pitchFamily="49" charset="0"/>
                                      </a:rPr>
                                      <m:t>𝟏</m:t>
                                    </m:r>
                                  </m:sub>
                                </m:sSub>
                                <m:r>
                                  <a:rPr lang="en-US" sz="2200" b="1" i="1" kern="1200" smtClean="0">
                                    <a:solidFill>
                                      <a:schemeClr val="accent1">
                                        <a:lumMod val="75000"/>
                                      </a:schemeClr>
                                    </a:solidFill>
                                    <a:effectLst/>
                                    <a:latin typeface="Cambria Math" panose="02040503050406030204" pitchFamily="18" charset="0"/>
                                    <a:ea typeface="+mn-ea"/>
                                    <a:cs typeface="Courier New" panose="02070309020205020404" pitchFamily="49" charset="0"/>
                                  </a:rPr>
                                  <m:t> .  </m:t>
                                </m:r>
                                <m:sSub>
                                  <m:sSubPr>
                                    <m:ctrlPr>
                                      <a:rPr lang="en-US" sz="2200" b="1" i="1" kern="1200" smtClean="0">
                                        <a:solidFill>
                                          <a:schemeClr val="accent1">
                                            <a:lumMod val="75000"/>
                                          </a:schemeClr>
                                        </a:solidFill>
                                        <a:effectLst/>
                                        <a:latin typeface="Cambria Math" panose="02040503050406030204" pitchFamily="18" charset="0"/>
                                        <a:ea typeface="+mn-ea"/>
                                        <a:cs typeface="Courier New" panose="02070309020205020404" pitchFamily="49" charset="0"/>
                                      </a:rPr>
                                    </m:ctrlPr>
                                  </m:sSubPr>
                                  <m:e>
                                    <m:r>
                                      <a:rPr lang="en-US" sz="2200" b="1" i="1" kern="1200" smtClean="0">
                                        <a:solidFill>
                                          <a:schemeClr val="accent1">
                                            <a:lumMod val="75000"/>
                                          </a:schemeClr>
                                        </a:solidFill>
                                        <a:effectLst/>
                                        <a:latin typeface="Cambria Math" panose="02040503050406030204" pitchFamily="18" charset="0"/>
                                        <a:ea typeface="+mn-ea"/>
                                        <a:cs typeface="Courier New" panose="02070309020205020404" pitchFamily="49" charset="0"/>
                                      </a:rPr>
                                      <m:t>𝒙</m:t>
                                    </m:r>
                                  </m:e>
                                  <m:sub>
                                    <m:r>
                                      <a:rPr lang="en-US" sz="2200" b="1" i="1" kern="1200" smtClean="0">
                                        <a:solidFill>
                                          <a:schemeClr val="accent1">
                                            <a:lumMod val="75000"/>
                                          </a:schemeClr>
                                        </a:solidFill>
                                        <a:effectLst/>
                                        <a:latin typeface="Cambria Math" panose="02040503050406030204" pitchFamily="18" charset="0"/>
                                        <a:ea typeface="+mn-ea"/>
                                        <a:cs typeface="Courier New" panose="02070309020205020404" pitchFamily="49" charset="0"/>
                                      </a:rPr>
                                      <m:t>𝟐</m:t>
                                    </m:r>
                                  </m:sub>
                                </m:sSub>
                                <m:r>
                                  <a:rPr lang="en-US" sz="2200" b="1" i="1" kern="1200" smtClean="0">
                                    <a:solidFill>
                                      <a:schemeClr val="accent1">
                                        <a:lumMod val="75000"/>
                                      </a:schemeClr>
                                    </a:solidFill>
                                    <a:effectLst/>
                                    <a:latin typeface="Cambria Math" panose="02040503050406030204" pitchFamily="18" charset="0"/>
                                    <a:ea typeface="+mn-ea"/>
                                    <a:cs typeface="Courier New" panose="02070309020205020404" pitchFamily="49" charset="0"/>
                                  </a:rPr>
                                  <m:t>+ </m:t>
                                </m:r>
                                <m:acc>
                                  <m:accPr>
                                    <m:chr m:val="̅"/>
                                    <m:ctrlPr>
                                      <a:rPr lang="en-US" sz="2200" b="1" i="1" kern="1200" smtClean="0">
                                        <a:solidFill>
                                          <a:schemeClr val="accent1">
                                            <a:lumMod val="75000"/>
                                          </a:schemeClr>
                                        </a:solidFill>
                                        <a:effectLst/>
                                        <a:latin typeface="Cambria Math" panose="02040503050406030204" pitchFamily="18" charset="0"/>
                                        <a:ea typeface="+mn-ea"/>
                                        <a:cs typeface="Courier New" panose="02070309020205020404" pitchFamily="49" charset="0"/>
                                      </a:rPr>
                                    </m:ctrlPr>
                                  </m:accPr>
                                  <m:e>
                                    <m:sSub>
                                      <m:sSubPr>
                                        <m:ctrlPr>
                                          <a:rPr lang="en-US" sz="2200" b="1" i="1" kern="1200" smtClean="0">
                                            <a:solidFill>
                                              <a:schemeClr val="accent1">
                                                <a:lumMod val="75000"/>
                                              </a:schemeClr>
                                            </a:solidFill>
                                            <a:effectLst/>
                                            <a:latin typeface="Cambria Math" panose="02040503050406030204" pitchFamily="18" charset="0"/>
                                            <a:ea typeface="+mn-ea"/>
                                            <a:cs typeface="Courier New" panose="02070309020205020404" pitchFamily="49" charset="0"/>
                                          </a:rPr>
                                        </m:ctrlPr>
                                      </m:sSubPr>
                                      <m:e>
                                        <m:r>
                                          <a:rPr lang="en-US" sz="2200" b="1" i="1" kern="1200" smtClean="0">
                                            <a:solidFill>
                                              <a:schemeClr val="accent1">
                                                <a:lumMod val="75000"/>
                                              </a:schemeClr>
                                            </a:solidFill>
                                            <a:effectLst/>
                                            <a:latin typeface="Cambria Math" panose="02040503050406030204" pitchFamily="18" charset="0"/>
                                            <a:ea typeface="+mn-ea"/>
                                            <a:cs typeface="Courier New" panose="02070309020205020404" pitchFamily="49" charset="0"/>
                                          </a:rPr>
                                          <m:t>𝒙</m:t>
                                        </m:r>
                                      </m:e>
                                      <m:sub>
                                        <m:r>
                                          <a:rPr lang="en-US" sz="2200" b="1" i="1" kern="1200" smtClean="0">
                                            <a:solidFill>
                                              <a:schemeClr val="accent1">
                                                <a:lumMod val="75000"/>
                                              </a:schemeClr>
                                            </a:solidFill>
                                            <a:effectLst/>
                                            <a:latin typeface="Cambria Math" panose="02040503050406030204" pitchFamily="18" charset="0"/>
                                            <a:ea typeface="+mn-ea"/>
                                            <a:cs typeface="Courier New" panose="02070309020205020404" pitchFamily="49" charset="0"/>
                                          </a:rPr>
                                          <m:t>𝟐</m:t>
                                        </m:r>
                                      </m:sub>
                                    </m:sSub>
                                  </m:e>
                                </m:acc>
                                <m:r>
                                  <a:rPr lang="en-US" sz="2200" b="1" i="1" kern="1200" smtClean="0">
                                    <a:solidFill>
                                      <a:schemeClr val="accent1">
                                        <a:lumMod val="75000"/>
                                      </a:schemeClr>
                                    </a:solidFill>
                                    <a:effectLst/>
                                    <a:latin typeface="Cambria Math" panose="02040503050406030204" pitchFamily="18" charset="0"/>
                                    <a:ea typeface="+mn-ea"/>
                                    <a:cs typeface="Courier New" panose="02070309020205020404" pitchFamily="49" charset="0"/>
                                  </a:rPr>
                                  <m:t>  .  </m:t>
                                </m:r>
                                <m:sSub>
                                  <m:sSubPr>
                                    <m:ctrlPr>
                                      <a:rPr lang="en-US" sz="2200" b="1" i="1" kern="1200" smtClean="0">
                                        <a:solidFill>
                                          <a:schemeClr val="accent1">
                                            <a:lumMod val="75000"/>
                                          </a:schemeClr>
                                        </a:solidFill>
                                        <a:effectLst/>
                                        <a:latin typeface="Cambria Math" panose="02040503050406030204" pitchFamily="18" charset="0"/>
                                        <a:ea typeface="+mn-ea"/>
                                        <a:cs typeface="Courier New" panose="02070309020205020404" pitchFamily="49" charset="0"/>
                                      </a:rPr>
                                    </m:ctrlPr>
                                  </m:sSubPr>
                                  <m:e>
                                    <m:r>
                                      <a:rPr lang="en-US" sz="2200" b="1" i="1" kern="1200" smtClean="0">
                                        <a:solidFill>
                                          <a:schemeClr val="accent1">
                                            <a:lumMod val="75000"/>
                                          </a:schemeClr>
                                        </a:solidFill>
                                        <a:effectLst/>
                                        <a:latin typeface="Cambria Math" panose="02040503050406030204" pitchFamily="18" charset="0"/>
                                        <a:ea typeface="+mn-ea"/>
                                        <a:cs typeface="Courier New" panose="02070309020205020404" pitchFamily="49" charset="0"/>
                                      </a:rPr>
                                      <m:t>𝒙</m:t>
                                    </m:r>
                                  </m:e>
                                  <m:sub>
                                    <m:r>
                                      <a:rPr lang="en-US" sz="2200" b="1" i="1" kern="1200" smtClean="0">
                                        <a:solidFill>
                                          <a:schemeClr val="accent1">
                                            <a:lumMod val="75000"/>
                                          </a:schemeClr>
                                        </a:solidFill>
                                        <a:effectLst/>
                                        <a:latin typeface="Cambria Math" panose="02040503050406030204" pitchFamily="18" charset="0"/>
                                        <a:ea typeface="+mn-ea"/>
                                        <a:cs typeface="Courier New" panose="02070309020205020404" pitchFamily="49" charset="0"/>
                                      </a:rPr>
                                      <m:t>𝟑</m:t>
                                    </m:r>
                                  </m:sub>
                                </m:sSub>
                              </m:oMath>
                            </m:oMathPara>
                          </a14:m>
                          <a:endParaRPr lang="en-US" sz="2200" dirty="0">
                            <a:solidFill>
                              <a:schemeClr val="accent1"/>
                            </a:solidFill>
                            <a:effectLst/>
                            <a:latin typeface="Courier New" panose="02070309020205020404" pitchFamily="49" charset="0"/>
                            <a:cs typeface="Courier New" panose="02070309020205020404" pitchFamily="49" charset="0"/>
                          </a:endParaRPr>
                        </a:p>
                      </a:txBody>
                      <a:tcPr anchor="ctr">
                        <a:solidFill>
                          <a:schemeClr val="accent4">
                            <a:lumMod val="40000"/>
                            <a:lumOff val="60000"/>
                          </a:schemeClr>
                        </a:solidFill>
                      </a:tcPr>
                    </a:tc>
                    <a:extLst>
                      <a:ext uri="{0D108BD9-81ED-4DB2-BD59-A6C34878D82A}">
                        <a16:rowId xmlns:a16="http://schemas.microsoft.com/office/drawing/2014/main" val="680233879"/>
                      </a:ext>
                    </a:extLst>
                  </a:tr>
                </a:tbl>
              </a:graphicData>
            </a:graphic>
          </p:graphicFrame>
        </mc:Choice>
        <mc:Fallback xmlns="">
          <p:graphicFrame>
            <p:nvGraphicFramePr>
              <p:cNvPr id="64" name="Table 17">
                <a:extLst>
                  <a:ext uri="{FF2B5EF4-FFF2-40B4-BE49-F238E27FC236}">
                    <a16:creationId xmlns:a16="http://schemas.microsoft.com/office/drawing/2014/main" id="{9EF2BF49-CB0C-4842-A57C-557C0001142B}"/>
                  </a:ext>
                </a:extLst>
              </p:cNvPr>
              <p:cNvGraphicFramePr>
                <a:graphicFrameLocks noGrp="1"/>
              </p:cNvGraphicFramePr>
              <p:nvPr>
                <p:extLst>
                  <p:ext uri="{D42A27DB-BD31-4B8C-83A1-F6EECF244321}">
                    <p14:modId xmlns:p14="http://schemas.microsoft.com/office/powerpoint/2010/main" val="3543134576"/>
                  </p:ext>
                </p:extLst>
              </p:nvPr>
            </p:nvGraphicFramePr>
            <p:xfrm>
              <a:off x="431402" y="4735821"/>
              <a:ext cx="4825999" cy="684502"/>
            </p:xfrm>
            <a:graphic>
              <a:graphicData uri="http://schemas.openxmlformats.org/drawingml/2006/table">
                <a:tbl>
                  <a:tblPr firstRow="1" bandRow="1">
                    <a:tableStyleId>{5C22544A-7EE6-4342-B048-85BDC9FD1C3A}</a:tableStyleId>
                  </a:tblPr>
                  <a:tblGrid>
                    <a:gridCol w="4825999">
                      <a:extLst>
                        <a:ext uri="{9D8B030D-6E8A-4147-A177-3AD203B41FA5}">
                          <a16:colId xmlns:a16="http://schemas.microsoft.com/office/drawing/2014/main" val="3059503754"/>
                        </a:ext>
                      </a:extLst>
                    </a:gridCol>
                  </a:tblGrid>
                  <a:tr h="684502">
                    <a:tc>
                      <a:txBody>
                        <a:bodyPr/>
                        <a:lstStyle/>
                        <a:p>
                          <a:endParaRPr lang="en-US"/>
                        </a:p>
                      </a:txBody>
                      <a:tcPr anchor="ctr">
                        <a:blipFill>
                          <a:blip r:embed="rId2"/>
                          <a:stretch>
                            <a:fillRect l="-126" t="-877" r="-504" b="-3509"/>
                          </a:stretch>
                        </a:blipFill>
                      </a:tcPr>
                    </a:tc>
                    <a:extLst>
                      <a:ext uri="{0D108BD9-81ED-4DB2-BD59-A6C34878D82A}">
                        <a16:rowId xmlns:a16="http://schemas.microsoft.com/office/drawing/2014/main" val="680233879"/>
                      </a:ext>
                    </a:extLst>
                  </a:tr>
                </a:tbl>
              </a:graphicData>
            </a:graphic>
          </p:graphicFrame>
        </mc:Fallback>
      </mc:AlternateContent>
      <p:sp>
        <p:nvSpPr>
          <p:cNvPr id="65" name="Footer Placeholder 3">
            <a:extLst>
              <a:ext uri="{FF2B5EF4-FFF2-40B4-BE49-F238E27FC236}">
                <a16:creationId xmlns:a16="http://schemas.microsoft.com/office/drawing/2014/main" id="{5E1287F5-9BD3-481E-B85E-ED11F2087619}"/>
              </a:ext>
            </a:extLst>
          </p:cNvPr>
          <p:cNvSpPr>
            <a:spLocks noGrp="1"/>
          </p:cNvSpPr>
          <p:nvPr>
            <p:ph type="ftr" sz="quarter" idx="11"/>
          </p:nvPr>
        </p:nvSpPr>
        <p:spPr>
          <a:xfrm>
            <a:off x="3667125" y="6356350"/>
            <a:ext cx="4114800" cy="365125"/>
          </a:xfrm>
        </p:spPr>
        <p:txBody>
          <a:bodyPr anchorCtr="1">
            <a:normAutofit/>
          </a:bodyPr>
          <a:lstStyle/>
          <a:p>
            <a:pPr>
              <a:spcAft>
                <a:spcPts val="600"/>
              </a:spcAft>
            </a:pPr>
            <a:r>
              <a:rPr lang="en-US" b="1" dirty="0">
                <a:solidFill>
                  <a:schemeClr val="bg1"/>
                </a:solidFill>
              </a:rPr>
              <a:t>CSE460 : VLSI Design</a:t>
            </a:r>
            <a:r>
              <a:rPr lang="en-US" dirty="0">
                <a:solidFill>
                  <a:schemeClr val="bg1"/>
                </a:solidFill>
              </a:rPr>
              <a:t> </a:t>
            </a:r>
          </a:p>
        </p:txBody>
      </p:sp>
      <mc:AlternateContent xmlns:mc="http://schemas.openxmlformats.org/markup-compatibility/2006" xmlns:a14="http://schemas.microsoft.com/office/drawing/2010/main">
        <mc:Choice Requires="a14">
          <p:sp>
            <p:nvSpPr>
              <p:cNvPr id="115" name="TextBox 114">
                <a:extLst>
                  <a:ext uri="{FF2B5EF4-FFF2-40B4-BE49-F238E27FC236}">
                    <a16:creationId xmlns:a16="http://schemas.microsoft.com/office/drawing/2014/main" id="{E9818B60-FF7B-48B3-92E5-0610C8A09CA7}"/>
                  </a:ext>
                </a:extLst>
              </p:cNvPr>
              <p:cNvSpPr txBox="1"/>
              <p:nvPr/>
            </p:nvSpPr>
            <p:spPr>
              <a:xfrm>
                <a:off x="7044193" y="628161"/>
                <a:ext cx="538162" cy="43088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200" b="0" i="1" dirty="0" smtClean="0">
                              <a:solidFill>
                                <a:schemeClr val="bg1"/>
                              </a:solidFill>
                              <a:latin typeface="Cambria Math" panose="02040503050406030204" pitchFamily="18" charset="0"/>
                            </a:rPr>
                          </m:ctrlPr>
                        </m:sSubPr>
                        <m:e>
                          <m:r>
                            <a:rPr lang="en-US" sz="2200" b="0" i="1" dirty="0" smtClean="0">
                              <a:solidFill>
                                <a:schemeClr val="bg1"/>
                              </a:solidFill>
                              <a:latin typeface="Cambria Math" panose="02040503050406030204" pitchFamily="18" charset="0"/>
                            </a:rPr>
                            <m:t>𝑥</m:t>
                          </m:r>
                        </m:e>
                        <m:sub>
                          <m:r>
                            <a:rPr lang="en-US" sz="2200" b="0" i="1" dirty="0" smtClean="0">
                              <a:solidFill>
                                <a:schemeClr val="bg1"/>
                              </a:solidFill>
                              <a:latin typeface="Cambria Math" panose="02040503050406030204" pitchFamily="18" charset="0"/>
                            </a:rPr>
                            <m:t>1</m:t>
                          </m:r>
                        </m:sub>
                      </m:sSub>
                    </m:oMath>
                  </m:oMathPara>
                </a14:m>
                <a:endParaRPr lang="en-US" sz="2200" dirty="0">
                  <a:solidFill>
                    <a:schemeClr val="bg1"/>
                  </a:solidFill>
                </a:endParaRPr>
              </a:p>
            </p:txBody>
          </p:sp>
        </mc:Choice>
        <mc:Fallback xmlns="">
          <p:sp>
            <p:nvSpPr>
              <p:cNvPr id="115" name="TextBox 114">
                <a:extLst>
                  <a:ext uri="{FF2B5EF4-FFF2-40B4-BE49-F238E27FC236}">
                    <a16:creationId xmlns:a16="http://schemas.microsoft.com/office/drawing/2014/main" id="{E9818B60-FF7B-48B3-92E5-0610C8A09CA7}"/>
                  </a:ext>
                </a:extLst>
              </p:cNvPr>
              <p:cNvSpPr txBox="1">
                <a:spLocks noRot="1" noChangeAspect="1" noMove="1" noResize="1" noEditPoints="1" noAdjustHandles="1" noChangeArrowheads="1" noChangeShapeType="1" noTextEdit="1"/>
              </p:cNvSpPr>
              <p:nvPr/>
            </p:nvSpPr>
            <p:spPr>
              <a:xfrm>
                <a:off x="7044193" y="628161"/>
                <a:ext cx="538162" cy="430887"/>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6" name="TextBox 115">
                <a:extLst>
                  <a:ext uri="{FF2B5EF4-FFF2-40B4-BE49-F238E27FC236}">
                    <a16:creationId xmlns:a16="http://schemas.microsoft.com/office/drawing/2014/main" id="{3DD8605E-4348-4230-BF70-B7EA5470BE63}"/>
                  </a:ext>
                </a:extLst>
              </p:cNvPr>
              <p:cNvSpPr txBox="1"/>
              <p:nvPr/>
            </p:nvSpPr>
            <p:spPr>
              <a:xfrm>
                <a:off x="7051219" y="994970"/>
                <a:ext cx="538162" cy="43088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200" b="0" i="1" dirty="0" smtClean="0">
                              <a:solidFill>
                                <a:schemeClr val="bg1"/>
                              </a:solidFill>
                              <a:latin typeface="Cambria Math" panose="02040503050406030204" pitchFamily="18" charset="0"/>
                            </a:rPr>
                          </m:ctrlPr>
                        </m:sSubPr>
                        <m:e>
                          <m:r>
                            <a:rPr lang="en-US" sz="2200" b="0" i="1" dirty="0" smtClean="0">
                              <a:solidFill>
                                <a:schemeClr val="bg1"/>
                              </a:solidFill>
                              <a:latin typeface="Cambria Math" panose="02040503050406030204" pitchFamily="18" charset="0"/>
                            </a:rPr>
                            <m:t>𝑥</m:t>
                          </m:r>
                        </m:e>
                        <m:sub>
                          <m:r>
                            <a:rPr lang="en-US" sz="2200" b="0" i="1" dirty="0" smtClean="0">
                              <a:solidFill>
                                <a:schemeClr val="bg1"/>
                              </a:solidFill>
                              <a:latin typeface="Cambria Math" panose="02040503050406030204" pitchFamily="18" charset="0"/>
                            </a:rPr>
                            <m:t>2</m:t>
                          </m:r>
                        </m:sub>
                      </m:sSub>
                    </m:oMath>
                  </m:oMathPara>
                </a14:m>
                <a:endParaRPr lang="en-US" sz="2200" dirty="0">
                  <a:solidFill>
                    <a:schemeClr val="bg1"/>
                  </a:solidFill>
                </a:endParaRPr>
              </a:p>
            </p:txBody>
          </p:sp>
        </mc:Choice>
        <mc:Fallback xmlns="">
          <p:sp>
            <p:nvSpPr>
              <p:cNvPr id="116" name="TextBox 115">
                <a:extLst>
                  <a:ext uri="{FF2B5EF4-FFF2-40B4-BE49-F238E27FC236}">
                    <a16:creationId xmlns:a16="http://schemas.microsoft.com/office/drawing/2014/main" id="{3DD8605E-4348-4230-BF70-B7EA5470BE63}"/>
                  </a:ext>
                </a:extLst>
              </p:cNvPr>
              <p:cNvSpPr txBox="1">
                <a:spLocks noRot="1" noChangeAspect="1" noMove="1" noResize="1" noEditPoints="1" noAdjustHandles="1" noChangeArrowheads="1" noChangeShapeType="1" noTextEdit="1"/>
              </p:cNvSpPr>
              <p:nvPr/>
            </p:nvSpPr>
            <p:spPr>
              <a:xfrm>
                <a:off x="7051219" y="994970"/>
                <a:ext cx="538162" cy="430887"/>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7" name="TextBox 116">
                <a:extLst>
                  <a:ext uri="{FF2B5EF4-FFF2-40B4-BE49-F238E27FC236}">
                    <a16:creationId xmlns:a16="http://schemas.microsoft.com/office/drawing/2014/main" id="{56521DAA-8023-45A4-A85C-AB718E6DF274}"/>
                  </a:ext>
                </a:extLst>
              </p:cNvPr>
              <p:cNvSpPr txBox="1"/>
              <p:nvPr/>
            </p:nvSpPr>
            <p:spPr>
              <a:xfrm>
                <a:off x="7060901" y="2816179"/>
                <a:ext cx="538162" cy="43088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200" b="0" i="1" dirty="0" smtClean="0">
                              <a:solidFill>
                                <a:schemeClr val="bg1"/>
                              </a:solidFill>
                              <a:latin typeface="Cambria Math" panose="02040503050406030204" pitchFamily="18" charset="0"/>
                            </a:rPr>
                          </m:ctrlPr>
                        </m:sSubPr>
                        <m:e>
                          <m:r>
                            <a:rPr lang="en-US" sz="2200" b="0" i="1" dirty="0" smtClean="0">
                              <a:solidFill>
                                <a:schemeClr val="bg1"/>
                              </a:solidFill>
                              <a:latin typeface="Cambria Math" panose="02040503050406030204" pitchFamily="18" charset="0"/>
                            </a:rPr>
                            <m:t>𝑥</m:t>
                          </m:r>
                        </m:e>
                        <m:sub>
                          <m:r>
                            <a:rPr lang="en-US" sz="2200" b="0" i="1" dirty="0" smtClean="0">
                              <a:solidFill>
                                <a:schemeClr val="bg1"/>
                              </a:solidFill>
                              <a:latin typeface="Cambria Math" panose="02040503050406030204" pitchFamily="18" charset="0"/>
                            </a:rPr>
                            <m:t>3</m:t>
                          </m:r>
                        </m:sub>
                      </m:sSub>
                    </m:oMath>
                  </m:oMathPara>
                </a14:m>
                <a:endParaRPr lang="en-US" sz="2200" dirty="0">
                  <a:solidFill>
                    <a:schemeClr val="bg1"/>
                  </a:solidFill>
                </a:endParaRPr>
              </a:p>
            </p:txBody>
          </p:sp>
        </mc:Choice>
        <mc:Fallback xmlns="">
          <p:sp>
            <p:nvSpPr>
              <p:cNvPr id="117" name="TextBox 116">
                <a:extLst>
                  <a:ext uri="{FF2B5EF4-FFF2-40B4-BE49-F238E27FC236}">
                    <a16:creationId xmlns:a16="http://schemas.microsoft.com/office/drawing/2014/main" id="{56521DAA-8023-45A4-A85C-AB718E6DF274}"/>
                  </a:ext>
                </a:extLst>
              </p:cNvPr>
              <p:cNvSpPr txBox="1">
                <a:spLocks noRot="1" noChangeAspect="1" noMove="1" noResize="1" noEditPoints="1" noAdjustHandles="1" noChangeArrowheads="1" noChangeShapeType="1" noTextEdit="1"/>
              </p:cNvSpPr>
              <p:nvPr/>
            </p:nvSpPr>
            <p:spPr>
              <a:xfrm>
                <a:off x="7060901" y="2816179"/>
                <a:ext cx="538162" cy="430887"/>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8" name="TextBox 117">
                <a:extLst>
                  <a:ext uri="{FF2B5EF4-FFF2-40B4-BE49-F238E27FC236}">
                    <a16:creationId xmlns:a16="http://schemas.microsoft.com/office/drawing/2014/main" id="{14F3EDD0-BF7A-4235-A341-769992EA3829}"/>
                  </a:ext>
                </a:extLst>
              </p:cNvPr>
              <p:cNvSpPr txBox="1"/>
              <p:nvPr/>
            </p:nvSpPr>
            <p:spPr>
              <a:xfrm>
                <a:off x="11342890" y="1678691"/>
                <a:ext cx="538162" cy="43088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200" b="0" i="1" dirty="0" smtClean="0">
                          <a:solidFill>
                            <a:schemeClr val="bg1"/>
                          </a:solidFill>
                          <a:latin typeface="Cambria Math" panose="02040503050406030204" pitchFamily="18" charset="0"/>
                        </a:rPr>
                        <m:t>𝑓</m:t>
                      </m:r>
                    </m:oMath>
                  </m:oMathPara>
                </a14:m>
                <a:endParaRPr lang="en-US" sz="2200" dirty="0">
                  <a:solidFill>
                    <a:schemeClr val="bg1"/>
                  </a:solidFill>
                </a:endParaRPr>
              </a:p>
            </p:txBody>
          </p:sp>
        </mc:Choice>
        <mc:Fallback xmlns="">
          <p:sp>
            <p:nvSpPr>
              <p:cNvPr id="118" name="TextBox 117">
                <a:extLst>
                  <a:ext uri="{FF2B5EF4-FFF2-40B4-BE49-F238E27FC236}">
                    <a16:creationId xmlns:a16="http://schemas.microsoft.com/office/drawing/2014/main" id="{14F3EDD0-BF7A-4235-A341-769992EA3829}"/>
                  </a:ext>
                </a:extLst>
              </p:cNvPr>
              <p:cNvSpPr txBox="1">
                <a:spLocks noRot="1" noChangeAspect="1" noMove="1" noResize="1" noEditPoints="1" noAdjustHandles="1" noChangeArrowheads="1" noChangeShapeType="1" noTextEdit="1"/>
              </p:cNvSpPr>
              <p:nvPr/>
            </p:nvSpPr>
            <p:spPr>
              <a:xfrm>
                <a:off x="11342890" y="1678691"/>
                <a:ext cx="538162" cy="430887"/>
              </a:xfrm>
              <a:prstGeom prst="rect">
                <a:avLst/>
              </a:prstGeom>
              <a:blipFill>
                <a:blip r:embed="rId6"/>
                <a:stretch>
                  <a:fillRect b="-1549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2" name="TextBox 171">
                <a:extLst>
                  <a:ext uri="{FF2B5EF4-FFF2-40B4-BE49-F238E27FC236}">
                    <a16:creationId xmlns:a16="http://schemas.microsoft.com/office/drawing/2014/main" id="{49A9BB48-2F48-4A77-93E3-C617479EEA73}"/>
                  </a:ext>
                </a:extLst>
              </p:cNvPr>
              <p:cNvSpPr txBox="1"/>
              <p:nvPr/>
            </p:nvSpPr>
            <p:spPr>
              <a:xfrm>
                <a:off x="8447843" y="2217287"/>
                <a:ext cx="538162" cy="43088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200" b="0" i="1" dirty="0" smtClean="0">
                          <a:solidFill>
                            <a:schemeClr val="bg1"/>
                          </a:solidFill>
                          <a:latin typeface="Cambria Math" panose="02040503050406030204" pitchFamily="18" charset="0"/>
                        </a:rPr>
                        <m:t>𝑦</m:t>
                      </m:r>
                    </m:oMath>
                  </m:oMathPara>
                </a14:m>
                <a:endParaRPr lang="en-US" sz="2200" dirty="0">
                  <a:solidFill>
                    <a:schemeClr val="bg1"/>
                  </a:solidFill>
                </a:endParaRPr>
              </a:p>
            </p:txBody>
          </p:sp>
        </mc:Choice>
        <mc:Fallback xmlns="">
          <p:sp>
            <p:nvSpPr>
              <p:cNvPr id="172" name="TextBox 171">
                <a:extLst>
                  <a:ext uri="{FF2B5EF4-FFF2-40B4-BE49-F238E27FC236}">
                    <a16:creationId xmlns:a16="http://schemas.microsoft.com/office/drawing/2014/main" id="{49A9BB48-2F48-4A77-93E3-C617479EEA73}"/>
                  </a:ext>
                </a:extLst>
              </p:cNvPr>
              <p:cNvSpPr txBox="1">
                <a:spLocks noRot="1" noChangeAspect="1" noMove="1" noResize="1" noEditPoints="1" noAdjustHandles="1" noChangeArrowheads="1" noChangeShapeType="1" noTextEdit="1"/>
              </p:cNvSpPr>
              <p:nvPr/>
            </p:nvSpPr>
            <p:spPr>
              <a:xfrm>
                <a:off x="8447843" y="2217287"/>
                <a:ext cx="538162" cy="430887"/>
              </a:xfrm>
              <a:prstGeom prst="rect">
                <a:avLst/>
              </a:prstGeom>
              <a:blipFill>
                <a:blip r:embed="rId7"/>
                <a:stretch>
                  <a:fillRect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3" name="TextBox 172">
                <a:extLst>
                  <a:ext uri="{FF2B5EF4-FFF2-40B4-BE49-F238E27FC236}">
                    <a16:creationId xmlns:a16="http://schemas.microsoft.com/office/drawing/2014/main" id="{B28BC020-0F92-4F76-B22A-18C12690EE52}"/>
                  </a:ext>
                </a:extLst>
              </p:cNvPr>
              <p:cNvSpPr txBox="1"/>
              <p:nvPr/>
            </p:nvSpPr>
            <p:spPr>
              <a:xfrm>
                <a:off x="9616897" y="632938"/>
                <a:ext cx="538162" cy="430887"/>
              </a:xfrm>
              <a:prstGeom prst="rect">
                <a:avLst/>
              </a:prstGeom>
              <a:noFill/>
              <a:ln>
                <a:no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200" b="0" i="1" dirty="0" smtClean="0">
                          <a:solidFill>
                            <a:schemeClr val="bg1"/>
                          </a:solidFill>
                          <a:latin typeface="Cambria Math" panose="02040503050406030204" pitchFamily="18" charset="0"/>
                        </a:rPr>
                        <m:t>𝑔</m:t>
                      </m:r>
                    </m:oMath>
                  </m:oMathPara>
                </a14:m>
                <a:endParaRPr lang="en-US" sz="2200" dirty="0">
                  <a:solidFill>
                    <a:schemeClr val="bg1"/>
                  </a:solidFill>
                </a:endParaRPr>
              </a:p>
            </p:txBody>
          </p:sp>
        </mc:Choice>
        <mc:Fallback xmlns="">
          <p:sp>
            <p:nvSpPr>
              <p:cNvPr id="173" name="TextBox 172">
                <a:extLst>
                  <a:ext uri="{FF2B5EF4-FFF2-40B4-BE49-F238E27FC236}">
                    <a16:creationId xmlns:a16="http://schemas.microsoft.com/office/drawing/2014/main" id="{B28BC020-0F92-4F76-B22A-18C12690EE52}"/>
                  </a:ext>
                </a:extLst>
              </p:cNvPr>
              <p:cNvSpPr txBox="1">
                <a:spLocks noRot="1" noChangeAspect="1" noMove="1" noResize="1" noEditPoints="1" noAdjustHandles="1" noChangeArrowheads="1" noChangeShapeType="1" noTextEdit="1"/>
              </p:cNvSpPr>
              <p:nvPr/>
            </p:nvSpPr>
            <p:spPr>
              <a:xfrm>
                <a:off x="9616897" y="632938"/>
                <a:ext cx="538162" cy="430887"/>
              </a:xfrm>
              <a:prstGeom prst="rect">
                <a:avLst/>
              </a:prstGeom>
              <a:blipFill>
                <a:blip r:embed="rId8"/>
                <a:stretch>
                  <a:fillRect b="-8451"/>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4" name="TextBox 173">
                <a:extLst>
                  <a:ext uri="{FF2B5EF4-FFF2-40B4-BE49-F238E27FC236}">
                    <a16:creationId xmlns:a16="http://schemas.microsoft.com/office/drawing/2014/main" id="{F0F06B89-43FD-4EB2-A934-F308E797418F}"/>
                  </a:ext>
                </a:extLst>
              </p:cNvPr>
              <p:cNvSpPr txBox="1"/>
              <p:nvPr/>
            </p:nvSpPr>
            <p:spPr>
              <a:xfrm>
                <a:off x="9616897" y="2940934"/>
                <a:ext cx="538162" cy="430887"/>
              </a:xfrm>
              <a:prstGeom prst="rect">
                <a:avLst/>
              </a:prstGeom>
              <a:noFill/>
              <a:ln>
                <a:no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200" b="0" i="1" dirty="0" smtClean="0">
                          <a:solidFill>
                            <a:schemeClr val="bg1"/>
                          </a:solidFill>
                          <a:latin typeface="Cambria Math" panose="02040503050406030204" pitchFamily="18" charset="0"/>
                        </a:rPr>
                        <m:t>h</m:t>
                      </m:r>
                    </m:oMath>
                  </m:oMathPara>
                </a14:m>
                <a:endParaRPr lang="en-US" sz="2200" dirty="0">
                  <a:solidFill>
                    <a:schemeClr val="bg1"/>
                  </a:solidFill>
                </a:endParaRPr>
              </a:p>
            </p:txBody>
          </p:sp>
        </mc:Choice>
        <mc:Fallback xmlns="">
          <p:sp>
            <p:nvSpPr>
              <p:cNvPr id="174" name="TextBox 173">
                <a:extLst>
                  <a:ext uri="{FF2B5EF4-FFF2-40B4-BE49-F238E27FC236}">
                    <a16:creationId xmlns:a16="http://schemas.microsoft.com/office/drawing/2014/main" id="{F0F06B89-43FD-4EB2-A934-F308E797418F}"/>
                  </a:ext>
                </a:extLst>
              </p:cNvPr>
              <p:cNvSpPr txBox="1">
                <a:spLocks noRot="1" noChangeAspect="1" noMove="1" noResize="1" noEditPoints="1" noAdjustHandles="1" noChangeArrowheads="1" noChangeShapeType="1" noTextEdit="1"/>
              </p:cNvSpPr>
              <p:nvPr/>
            </p:nvSpPr>
            <p:spPr>
              <a:xfrm>
                <a:off x="9616897" y="2940934"/>
                <a:ext cx="538162" cy="430887"/>
              </a:xfrm>
              <a:prstGeom prst="rect">
                <a:avLst/>
              </a:prstGeom>
              <a:blipFill>
                <a:blip r:embed="rId9"/>
                <a:stretch>
                  <a:fillRect/>
                </a:stretch>
              </a:blipFill>
              <a:ln>
                <a:noFill/>
              </a:ln>
            </p:spPr>
            <p:txBody>
              <a:bodyPr/>
              <a:lstStyle/>
              <a:p>
                <a:r>
                  <a:rPr lang="en-US">
                    <a:noFill/>
                  </a:rPr>
                  <a:t> </a:t>
                </a:r>
              </a:p>
            </p:txBody>
          </p:sp>
        </mc:Fallback>
      </mc:AlternateContent>
      <p:pic>
        <p:nvPicPr>
          <p:cNvPr id="119" name="Picture 118">
            <a:extLst>
              <a:ext uri="{FF2B5EF4-FFF2-40B4-BE49-F238E27FC236}">
                <a16:creationId xmlns:a16="http://schemas.microsoft.com/office/drawing/2014/main" id="{42E77368-7CC7-CA4F-92F7-74594673287A}"/>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14768" y="5790091"/>
            <a:ext cx="928231" cy="928231"/>
          </a:xfrm>
          <a:prstGeom prst="rect">
            <a:avLst/>
          </a:prstGeom>
        </p:spPr>
      </p:pic>
      <p:sp>
        <p:nvSpPr>
          <p:cNvPr id="162" name="TextBox 161">
            <a:extLst>
              <a:ext uri="{FF2B5EF4-FFF2-40B4-BE49-F238E27FC236}">
                <a16:creationId xmlns:a16="http://schemas.microsoft.com/office/drawing/2014/main" id="{DD3F67F1-BE67-4E37-9D2E-0490485E7496}"/>
              </a:ext>
            </a:extLst>
          </p:cNvPr>
          <p:cNvSpPr txBox="1"/>
          <p:nvPr/>
        </p:nvSpPr>
        <p:spPr>
          <a:xfrm>
            <a:off x="8612711" y="228363"/>
            <a:ext cx="1971675" cy="400110"/>
          </a:xfrm>
          <a:prstGeom prst="rect">
            <a:avLst/>
          </a:prstGeom>
          <a:solidFill>
            <a:schemeClr val="accent2">
              <a:lumMod val="60000"/>
              <a:lumOff val="40000"/>
            </a:schemeClr>
          </a:solidFill>
          <a:ln>
            <a:noFill/>
          </a:ln>
        </p:spPr>
        <p:txBody>
          <a:bodyPr wrap="square" rtlCol="0" anchor="ctr" anchorCtr="1">
            <a:spAutoFit/>
          </a:bodyPr>
          <a:lstStyle/>
          <a:p>
            <a:r>
              <a:rPr lang="en-US" sz="2000" b="1" dirty="0">
                <a:latin typeface="Courier New" panose="02070309020205020404" pitchFamily="49" charset="0"/>
                <a:cs typeface="Courier New" panose="02070309020205020404" pitchFamily="49" charset="0"/>
              </a:rPr>
              <a:t>example_ckt</a:t>
            </a:r>
          </a:p>
        </p:txBody>
      </p:sp>
      <p:cxnSp>
        <p:nvCxnSpPr>
          <p:cNvPr id="134" name="Straight Arrow Connector 133">
            <a:extLst>
              <a:ext uri="{FF2B5EF4-FFF2-40B4-BE49-F238E27FC236}">
                <a16:creationId xmlns:a16="http://schemas.microsoft.com/office/drawing/2014/main" id="{86945909-997C-4214-9EBB-33028DA351AD}"/>
              </a:ext>
            </a:extLst>
          </p:cNvPr>
          <p:cNvCxnSpPr>
            <a:cxnSpLocks/>
          </p:cNvCxnSpPr>
          <p:nvPr/>
        </p:nvCxnSpPr>
        <p:spPr>
          <a:xfrm flipV="1">
            <a:off x="10011870" y="1660837"/>
            <a:ext cx="460073" cy="14377"/>
          </a:xfrm>
          <a:prstGeom prst="straightConnector1">
            <a:avLst/>
          </a:prstGeom>
          <a:ln w="57150">
            <a:solidFill>
              <a:srgbClr val="008080"/>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85476A48-F902-4793-B6D9-FD8CC8A943A9}"/>
              </a:ext>
            </a:extLst>
          </p:cNvPr>
          <p:cNvCxnSpPr/>
          <p:nvPr/>
        </p:nvCxnSpPr>
        <p:spPr>
          <a:xfrm flipH="1">
            <a:off x="7599063" y="943230"/>
            <a:ext cx="1258484" cy="0"/>
          </a:xfrm>
          <a:prstGeom prst="line">
            <a:avLst/>
          </a:prstGeom>
          <a:ln w="57150">
            <a:solidFill>
              <a:srgbClr val="996633"/>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8EE6D62F-2877-4BEB-86EE-6E87B1A8E776}"/>
              </a:ext>
            </a:extLst>
          </p:cNvPr>
          <p:cNvCxnSpPr/>
          <p:nvPr/>
        </p:nvCxnSpPr>
        <p:spPr>
          <a:xfrm flipH="1">
            <a:off x="7599063" y="1178826"/>
            <a:ext cx="1258484" cy="0"/>
          </a:xfrm>
          <a:prstGeom prst="line">
            <a:avLst/>
          </a:prstGeom>
          <a:ln w="57150">
            <a:solidFill>
              <a:srgbClr val="996633"/>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1620E58C-DEF8-43E0-B465-FD640EAE40AB}"/>
              </a:ext>
            </a:extLst>
          </p:cNvPr>
          <p:cNvCxnSpPr/>
          <p:nvPr/>
        </p:nvCxnSpPr>
        <p:spPr>
          <a:xfrm flipH="1">
            <a:off x="7599063" y="3038730"/>
            <a:ext cx="1258484" cy="0"/>
          </a:xfrm>
          <a:prstGeom prst="line">
            <a:avLst/>
          </a:prstGeom>
          <a:ln w="57150">
            <a:solidFill>
              <a:srgbClr val="996633"/>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6DD7C583-CBC0-4A79-8E4B-843E2E9CB330}"/>
              </a:ext>
            </a:extLst>
          </p:cNvPr>
          <p:cNvCxnSpPr>
            <a:cxnSpLocks/>
          </p:cNvCxnSpPr>
          <p:nvPr/>
        </p:nvCxnSpPr>
        <p:spPr>
          <a:xfrm>
            <a:off x="10834187" y="1879846"/>
            <a:ext cx="508703" cy="1"/>
          </a:xfrm>
          <a:prstGeom prst="line">
            <a:avLst/>
          </a:prstGeom>
          <a:ln w="57150">
            <a:solidFill>
              <a:srgbClr val="996633"/>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F5993FB9-0949-4DED-AEA9-2C1709A1C0BE}"/>
              </a:ext>
            </a:extLst>
          </p:cNvPr>
          <p:cNvCxnSpPr>
            <a:cxnSpLocks/>
          </p:cNvCxnSpPr>
          <p:nvPr/>
        </p:nvCxnSpPr>
        <p:spPr>
          <a:xfrm>
            <a:off x="9473497" y="1074417"/>
            <a:ext cx="274320" cy="1"/>
          </a:xfrm>
          <a:prstGeom prst="line">
            <a:avLst/>
          </a:prstGeom>
          <a:ln w="57150">
            <a:solidFill>
              <a:srgbClr val="996633"/>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890218D4-D2D3-4487-BB1C-84E5ABCC6766}"/>
              </a:ext>
            </a:extLst>
          </p:cNvPr>
          <p:cNvCxnSpPr>
            <a:cxnSpLocks/>
          </p:cNvCxnSpPr>
          <p:nvPr/>
        </p:nvCxnSpPr>
        <p:spPr>
          <a:xfrm>
            <a:off x="9473497" y="2956479"/>
            <a:ext cx="274320" cy="1"/>
          </a:xfrm>
          <a:prstGeom prst="line">
            <a:avLst/>
          </a:prstGeom>
          <a:ln w="57150">
            <a:solidFill>
              <a:srgbClr val="996633"/>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85DBF33B-32F1-4152-830D-40B7F079453B}"/>
              </a:ext>
            </a:extLst>
          </p:cNvPr>
          <p:cNvCxnSpPr>
            <a:cxnSpLocks/>
          </p:cNvCxnSpPr>
          <p:nvPr/>
        </p:nvCxnSpPr>
        <p:spPr>
          <a:xfrm>
            <a:off x="8416115" y="1150250"/>
            <a:ext cx="5466" cy="610868"/>
          </a:xfrm>
          <a:prstGeom prst="line">
            <a:avLst/>
          </a:prstGeom>
          <a:ln w="57150">
            <a:solidFill>
              <a:srgbClr val="996633"/>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29B3C13A-DA82-4FD7-92D0-551253296F71}"/>
              </a:ext>
            </a:extLst>
          </p:cNvPr>
          <p:cNvCxnSpPr>
            <a:cxnSpLocks/>
          </p:cNvCxnSpPr>
          <p:nvPr/>
        </p:nvCxnSpPr>
        <p:spPr>
          <a:xfrm>
            <a:off x="9725850" y="1056498"/>
            <a:ext cx="5466" cy="731520"/>
          </a:xfrm>
          <a:prstGeom prst="line">
            <a:avLst/>
          </a:prstGeom>
          <a:ln w="57150">
            <a:solidFill>
              <a:srgbClr val="996633"/>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69256885-49E8-499B-9657-21ADFAD81A6C}"/>
              </a:ext>
            </a:extLst>
          </p:cNvPr>
          <p:cNvCxnSpPr>
            <a:cxnSpLocks/>
          </p:cNvCxnSpPr>
          <p:nvPr/>
        </p:nvCxnSpPr>
        <p:spPr>
          <a:xfrm>
            <a:off x="9747905" y="2124978"/>
            <a:ext cx="5466" cy="859536"/>
          </a:xfrm>
          <a:prstGeom prst="line">
            <a:avLst/>
          </a:prstGeom>
          <a:ln w="57150">
            <a:solidFill>
              <a:srgbClr val="996633"/>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650A6435-B9AC-4B17-9599-0A585786714A}"/>
              </a:ext>
            </a:extLst>
          </p:cNvPr>
          <p:cNvCxnSpPr>
            <a:cxnSpLocks/>
          </p:cNvCxnSpPr>
          <p:nvPr/>
        </p:nvCxnSpPr>
        <p:spPr>
          <a:xfrm>
            <a:off x="9697166" y="1815481"/>
            <a:ext cx="457200" cy="1"/>
          </a:xfrm>
          <a:prstGeom prst="line">
            <a:avLst/>
          </a:prstGeom>
          <a:ln w="57150">
            <a:solidFill>
              <a:srgbClr val="996633"/>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9FC5F107-89CF-42E1-8E63-9200758668EA}"/>
              </a:ext>
            </a:extLst>
          </p:cNvPr>
          <p:cNvCxnSpPr>
            <a:cxnSpLocks/>
          </p:cNvCxnSpPr>
          <p:nvPr/>
        </p:nvCxnSpPr>
        <p:spPr>
          <a:xfrm>
            <a:off x="9717092" y="2140703"/>
            <a:ext cx="457200" cy="1"/>
          </a:xfrm>
          <a:prstGeom prst="line">
            <a:avLst/>
          </a:prstGeom>
          <a:ln w="57150">
            <a:solidFill>
              <a:srgbClr val="996633"/>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5DE7C10B-53FF-4002-88FE-23FD9A50BABB}"/>
              </a:ext>
            </a:extLst>
          </p:cNvPr>
          <p:cNvCxnSpPr>
            <a:cxnSpLocks/>
          </p:cNvCxnSpPr>
          <p:nvPr/>
        </p:nvCxnSpPr>
        <p:spPr>
          <a:xfrm>
            <a:off x="8411147" y="2302783"/>
            <a:ext cx="5466" cy="484632"/>
          </a:xfrm>
          <a:prstGeom prst="line">
            <a:avLst/>
          </a:prstGeom>
          <a:ln w="57150">
            <a:solidFill>
              <a:srgbClr val="996633"/>
            </a:solidFill>
          </a:ln>
        </p:spPr>
        <p:style>
          <a:lnRef idx="1">
            <a:schemeClr val="accent1"/>
          </a:lnRef>
          <a:fillRef idx="0">
            <a:schemeClr val="accent1"/>
          </a:fillRef>
          <a:effectRef idx="0">
            <a:schemeClr val="accent1"/>
          </a:effectRef>
          <a:fontRef idx="minor">
            <a:schemeClr val="tx1"/>
          </a:fontRef>
        </p:style>
      </p:cxnSp>
      <p:sp>
        <p:nvSpPr>
          <p:cNvPr id="153" name="Flowchart: Delay 152">
            <a:extLst>
              <a:ext uri="{FF2B5EF4-FFF2-40B4-BE49-F238E27FC236}">
                <a16:creationId xmlns:a16="http://schemas.microsoft.com/office/drawing/2014/main" id="{DD0C1455-CD6C-4D41-BE41-643AF2CECFEF}"/>
              </a:ext>
            </a:extLst>
          </p:cNvPr>
          <p:cNvSpPr/>
          <p:nvPr/>
        </p:nvSpPr>
        <p:spPr>
          <a:xfrm>
            <a:off x="8855421" y="792899"/>
            <a:ext cx="618226" cy="618226"/>
          </a:xfrm>
          <a:prstGeom prst="flowChartDelay">
            <a:avLst/>
          </a:prstGeom>
          <a:noFill/>
          <a:ln w="57150">
            <a:solidFill>
              <a:srgbClr val="5F5F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54" name="Flowchart: Delay 153">
            <a:extLst>
              <a:ext uri="{FF2B5EF4-FFF2-40B4-BE49-F238E27FC236}">
                <a16:creationId xmlns:a16="http://schemas.microsoft.com/office/drawing/2014/main" id="{F798B2DF-4F7E-4597-88DF-28A472664B4E}"/>
              </a:ext>
            </a:extLst>
          </p:cNvPr>
          <p:cNvSpPr/>
          <p:nvPr/>
        </p:nvSpPr>
        <p:spPr>
          <a:xfrm>
            <a:off x="8857593" y="2647366"/>
            <a:ext cx="618226" cy="618226"/>
          </a:xfrm>
          <a:prstGeom prst="flowChartDelay">
            <a:avLst/>
          </a:prstGeom>
          <a:noFill/>
          <a:ln w="57150">
            <a:solidFill>
              <a:srgbClr val="5F5F5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Tree>
    <p:extLst>
      <p:ext uri="{BB962C8B-B14F-4D97-AF65-F5344CB8AC3E}">
        <p14:creationId xmlns:p14="http://schemas.microsoft.com/office/powerpoint/2010/main" val="11254093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5">
                                            <p:txEl>
                                              <p:pRg st="7" end="7"/>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62"/>
                                        </p:tgtEl>
                                        <p:attrNameLst>
                                          <p:attrName>style.visibility</p:attrName>
                                        </p:attrNameLst>
                                      </p:cBhvr>
                                      <p:to>
                                        <p:strVal val="visible"/>
                                      </p:to>
                                    </p:set>
                                    <p:animEffect transition="in" filter="fade">
                                      <p:cBhvr>
                                        <p:cTn id="20" dur="500"/>
                                        <p:tgtEl>
                                          <p:spTgt spid="162"/>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15"/>
                                        </p:tgtEl>
                                        <p:attrNameLst>
                                          <p:attrName>style.visibility</p:attrName>
                                        </p:attrNameLst>
                                      </p:cBhvr>
                                      <p:to>
                                        <p:strVal val="visible"/>
                                      </p:to>
                                    </p:set>
                                    <p:animEffect transition="in" filter="fade">
                                      <p:cBhvr>
                                        <p:cTn id="23" dur="500"/>
                                        <p:tgtEl>
                                          <p:spTgt spid="115"/>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16"/>
                                        </p:tgtEl>
                                        <p:attrNameLst>
                                          <p:attrName>style.visibility</p:attrName>
                                        </p:attrNameLst>
                                      </p:cBhvr>
                                      <p:to>
                                        <p:strVal val="visible"/>
                                      </p:to>
                                    </p:set>
                                    <p:animEffect transition="in" filter="fade">
                                      <p:cBhvr>
                                        <p:cTn id="26" dur="500"/>
                                        <p:tgtEl>
                                          <p:spTgt spid="116"/>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17"/>
                                        </p:tgtEl>
                                        <p:attrNameLst>
                                          <p:attrName>style.visibility</p:attrName>
                                        </p:attrNameLst>
                                      </p:cBhvr>
                                      <p:to>
                                        <p:strVal val="visible"/>
                                      </p:to>
                                    </p:set>
                                    <p:animEffect transition="in" filter="fade">
                                      <p:cBhvr>
                                        <p:cTn id="29" dur="500"/>
                                        <p:tgtEl>
                                          <p:spTgt spid="117"/>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18"/>
                                        </p:tgtEl>
                                        <p:attrNameLst>
                                          <p:attrName>style.visibility</p:attrName>
                                        </p:attrNameLst>
                                      </p:cBhvr>
                                      <p:to>
                                        <p:strVal val="visible"/>
                                      </p:to>
                                    </p:set>
                                    <p:animEffect transition="in" filter="fade">
                                      <p:cBhvr>
                                        <p:cTn id="32" dur="500"/>
                                        <p:tgtEl>
                                          <p:spTgt spid="118"/>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nodeType="clickEffect">
                                  <p:stCondLst>
                                    <p:cond delay="0"/>
                                  </p:stCondLst>
                                  <p:childTnLst>
                                    <p:set>
                                      <p:cBhvr>
                                        <p:cTn id="36" dur="1" fill="hold">
                                          <p:stCondLst>
                                            <p:cond delay="0"/>
                                          </p:stCondLst>
                                        </p:cTn>
                                        <p:tgtEl>
                                          <p:spTgt spid="55">
                                            <p:txEl>
                                              <p:pRg st="3" end="3"/>
                                            </p:txEl>
                                          </p:spTgt>
                                        </p:tgtEl>
                                        <p:attrNameLst>
                                          <p:attrName>style.visibility</p:attrName>
                                        </p:attrNameLst>
                                      </p:cBhvr>
                                      <p:to>
                                        <p:strVal val="visible"/>
                                      </p:to>
                                    </p:set>
                                    <p:animEffect transition="in" filter="wipe(up)">
                                      <p:cBhvr>
                                        <p:cTn id="37" dur="500"/>
                                        <p:tgtEl>
                                          <p:spTgt spid="55">
                                            <p:txEl>
                                              <p:pRg st="3" end="3"/>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166"/>
                                        </p:tgtEl>
                                        <p:attrNameLst>
                                          <p:attrName>style.visibility</p:attrName>
                                        </p:attrNameLst>
                                      </p:cBhvr>
                                      <p:to>
                                        <p:strVal val="visible"/>
                                      </p:to>
                                    </p:set>
                                    <p:animEffect transition="in" filter="wipe(left)">
                                      <p:cBhvr>
                                        <p:cTn id="42" dur="500"/>
                                        <p:tgtEl>
                                          <p:spTgt spid="166"/>
                                        </p:tgtEl>
                                      </p:cBhvr>
                                    </p:animEffect>
                                  </p:childTnLst>
                                </p:cTn>
                              </p:par>
                              <p:par>
                                <p:cTn id="43" presetID="22" presetClass="entr" presetSubtype="8" fill="hold" nodeType="withEffect">
                                  <p:stCondLst>
                                    <p:cond delay="0"/>
                                  </p:stCondLst>
                                  <p:childTnLst>
                                    <p:set>
                                      <p:cBhvr>
                                        <p:cTn id="44" dur="1" fill="hold">
                                          <p:stCondLst>
                                            <p:cond delay="0"/>
                                          </p:stCondLst>
                                        </p:cTn>
                                        <p:tgtEl>
                                          <p:spTgt spid="139"/>
                                        </p:tgtEl>
                                        <p:attrNameLst>
                                          <p:attrName>style.visibility</p:attrName>
                                        </p:attrNameLst>
                                      </p:cBhvr>
                                      <p:to>
                                        <p:strVal val="visible"/>
                                      </p:to>
                                    </p:set>
                                    <p:animEffect transition="in" filter="wipe(left)">
                                      <p:cBhvr>
                                        <p:cTn id="45" dur="500"/>
                                        <p:tgtEl>
                                          <p:spTgt spid="139"/>
                                        </p:tgtEl>
                                      </p:cBhvr>
                                    </p:animEffect>
                                  </p:childTnLst>
                                </p:cTn>
                              </p:par>
                              <p:par>
                                <p:cTn id="46" presetID="22" presetClass="entr" presetSubtype="8" fill="hold" nodeType="withEffect">
                                  <p:stCondLst>
                                    <p:cond delay="0"/>
                                  </p:stCondLst>
                                  <p:childTnLst>
                                    <p:set>
                                      <p:cBhvr>
                                        <p:cTn id="47" dur="1" fill="hold">
                                          <p:stCondLst>
                                            <p:cond delay="0"/>
                                          </p:stCondLst>
                                        </p:cTn>
                                        <p:tgtEl>
                                          <p:spTgt spid="144"/>
                                        </p:tgtEl>
                                        <p:attrNameLst>
                                          <p:attrName>style.visibility</p:attrName>
                                        </p:attrNameLst>
                                      </p:cBhvr>
                                      <p:to>
                                        <p:strVal val="visible"/>
                                      </p:to>
                                    </p:set>
                                    <p:animEffect transition="in" filter="wipe(left)">
                                      <p:cBhvr>
                                        <p:cTn id="48" dur="500"/>
                                        <p:tgtEl>
                                          <p:spTgt spid="144"/>
                                        </p:tgtEl>
                                      </p:cBhvr>
                                    </p:animEffect>
                                  </p:childTnLst>
                                </p:cTn>
                              </p:par>
                              <p:par>
                                <p:cTn id="49" presetID="22" presetClass="entr" presetSubtype="8" fill="hold" grpId="0" nodeType="withEffect">
                                  <p:stCondLst>
                                    <p:cond delay="0"/>
                                  </p:stCondLst>
                                  <p:childTnLst>
                                    <p:set>
                                      <p:cBhvr>
                                        <p:cTn id="50" dur="1" fill="hold">
                                          <p:stCondLst>
                                            <p:cond delay="0"/>
                                          </p:stCondLst>
                                        </p:cTn>
                                        <p:tgtEl>
                                          <p:spTgt spid="153"/>
                                        </p:tgtEl>
                                        <p:attrNameLst>
                                          <p:attrName>style.visibility</p:attrName>
                                        </p:attrNameLst>
                                      </p:cBhvr>
                                      <p:to>
                                        <p:strVal val="visible"/>
                                      </p:to>
                                    </p:set>
                                    <p:animEffect transition="in" filter="wipe(left)">
                                      <p:cBhvr>
                                        <p:cTn id="51" dur="500"/>
                                        <p:tgtEl>
                                          <p:spTgt spid="153"/>
                                        </p:tgtEl>
                                      </p:cBhvr>
                                    </p:animEffect>
                                  </p:childTnLst>
                                </p:cTn>
                              </p:par>
                              <p:par>
                                <p:cTn id="52" presetID="22" presetClass="entr" presetSubtype="8" fill="hold" grpId="0" nodeType="withEffect">
                                  <p:stCondLst>
                                    <p:cond delay="0"/>
                                  </p:stCondLst>
                                  <p:childTnLst>
                                    <p:set>
                                      <p:cBhvr>
                                        <p:cTn id="53" dur="1" fill="hold">
                                          <p:stCondLst>
                                            <p:cond delay="0"/>
                                          </p:stCondLst>
                                        </p:cTn>
                                        <p:tgtEl>
                                          <p:spTgt spid="173"/>
                                        </p:tgtEl>
                                        <p:attrNameLst>
                                          <p:attrName>style.visibility</p:attrName>
                                        </p:attrNameLst>
                                      </p:cBhvr>
                                      <p:to>
                                        <p:strVal val="visible"/>
                                      </p:to>
                                    </p:set>
                                    <p:animEffect transition="in" filter="wipe(left)">
                                      <p:cBhvr>
                                        <p:cTn id="54" dur="500"/>
                                        <p:tgtEl>
                                          <p:spTgt spid="173"/>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1" fill="hold" nodeType="clickEffect">
                                  <p:stCondLst>
                                    <p:cond delay="0"/>
                                  </p:stCondLst>
                                  <p:childTnLst>
                                    <p:set>
                                      <p:cBhvr>
                                        <p:cTn id="58" dur="1" fill="hold">
                                          <p:stCondLst>
                                            <p:cond delay="0"/>
                                          </p:stCondLst>
                                        </p:cTn>
                                        <p:tgtEl>
                                          <p:spTgt spid="55">
                                            <p:txEl>
                                              <p:pRg st="4" end="4"/>
                                            </p:txEl>
                                          </p:spTgt>
                                        </p:tgtEl>
                                        <p:attrNameLst>
                                          <p:attrName>style.visibility</p:attrName>
                                        </p:attrNameLst>
                                      </p:cBhvr>
                                      <p:to>
                                        <p:strVal val="visible"/>
                                      </p:to>
                                    </p:set>
                                    <p:animEffect transition="in" filter="wipe(up)">
                                      <p:cBhvr>
                                        <p:cTn id="59" dur="500"/>
                                        <p:tgtEl>
                                          <p:spTgt spid="55">
                                            <p:txEl>
                                              <p:pRg st="4" end="4"/>
                                            </p:txEl>
                                          </p:spTgt>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1" fill="hold" nodeType="clickEffect">
                                  <p:stCondLst>
                                    <p:cond delay="0"/>
                                  </p:stCondLst>
                                  <p:childTnLst>
                                    <p:set>
                                      <p:cBhvr>
                                        <p:cTn id="63" dur="1" fill="hold">
                                          <p:stCondLst>
                                            <p:cond delay="0"/>
                                          </p:stCondLst>
                                        </p:cTn>
                                        <p:tgtEl>
                                          <p:spTgt spid="170"/>
                                        </p:tgtEl>
                                        <p:attrNameLst>
                                          <p:attrName>style.visibility</p:attrName>
                                        </p:attrNameLst>
                                      </p:cBhvr>
                                      <p:to>
                                        <p:strVal val="visible"/>
                                      </p:to>
                                    </p:set>
                                    <p:animEffect transition="in" filter="wipe(up)">
                                      <p:cBhvr>
                                        <p:cTn id="64" dur="500"/>
                                        <p:tgtEl>
                                          <p:spTgt spid="170"/>
                                        </p:tgtEl>
                                      </p:cBhvr>
                                    </p:animEffect>
                                  </p:childTnLst>
                                </p:cTn>
                              </p:par>
                              <p:par>
                                <p:cTn id="65" presetID="22" presetClass="entr" presetSubtype="1" fill="hold" grpId="0" nodeType="withEffect">
                                  <p:stCondLst>
                                    <p:cond delay="0"/>
                                  </p:stCondLst>
                                  <p:childTnLst>
                                    <p:set>
                                      <p:cBhvr>
                                        <p:cTn id="66" dur="1" fill="hold">
                                          <p:stCondLst>
                                            <p:cond delay="0"/>
                                          </p:stCondLst>
                                        </p:cTn>
                                        <p:tgtEl>
                                          <p:spTgt spid="21"/>
                                        </p:tgtEl>
                                        <p:attrNameLst>
                                          <p:attrName>style.visibility</p:attrName>
                                        </p:attrNameLst>
                                      </p:cBhvr>
                                      <p:to>
                                        <p:strVal val="visible"/>
                                      </p:to>
                                    </p:set>
                                    <p:animEffect transition="in" filter="wipe(up)">
                                      <p:cBhvr>
                                        <p:cTn id="67" dur="500"/>
                                        <p:tgtEl>
                                          <p:spTgt spid="21"/>
                                        </p:tgtEl>
                                      </p:cBhvr>
                                    </p:animEffect>
                                  </p:childTnLst>
                                </p:cTn>
                              </p:par>
                              <p:par>
                                <p:cTn id="68" presetID="22" presetClass="entr" presetSubtype="1" fill="hold" grpId="0" nodeType="withEffect">
                                  <p:stCondLst>
                                    <p:cond delay="0"/>
                                  </p:stCondLst>
                                  <p:childTnLst>
                                    <p:set>
                                      <p:cBhvr>
                                        <p:cTn id="69" dur="1" fill="hold">
                                          <p:stCondLst>
                                            <p:cond delay="0"/>
                                          </p:stCondLst>
                                        </p:cTn>
                                        <p:tgtEl>
                                          <p:spTgt spid="20"/>
                                        </p:tgtEl>
                                        <p:attrNameLst>
                                          <p:attrName>style.visibility</p:attrName>
                                        </p:attrNameLst>
                                      </p:cBhvr>
                                      <p:to>
                                        <p:strVal val="visible"/>
                                      </p:to>
                                    </p:set>
                                    <p:animEffect transition="in" filter="wipe(up)">
                                      <p:cBhvr>
                                        <p:cTn id="70" dur="500"/>
                                        <p:tgtEl>
                                          <p:spTgt spid="20"/>
                                        </p:tgtEl>
                                      </p:cBhvr>
                                    </p:animEffect>
                                  </p:childTnLst>
                                </p:cTn>
                              </p:par>
                              <p:par>
                                <p:cTn id="71" presetID="22" presetClass="entr" presetSubtype="1" fill="hold" nodeType="withEffect">
                                  <p:stCondLst>
                                    <p:cond delay="0"/>
                                  </p:stCondLst>
                                  <p:childTnLst>
                                    <p:set>
                                      <p:cBhvr>
                                        <p:cTn id="72" dur="1" fill="hold">
                                          <p:stCondLst>
                                            <p:cond delay="0"/>
                                          </p:stCondLst>
                                        </p:cTn>
                                        <p:tgtEl>
                                          <p:spTgt spid="152"/>
                                        </p:tgtEl>
                                        <p:attrNameLst>
                                          <p:attrName>style.visibility</p:attrName>
                                        </p:attrNameLst>
                                      </p:cBhvr>
                                      <p:to>
                                        <p:strVal val="visible"/>
                                      </p:to>
                                    </p:set>
                                    <p:animEffect transition="in" filter="wipe(up)">
                                      <p:cBhvr>
                                        <p:cTn id="73" dur="500"/>
                                        <p:tgtEl>
                                          <p:spTgt spid="152"/>
                                        </p:tgtEl>
                                      </p:cBhvr>
                                    </p:animEffect>
                                  </p:childTnLst>
                                </p:cTn>
                              </p:par>
                              <p:par>
                                <p:cTn id="74" presetID="22" presetClass="entr" presetSubtype="1" fill="hold" grpId="0" nodeType="withEffect">
                                  <p:stCondLst>
                                    <p:cond delay="0"/>
                                  </p:stCondLst>
                                  <p:childTnLst>
                                    <p:set>
                                      <p:cBhvr>
                                        <p:cTn id="75" dur="1" fill="hold">
                                          <p:stCondLst>
                                            <p:cond delay="0"/>
                                          </p:stCondLst>
                                        </p:cTn>
                                        <p:tgtEl>
                                          <p:spTgt spid="172"/>
                                        </p:tgtEl>
                                        <p:attrNameLst>
                                          <p:attrName>style.visibility</p:attrName>
                                        </p:attrNameLst>
                                      </p:cBhvr>
                                      <p:to>
                                        <p:strVal val="visible"/>
                                      </p:to>
                                    </p:set>
                                    <p:animEffect transition="in" filter="wipe(up)">
                                      <p:cBhvr>
                                        <p:cTn id="76" dur="500"/>
                                        <p:tgtEl>
                                          <p:spTgt spid="172"/>
                                        </p:tgtEl>
                                      </p:cBhvr>
                                    </p:animEffect>
                                  </p:childTnLst>
                                </p:cTn>
                              </p:par>
                            </p:childTnLst>
                          </p:cTn>
                        </p:par>
                      </p:childTnLst>
                    </p:cTn>
                  </p:par>
                  <p:par>
                    <p:cTn id="77" fill="hold">
                      <p:stCondLst>
                        <p:cond delay="indefinite"/>
                      </p:stCondLst>
                      <p:childTnLst>
                        <p:par>
                          <p:cTn id="78" fill="hold">
                            <p:stCondLst>
                              <p:cond delay="0"/>
                            </p:stCondLst>
                            <p:childTnLst>
                              <p:par>
                                <p:cTn id="79" presetID="22" presetClass="entr" presetSubtype="1" fill="hold" nodeType="clickEffect">
                                  <p:stCondLst>
                                    <p:cond delay="0"/>
                                  </p:stCondLst>
                                  <p:childTnLst>
                                    <p:set>
                                      <p:cBhvr>
                                        <p:cTn id="80" dur="1" fill="hold">
                                          <p:stCondLst>
                                            <p:cond delay="0"/>
                                          </p:stCondLst>
                                        </p:cTn>
                                        <p:tgtEl>
                                          <p:spTgt spid="55">
                                            <p:txEl>
                                              <p:pRg st="5" end="5"/>
                                            </p:txEl>
                                          </p:spTgt>
                                        </p:tgtEl>
                                        <p:attrNameLst>
                                          <p:attrName>style.visibility</p:attrName>
                                        </p:attrNameLst>
                                      </p:cBhvr>
                                      <p:to>
                                        <p:strVal val="visible"/>
                                      </p:to>
                                    </p:set>
                                    <p:animEffect transition="in" filter="wipe(up)">
                                      <p:cBhvr>
                                        <p:cTn id="81" dur="500"/>
                                        <p:tgtEl>
                                          <p:spTgt spid="55">
                                            <p:txEl>
                                              <p:pRg st="5" end="5"/>
                                            </p:txEl>
                                          </p:spTgt>
                                        </p:tgtEl>
                                      </p:cBhvr>
                                    </p:animEffect>
                                  </p:childTnLst>
                                </p:cTn>
                              </p:par>
                            </p:childTnLst>
                          </p:cTn>
                        </p:par>
                      </p:childTnLst>
                    </p:cTn>
                  </p:par>
                  <p:par>
                    <p:cTn id="82" fill="hold">
                      <p:stCondLst>
                        <p:cond delay="indefinite"/>
                      </p:stCondLst>
                      <p:childTnLst>
                        <p:par>
                          <p:cTn id="83" fill="hold">
                            <p:stCondLst>
                              <p:cond delay="0"/>
                            </p:stCondLst>
                            <p:childTnLst>
                              <p:par>
                                <p:cTn id="84" presetID="22" presetClass="entr" presetSubtype="8" fill="hold" nodeType="clickEffect">
                                  <p:stCondLst>
                                    <p:cond delay="0"/>
                                  </p:stCondLst>
                                  <p:childTnLst>
                                    <p:set>
                                      <p:cBhvr>
                                        <p:cTn id="85" dur="1" fill="hold">
                                          <p:stCondLst>
                                            <p:cond delay="0"/>
                                          </p:stCondLst>
                                        </p:cTn>
                                        <p:tgtEl>
                                          <p:spTgt spid="24"/>
                                        </p:tgtEl>
                                        <p:attrNameLst>
                                          <p:attrName>style.visibility</p:attrName>
                                        </p:attrNameLst>
                                      </p:cBhvr>
                                      <p:to>
                                        <p:strVal val="visible"/>
                                      </p:to>
                                    </p:set>
                                    <p:animEffect transition="in" filter="wipe(left)">
                                      <p:cBhvr>
                                        <p:cTn id="86" dur="500"/>
                                        <p:tgtEl>
                                          <p:spTgt spid="24"/>
                                        </p:tgtEl>
                                      </p:cBhvr>
                                    </p:animEffect>
                                  </p:childTnLst>
                                </p:cTn>
                              </p:par>
                              <p:par>
                                <p:cTn id="87" presetID="22" presetClass="entr" presetSubtype="8" fill="hold" nodeType="withEffect">
                                  <p:stCondLst>
                                    <p:cond delay="0"/>
                                  </p:stCondLst>
                                  <p:childTnLst>
                                    <p:set>
                                      <p:cBhvr>
                                        <p:cTn id="88" dur="1" fill="hold">
                                          <p:stCondLst>
                                            <p:cond delay="0"/>
                                          </p:stCondLst>
                                        </p:cTn>
                                        <p:tgtEl>
                                          <p:spTgt spid="140"/>
                                        </p:tgtEl>
                                        <p:attrNameLst>
                                          <p:attrName>style.visibility</p:attrName>
                                        </p:attrNameLst>
                                      </p:cBhvr>
                                      <p:to>
                                        <p:strVal val="visible"/>
                                      </p:to>
                                    </p:set>
                                    <p:animEffect transition="in" filter="wipe(left)">
                                      <p:cBhvr>
                                        <p:cTn id="89" dur="500"/>
                                        <p:tgtEl>
                                          <p:spTgt spid="140"/>
                                        </p:tgtEl>
                                      </p:cBhvr>
                                    </p:animEffect>
                                  </p:childTnLst>
                                </p:cTn>
                              </p:par>
                              <p:par>
                                <p:cTn id="90" presetID="22" presetClass="entr" presetSubtype="8" fill="hold" grpId="0" nodeType="withEffect">
                                  <p:stCondLst>
                                    <p:cond delay="0"/>
                                  </p:stCondLst>
                                  <p:childTnLst>
                                    <p:set>
                                      <p:cBhvr>
                                        <p:cTn id="91" dur="1" fill="hold">
                                          <p:stCondLst>
                                            <p:cond delay="0"/>
                                          </p:stCondLst>
                                        </p:cTn>
                                        <p:tgtEl>
                                          <p:spTgt spid="154"/>
                                        </p:tgtEl>
                                        <p:attrNameLst>
                                          <p:attrName>style.visibility</p:attrName>
                                        </p:attrNameLst>
                                      </p:cBhvr>
                                      <p:to>
                                        <p:strVal val="visible"/>
                                      </p:to>
                                    </p:set>
                                    <p:animEffect transition="in" filter="wipe(left)">
                                      <p:cBhvr>
                                        <p:cTn id="92" dur="500"/>
                                        <p:tgtEl>
                                          <p:spTgt spid="154"/>
                                        </p:tgtEl>
                                      </p:cBhvr>
                                    </p:animEffect>
                                  </p:childTnLst>
                                </p:cTn>
                              </p:par>
                              <p:par>
                                <p:cTn id="93" presetID="22" presetClass="entr" presetSubtype="8" fill="hold" nodeType="withEffect">
                                  <p:stCondLst>
                                    <p:cond delay="0"/>
                                  </p:stCondLst>
                                  <p:childTnLst>
                                    <p:set>
                                      <p:cBhvr>
                                        <p:cTn id="94" dur="1" fill="hold">
                                          <p:stCondLst>
                                            <p:cond delay="0"/>
                                          </p:stCondLst>
                                        </p:cTn>
                                        <p:tgtEl>
                                          <p:spTgt spid="145"/>
                                        </p:tgtEl>
                                        <p:attrNameLst>
                                          <p:attrName>style.visibility</p:attrName>
                                        </p:attrNameLst>
                                      </p:cBhvr>
                                      <p:to>
                                        <p:strVal val="visible"/>
                                      </p:to>
                                    </p:set>
                                    <p:animEffect transition="in" filter="wipe(left)">
                                      <p:cBhvr>
                                        <p:cTn id="95" dur="500"/>
                                        <p:tgtEl>
                                          <p:spTgt spid="145"/>
                                        </p:tgtEl>
                                      </p:cBhvr>
                                    </p:animEffect>
                                  </p:childTnLst>
                                </p:cTn>
                              </p:par>
                              <p:par>
                                <p:cTn id="96" presetID="22" presetClass="entr" presetSubtype="8" fill="hold" grpId="0" nodeType="withEffect">
                                  <p:stCondLst>
                                    <p:cond delay="0"/>
                                  </p:stCondLst>
                                  <p:childTnLst>
                                    <p:set>
                                      <p:cBhvr>
                                        <p:cTn id="97" dur="1" fill="hold">
                                          <p:stCondLst>
                                            <p:cond delay="0"/>
                                          </p:stCondLst>
                                        </p:cTn>
                                        <p:tgtEl>
                                          <p:spTgt spid="174"/>
                                        </p:tgtEl>
                                        <p:attrNameLst>
                                          <p:attrName>style.visibility</p:attrName>
                                        </p:attrNameLst>
                                      </p:cBhvr>
                                      <p:to>
                                        <p:strVal val="visible"/>
                                      </p:to>
                                    </p:set>
                                    <p:animEffect transition="in" filter="wipe(left)">
                                      <p:cBhvr>
                                        <p:cTn id="98" dur="500"/>
                                        <p:tgtEl>
                                          <p:spTgt spid="174"/>
                                        </p:tgtEl>
                                      </p:cBhvr>
                                    </p:animEffect>
                                  </p:childTnLst>
                                </p:cTn>
                              </p:par>
                            </p:childTnLst>
                          </p:cTn>
                        </p:par>
                      </p:childTnLst>
                    </p:cTn>
                  </p:par>
                  <p:par>
                    <p:cTn id="99" fill="hold">
                      <p:stCondLst>
                        <p:cond delay="indefinite"/>
                      </p:stCondLst>
                      <p:childTnLst>
                        <p:par>
                          <p:cTn id="100" fill="hold">
                            <p:stCondLst>
                              <p:cond delay="0"/>
                            </p:stCondLst>
                            <p:childTnLst>
                              <p:par>
                                <p:cTn id="101" presetID="22" presetClass="entr" presetSubtype="1" fill="hold" nodeType="clickEffect">
                                  <p:stCondLst>
                                    <p:cond delay="0"/>
                                  </p:stCondLst>
                                  <p:childTnLst>
                                    <p:set>
                                      <p:cBhvr>
                                        <p:cTn id="102" dur="1" fill="hold">
                                          <p:stCondLst>
                                            <p:cond delay="0"/>
                                          </p:stCondLst>
                                        </p:cTn>
                                        <p:tgtEl>
                                          <p:spTgt spid="55">
                                            <p:txEl>
                                              <p:pRg st="6" end="6"/>
                                            </p:txEl>
                                          </p:spTgt>
                                        </p:tgtEl>
                                        <p:attrNameLst>
                                          <p:attrName>style.visibility</p:attrName>
                                        </p:attrNameLst>
                                      </p:cBhvr>
                                      <p:to>
                                        <p:strVal val="visible"/>
                                      </p:to>
                                    </p:set>
                                    <p:animEffect transition="in" filter="wipe(up)">
                                      <p:cBhvr>
                                        <p:cTn id="103" dur="500"/>
                                        <p:tgtEl>
                                          <p:spTgt spid="55">
                                            <p:txEl>
                                              <p:pRg st="6" end="6"/>
                                            </p:txEl>
                                          </p:spTgt>
                                        </p:tgtEl>
                                      </p:cBhvr>
                                    </p:animEffect>
                                  </p:childTnLst>
                                </p:cTn>
                              </p:par>
                            </p:childTnLst>
                          </p:cTn>
                        </p:par>
                      </p:childTnLst>
                    </p:cTn>
                  </p:par>
                  <p:par>
                    <p:cTn id="104" fill="hold">
                      <p:stCondLst>
                        <p:cond delay="indefinite"/>
                      </p:stCondLst>
                      <p:childTnLst>
                        <p:par>
                          <p:cTn id="105" fill="hold">
                            <p:stCondLst>
                              <p:cond delay="0"/>
                            </p:stCondLst>
                            <p:childTnLst>
                              <p:par>
                                <p:cTn id="106" presetID="22" presetClass="entr" presetSubtype="8" fill="hold" grpId="0" nodeType="clickEffect">
                                  <p:stCondLst>
                                    <p:cond delay="0"/>
                                  </p:stCondLst>
                                  <p:childTnLst>
                                    <p:set>
                                      <p:cBhvr>
                                        <p:cTn id="107" dur="1" fill="hold">
                                          <p:stCondLst>
                                            <p:cond delay="0"/>
                                          </p:stCondLst>
                                        </p:cTn>
                                        <p:tgtEl>
                                          <p:spTgt spid="13"/>
                                        </p:tgtEl>
                                        <p:attrNameLst>
                                          <p:attrName>style.visibility</p:attrName>
                                        </p:attrNameLst>
                                      </p:cBhvr>
                                      <p:to>
                                        <p:strVal val="visible"/>
                                      </p:to>
                                    </p:set>
                                    <p:animEffect transition="in" filter="wipe(left)">
                                      <p:cBhvr>
                                        <p:cTn id="108" dur="500"/>
                                        <p:tgtEl>
                                          <p:spTgt spid="13"/>
                                        </p:tgtEl>
                                      </p:cBhvr>
                                    </p:animEffect>
                                  </p:childTnLst>
                                </p:cTn>
                              </p:par>
                              <p:par>
                                <p:cTn id="109" presetID="22" presetClass="entr" presetSubtype="8" fill="hold" grpId="0" nodeType="withEffect">
                                  <p:stCondLst>
                                    <p:cond delay="0"/>
                                  </p:stCondLst>
                                  <p:childTnLst>
                                    <p:set>
                                      <p:cBhvr>
                                        <p:cTn id="110" dur="1" fill="hold">
                                          <p:stCondLst>
                                            <p:cond delay="0"/>
                                          </p:stCondLst>
                                        </p:cTn>
                                        <p:tgtEl>
                                          <p:spTgt spid="14"/>
                                        </p:tgtEl>
                                        <p:attrNameLst>
                                          <p:attrName>style.visibility</p:attrName>
                                        </p:attrNameLst>
                                      </p:cBhvr>
                                      <p:to>
                                        <p:strVal val="visible"/>
                                      </p:to>
                                    </p:set>
                                    <p:animEffect transition="in" filter="wipe(left)">
                                      <p:cBhvr>
                                        <p:cTn id="111" dur="500"/>
                                        <p:tgtEl>
                                          <p:spTgt spid="14"/>
                                        </p:tgtEl>
                                      </p:cBhvr>
                                    </p:animEffect>
                                  </p:childTnLst>
                                </p:cTn>
                              </p:par>
                              <p:par>
                                <p:cTn id="112" presetID="22" presetClass="entr" presetSubtype="8" fill="hold" nodeType="withEffect">
                                  <p:stCondLst>
                                    <p:cond delay="0"/>
                                  </p:stCondLst>
                                  <p:childTnLst>
                                    <p:set>
                                      <p:cBhvr>
                                        <p:cTn id="113" dur="1" fill="hold">
                                          <p:stCondLst>
                                            <p:cond delay="0"/>
                                          </p:stCondLst>
                                        </p:cTn>
                                        <p:tgtEl>
                                          <p:spTgt spid="7"/>
                                        </p:tgtEl>
                                        <p:attrNameLst>
                                          <p:attrName>style.visibility</p:attrName>
                                        </p:attrNameLst>
                                      </p:cBhvr>
                                      <p:to>
                                        <p:strVal val="visible"/>
                                      </p:to>
                                    </p:set>
                                    <p:animEffect transition="in" filter="wipe(left)">
                                      <p:cBhvr>
                                        <p:cTn id="114" dur="500"/>
                                        <p:tgtEl>
                                          <p:spTgt spid="7"/>
                                        </p:tgtEl>
                                      </p:cBhvr>
                                    </p:animEffect>
                                  </p:childTnLst>
                                </p:cTn>
                              </p:par>
                              <p:par>
                                <p:cTn id="115" presetID="22" presetClass="entr" presetSubtype="8" fill="hold" nodeType="withEffect">
                                  <p:stCondLst>
                                    <p:cond delay="0"/>
                                  </p:stCondLst>
                                  <p:childTnLst>
                                    <p:set>
                                      <p:cBhvr>
                                        <p:cTn id="116" dur="1" fill="hold">
                                          <p:stCondLst>
                                            <p:cond delay="0"/>
                                          </p:stCondLst>
                                        </p:cTn>
                                        <p:tgtEl>
                                          <p:spTgt spid="9"/>
                                        </p:tgtEl>
                                        <p:attrNameLst>
                                          <p:attrName>style.visibility</p:attrName>
                                        </p:attrNameLst>
                                      </p:cBhvr>
                                      <p:to>
                                        <p:strVal val="visible"/>
                                      </p:to>
                                    </p:set>
                                    <p:animEffect transition="in" filter="wipe(left)">
                                      <p:cBhvr>
                                        <p:cTn id="117" dur="500"/>
                                        <p:tgtEl>
                                          <p:spTgt spid="9"/>
                                        </p:tgtEl>
                                      </p:cBhvr>
                                    </p:animEffect>
                                  </p:childTnLst>
                                </p:cTn>
                              </p:par>
                              <p:par>
                                <p:cTn id="118" presetID="22" presetClass="entr" presetSubtype="8" fill="hold" nodeType="withEffect">
                                  <p:stCondLst>
                                    <p:cond delay="0"/>
                                  </p:stCondLst>
                                  <p:childTnLst>
                                    <p:set>
                                      <p:cBhvr>
                                        <p:cTn id="119" dur="1" fill="hold">
                                          <p:stCondLst>
                                            <p:cond delay="0"/>
                                          </p:stCondLst>
                                        </p:cTn>
                                        <p:tgtEl>
                                          <p:spTgt spid="8"/>
                                        </p:tgtEl>
                                        <p:attrNameLst>
                                          <p:attrName>style.visibility</p:attrName>
                                        </p:attrNameLst>
                                      </p:cBhvr>
                                      <p:to>
                                        <p:strVal val="visible"/>
                                      </p:to>
                                    </p:set>
                                    <p:animEffect transition="in" filter="wipe(left)">
                                      <p:cBhvr>
                                        <p:cTn id="120" dur="500"/>
                                        <p:tgtEl>
                                          <p:spTgt spid="8"/>
                                        </p:tgtEl>
                                      </p:cBhvr>
                                    </p:animEffect>
                                  </p:childTnLst>
                                </p:cTn>
                              </p:par>
                              <p:par>
                                <p:cTn id="121" presetID="22" presetClass="entr" presetSubtype="8" fill="hold" nodeType="withEffect">
                                  <p:stCondLst>
                                    <p:cond delay="0"/>
                                  </p:stCondLst>
                                  <p:childTnLst>
                                    <p:set>
                                      <p:cBhvr>
                                        <p:cTn id="122" dur="1" fill="hold">
                                          <p:stCondLst>
                                            <p:cond delay="0"/>
                                          </p:stCondLst>
                                        </p:cTn>
                                        <p:tgtEl>
                                          <p:spTgt spid="134"/>
                                        </p:tgtEl>
                                        <p:attrNameLst>
                                          <p:attrName>style.visibility</p:attrName>
                                        </p:attrNameLst>
                                      </p:cBhvr>
                                      <p:to>
                                        <p:strVal val="visible"/>
                                      </p:to>
                                    </p:set>
                                    <p:animEffect transition="in" filter="wipe(left)">
                                      <p:cBhvr>
                                        <p:cTn id="123" dur="500"/>
                                        <p:tgtEl>
                                          <p:spTgt spid="134"/>
                                        </p:tgtEl>
                                      </p:cBhvr>
                                    </p:animEffect>
                                  </p:childTnLst>
                                </p:cTn>
                              </p:par>
                              <p:par>
                                <p:cTn id="124" presetID="22" presetClass="entr" presetSubtype="8" fill="hold" nodeType="withEffect">
                                  <p:stCondLst>
                                    <p:cond delay="0"/>
                                  </p:stCondLst>
                                  <p:childTnLst>
                                    <p:set>
                                      <p:cBhvr>
                                        <p:cTn id="125" dur="1" fill="hold">
                                          <p:stCondLst>
                                            <p:cond delay="0"/>
                                          </p:stCondLst>
                                        </p:cTn>
                                        <p:tgtEl>
                                          <p:spTgt spid="150"/>
                                        </p:tgtEl>
                                        <p:attrNameLst>
                                          <p:attrName>style.visibility</p:attrName>
                                        </p:attrNameLst>
                                      </p:cBhvr>
                                      <p:to>
                                        <p:strVal val="visible"/>
                                      </p:to>
                                    </p:set>
                                    <p:animEffect transition="in" filter="wipe(left)">
                                      <p:cBhvr>
                                        <p:cTn id="126" dur="500"/>
                                        <p:tgtEl>
                                          <p:spTgt spid="150"/>
                                        </p:tgtEl>
                                      </p:cBhvr>
                                    </p:animEffect>
                                  </p:childTnLst>
                                </p:cTn>
                              </p:par>
                              <p:par>
                                <p:cTn id="127" presetID="22" presetClass="entr" presetSubtype="8" fill="hold" nodeType="withEffect">
                                  <p:stCondLst>
                                    <p:cond delay="0"/>
                                  </p:stCondLst>
                                  <p:childTnLst>
                                    <p:set>
                                      <p:cBhvr>
                                        <p:cTn id="128" dur="1" fill="hold">
                                          <p:stCondLst>
                                            <p:cond delay="0"/>
                                          </p:stCondLst>
                                        </p:cTn>
                                        <p:tgtEl>
                                          <p:spTgt spid="151"/>
                                        </p:tgtEl>
                                        <p:attrNameLst>
                                          <p:attrName>style.visibility</p:attrName>
                                        </p:attrNameLst>
                                      </p:cBhvr>
                                      <p:to>
                                        <p:strVal val="visible"/>
                                      </p:to>
                                    </p:set>
                                    <p:animEffect transition="in" filter="wipe(left)">
                                      <p:cBhvr>
                                        <p:cTn id="129" dur="500"/>
                                        <p:tgtEl>
                                          <p:spTgt spid="151"/>
                                        </p:tgtEl>
                                      </p:cBhvr>
                                    </p:animEffect>
                                  </p:childTnLst>
                                </p:cTn>
                              </p:par>
                              <p:par>
                                <p:cTn id="130" presetID="22" presetClass="entr" presetSubtype="8" fill="hold" nodeType="withEffect">
                                  <p:stCondLst>
                                    <p:cond delay="0"/>
                                  </p:stCondLst>
                                  <p:childTnLst>
                                    <p:set>
                                      <p:cBhvr>
                                        <p:cTn id="131" dur="1" fill="hold">
                                          <p:stCondLst>
                                            <p:cond delay="0"/>
                                          </p:stCondLst>
                                        </p:cTn>
                                        <p:tgtEl>
                                          <p:spTgt spid="149"/>
                                        </p:tgtEl>
                                        <p:attrNameLst>
                                          <p:attrName>style.visibility</p:attrName>
                                        </p:attrNameLst>
                                      </p:cBhvr>
                                      <p:to>
                                        <p:strVal val="visible"/>
                                      </p:to>
                                    </p:set>
                                    <p:animEffect transition="in" filter="wipe(left)">
                                      <p:cBhvr>
                                        <p:cTn id="132" dur="500"/>
                                        <p:tgtEl>
                                          <p:spTgt spid="149"/>
                                        </p:tgtEl>
                                      </p:cBhvr>
                                    </p:animEffect>
                                  </p:childTnLst>
                                </p:cTn>
                              </p:par>
                              <p:par>
                                <p:cTn id="133" presetID="22" presetClass="entr" presetSubtype="8" fill="hold" nodeType="withEffect">
                                  <p:stCondLst>
                                    <p:cond delay="0"/>
                                  </p:stCondLst>
                                  <p:childTnLst>
                                    <p:set>
                                      <p:cBhvr>
                                        <p:cTn id="134" dur="1" fill="hold">
                                          <p:stCondLst>
                                            <p:cond delay="0"/>
                                          </p:stCondLst>
                                        </p:cTn>
                                        <p:tgtEl>
                                          <p:spTgt spid="148"/>
                                        </p:tgtEl>
                                        <p:attrNameLst>
                                          <p:attrName>style.visibility</p:attrName>
                                        </p:attrNameLst>
                                      </p:cBhvr>
                                      <p:to>
                                        <p:strVal val="visible"/>
                                      </p:to>
                                    </p:set>
                                    <p:animEffect transition="in" filter="wipe(left)">
                                      <p:cBhvr>
                                        <p:cTn id="135" dur="500"/>
                                        <p:tgtEl>
                                          <p:spTgt spid="148"/>
                                        </p:tgtEl>
                                      </p:cBhvr>
                                    </p:animEffect>
                                  </p:childTnLst>
                                </p:cTn>
                              </p:par>
                              <p:par>
                                <p:cTn id="136" presetID="22" presetClass="entr" presetSubtype="8" fill="hold" nodeType="withEffect">
                                  <p:stCondLst>
                                    <p:cond delay="0"/>
                                  </p:stCondLst>
                                  <p:childTnLst>
                                    <p:set>
                                      <p:cBhvr>
                                        <p:cTn id="137" dur="1" fill="hold">
                                          <p:stCondLst>
                                            <p:cond delay="0"/>
                                          </p:stCondLst>
                                        </p:cTn>
                                        <p:tgtEl>
                                          <p:spTgt spid="168"/>
                                        </p:tgtEl>
                                        <p:attrNameLst>
                                          <p:attrName>style.visibility</p:attrName>
                                        </p:attrNameLst>
                                      </p:cBhvr>
                                      <p:to>
                                        <p:strVal val="visible"/>
                                      </p:to>
                                    </p:set>
                                    <p:animEffect transition="in" filter="wipe(left)">
                                      <p:cBhvr>
                                        <p:cTn id="138" dur="500"/>
                                        <p:tgtEl>
                                          <p:spTgt spid="1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20" grpId="0" animBg="1"/>
      <p:bldP spid="21" grpId="0" animBg="1"/>
      <p:bldP spid="2" grpId="0" animBg="1"/>
      <p:bldP spid="115" grpId="0"/>
      <p:bldP spid="116" grpId="0"/>
      <p:bldP spid="117" grpId="0"/>
      <p:bldP spid="118" grpId="0"/>
      <p:bldP spid="172" grpId="0"/>
      <p:bldP spid="173" grpId="0"/>
      <p:bldP spid="174" grpId="0"/>
      <p:bldP spid="162" grpId="0" animBg="1"/>
      <p:bldP spid="153" grpId="0" animBg="1"/>
      <p:bldP spid="154"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0118B96-A284-4D7D-8965-AFB821CA14BF}"/>
              </a:ext>
            </a:extLst>
          </p:cNvPr>
          <p:cNvSpPr>
            <a:spLocks noGrp="1"/>
          </p:cNvSpPr>
          <p:nvPr>
            <p:ph type="sldNum" sz="quarter" idx="12"/>
          </p:nvPr>
        </p:nvSpPr>
        <p:spPr/>
        <p:txBody>
          <a:bodyPr/>
          <a:lstStyle/>
          <a:p>
            <a:fld id="{4022722E-B8F0-49A7-B007-BC47D25684C4}" type="slidenum">
              <a:rPr lang="en-US" smtClean="0"/>
              <a:t>21</a:t>
            </a:fld>
            <a:endParaRPr lang="en-US"/>
          </a:p>
        </p:txBody>
      </p:sp>
      <p:sp>
        <p:nvSpPr>
          <p:cNvPr id="4" name="Title 3">
            <a:extLst>
              <a:ext uri="{FF2B5EF4-FFF2-40B4-BE49-F238E27FC236}">
                <a16:creationId xmlns:a16="http://schemas.microsoft.com/office/drawing/2014/main" id="{CE8D752E-50D9-49F2-A9D6-5B228833AC36}"/>
              </a:ext>
            </a:extLst>
          </p:cNvPr>
          <p:cNvSpPr>
            <a:spLocks noGrp="1"/>
          </p:cNvSpPr>
          <p:nvPr>
            <p:ph type="title" idx="4294967295"/>
          </p:nvPr>
        </p:nvSpPr>
        <p:spPr>
          <a:xfrm>
            <a:off x="431401" y="214549"/>
            <a:ext cx="5876925" cy="779463"/>
          </a:xfrm>
        </p:spPr>
        <p:txBody>
          <a:bodyPr>
            <a:normAutofit/>
          </a:bodyPr>
          <a:lstStyle/>
          <a:p>
            <a:r>
              <a:rPr lang="en-US" sz="4000" dirty="0">
                <a:solidFill>
                  <a:srgbClr val="FFFFFF"/>
                </a:solidFill>
                <a:cs typeface="Calibri Light"/>
              </a:rPr>
              <a:t>Behavioral representation</a:t>
            </a:r>
          </a:p>
        </p:txBody>
      </p:sp>
      <p:sp>
        <p:nvSpPr>
          <p:cNvPr id="55" name="Text Placeholder 29">
            <a:extLst>
              <a:ext uri="{FF2B5EF4-FFF2-40B4-BE49-F238E27FC236}">
                <a16:creationId xmlns:a16="http://schemas.microsoft.com/office/drawing/2014/main" id="{C627D4AE-1FD4-4D49-A94E-4032A49A6628}"/>
              </a:ext>
            </a:extLst>
          </p:cNvPr>
          <p:cNvSpPr txBox="1">
            <a:spLocks/>
          </p:cNvSpPr>
          <p:nvPr/>
        </p:nvSpPr>
        <p:spPr>
          <a:xfrm>
            <a:off x="389390" y="1242283"/>
            <a:ext cx="5662467" cy="2764309"/>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indent="0">
              <a:buNone/>
            </a:pPr>
            <a:r>
              <a:rPr lang="en-US" sz="1800" b="1" dirty="0">
                <a:solidFill>
                  <a:srgbClr val="0000FF"/>
                </a:solidFill>
                <a:effectLst/>
                <a:latin typeface="Courier New" panose="02070309020205020404" pitchFamily="49" charset="0"/>
              </a:rPr>
              <a:t>module</a:t>
            </a:r>
            <a:r>
              <a:rPr lang="en-US" sz="1800" dirty="0">
                <a:solidFill>
                  <a:srgbClr val="000000"/>
                </a:solidFill>
                <a:effectLst/>
                <a:latin typeface="Courier New" panose="02070309020205020404" pitchFamily="49" charset="0"/>
              </a:rPr>
              <a:t> example_ckt</a:t>
            </a:r>
            <a:r>
              <a:rPr lang="en-US" sz="1800" b="1" dirty="0">
                <a:solidFill>
                  <a:srgbClr val="000080"/>
                </a:solidFill>
                <a:effectLst/>
                <a:latin typeface="Courier New" panose="02070309020205020404" pitchFamily="49" charset="0"/>
              </a:rPr>
              <a:t>(</a:t>
            </a:r>
            <a:r>
              <a:rPr lang="en-US" sz="1800" dirty="0">
                <a:solidFill>
                  <a:srgbClr val="000000"/>
                </a:solidFill>
                <a:effectLst/>
                <a:latin typeface="Courier New" panose="02070309020205020404" pitchFamily="49" charset="0"/>
              </a:rPr>
              <a:t>f</a:t>
            </a:r>
            <a:r>
              <a:rPr lang="en-US" sz="1800" b="1" dirty="0">
                <a:solidFill>
                  <a:srgbClr val="000080"/>
                </a:solidFill>
                <a:effectLst/>
                <a:latin typeface="Courier New" panose="02070309020205020404" pitchFamily="49" charset="0"/>
              </a:rPr>
              <a:t>,</a:t>
            </a:r>
            <a:r>
              <a:rPr lang="en-US" sz="1800" dirty="0">
                <a:solidFill>
                  <a:srgbClr val="000000"/>
                </a:solidFill>
                <a:effectLst/>
                <a:latin typeface="Courier New" panose="02070309020205020404" pitchFamily="49" charset="0"/>
              </a:rPr>
              <a:t> x1</a:t>
            </a:r>
            <a:r>
              <a:rPr lang="en-US" sz="1800" b="1" dirty="0">
                <a:solidFill>
                  <a:srgbClr val="000080"/>
                </a:solidFill>
                <a:effectLst/>
                <a:latin typeface="Courier New" panose="02070309020205020404" pitchFamily="49" charset="0"/>
              </a:rPr>
              <a:t>,</a:t>
            </a:r>
            <a:r>
              <a:rPr lang="en-US" sz="1800" dirty="0">
                <a:solidFill>
                  <a:srgbClr val="000000"/>
                </a:solidFill>
                <a:effectLst/>
                <a:latin typeface="Courier New" panose="02070309020205020404" pitchFamily="49" charset="0"/>
              </a:rPr>
              <a:t> x2</a:t>
            </a:r>
            <a:r>
              <a:rPr lang="en-US" sz="1800" b="1" dirty="0">
                <a:solidFill>
                  <a:srgbClr val="000080"/>
                </a:solidFill>
                <a:effectLst/>
                <a:latin typeface="Courier New" panose="02070309020205020404" pitchFamily="49" charset="0"/>
              </a:rPr>
              <a:t>,</a:t>
            </a:r>
            <a:r>
              <a:rPr lang="en-US" sz="1800" dirty="0">
                <a:solidFill>
                  <a:srgbClr val="000000"/>
                </a:solidFill>
                <a:effectLst/>
                <a:latin typeface="Courier New" panose="02070309020205020404" pitchFamily="49" charset="0"/>
              </a:rPr>
              <a:t> x3</a:t>
            </a:r>
            <a:r>
              <a:rPr lang="en-US" sz="1800" b="1" dirty="0">
                <a:solidFill>
                  <a:srgbClr val="000080"/>
                </a:solidFill>
                <a:effectLst/>
                <a:latin typeface="Courier New" panose="02070309020205020404" pitchFamily="49" charset="0"/>
              </a:rPr>
              <a:t>);</a:t>
            </a:r>
            <a:r>
              <a:rPr lang="en-US" sz="1800" dirty="0">
                <a:solidFill>
                  <a:srgbClr val="000000"/>
                </a:solidFill>
                <a:effectLst/>
                <a:latin typeface="Courier New" panose="02070309020205020404" pitchFamily="49" charset="0"/>
              </a:rPr>
              <a:t> </a:t>
            </a:r>
          </a:p>
          <a:p>
            <a:pPr marL="457200" lvl="1" indent="0">
              <a:buNone/>
            </a:pPr>
            <a:r>
              <a:rPr lang="en-US" sz="1800" b="1" dirty="0">
                <a:solidFill>
                  <a:srgbClr val="0000FF"/>
                </a:solidFill>
                <a:effectLst/>
                <a:latin typeface="Courier New" panose="02070309020205020404" pitchFamily="49" charset="0"/>
              </a:rPr>
              <a:t>input</a:t>
            </a:r>
            <a:r>
              <a:rPr lang="en-US" sz="1800" dirty="0">
                <a:solidFill>
                  <a:srgbClr val="000000"/>
                </a:solidFill>
                <a:effectLst/>
                <a:latin typeface="Courier New" panose="02070309020205020404" pitchFamily="49" charset="0"/>
              </a:rPr>
              <a:t> x1</a:t>
            </a:r>
            <a:r>
              <a:rPr lang="en-US" sz="1800" b="1" dirty="0">
                <a:solidFill>
                  <a:srgbClr val="000080"/>
                </a:solidFill>
                <a:effectLst/>
                <a:latin typeface="Courier New" panose="02070309020205020404" pitchFamily="49" charset="0"/>
              </a:rPr>
              <a:t>,</a:t>
            </a:r>
            <a:r>
              <a:rPr lang="en-US" sz="1800" dirty="0">
                <a:solidFill>
                  <a:srgbClr val="000000"/>
                </a:solidFill>
                <a:effectLst/>
                <a:latin typeface="Courier New" panose="02070309020205020404" pitchFamily="49" charset="0"/>
              </a:rPr>
              <a:t> x2</a:t>
            </a:r>
            <a:r>
              <a:rPr lang="en-US" sz="1800" b="1" dirty="0">
                <a:solidFill>
                  <a:srgbClr val="000080"/>
                </a:solidFill>
                <a:effectLst/>
                <a:latin typeface="Courier New" panose="02070309020205020404" pitchFamily="49" charset="0"/>
              </a:rPr>
              <a:t>,</a:t>
            </a:r>
            <a:r>
              <a:rPr lang="en-US" sz="1800" dirty="0">
                <a:solidFill>
                  <a:srgbClr val="000000"/>
                </a:solidFill>
                <a:effectLst/>
                <a:latin typeface="Courier New" panose="02070309020205020404" pitchFamily="49" charset="0"/>
              </a:rPr>
              <a:t> x3</a:t>
            </a:r>
            <a:r>
              <a:rPr lang="en-US" sz="1800" b="1" dirty="0">
                <a:solidFill>
                  <a:srgbClr val="000080"/>
                </a:solidFill>
                <a:effectLst/>
                <a:latin typeface="Courier New" panose="02070309020205020404" pitchFamily="49" charset="0"/>
              </a:rPr>
              <a:t>;</a:t>
            </a:r>
            <a:r>
              <a:rPr lang="en-US" sz="1800" dirty="0">
                <a:solidFill>
                  <a:srgbClr val="000000"/>
                </a:solidFill>
                <a:effectLst/>
                <a:latin typeface="Courier New" panose="02070309020205020404" pitchFamily="49" charset="0"/>
              </a:rPr>
              <a:t> </a:t>
            </a:r>
          </a:p>
          <a:p>
            <a:pPr marL="457200" lvl="1" indent="0">
              <a:buNone/>
            </a:pPr>
            <a:r>
              <a:rPr lang="en-US" sz="1800" b="1" dirty="0">
                <a:solidFill>
                  <a:srgbClr val="0000FF"/>
                </a:solidFill>
                <a:effectLst/>
                <a:latin typeface="Courier New" panose="02070309020205020404" pitchFamily="49" charset="0"/>
              </a:rPr>
              <a:t>output</a:t>
            </a:r>
            <a:r>
              <a:rPr lang="en-US" sz="1800" dirty="0">
                <a:solidFill>
                  <a:srgbClr val="000000"/>
                </a:solidFill>
                <a:effectLst/>
                <a:latin typeface="Courier New" panose="02070309020205020404" pitchFamily="49" charset="0"/>
              </a:rPr>
              <a:t> f</a:t>
            </a:r>
            <a:r>
              <a:rPr lang="en-US" sz="1800" b="1" dirty="0">
                <a:solidFill>
                  <a:srgbClr val="000080"/>
                </a:solidFill>
                <a:effectLst/>
                <a:latin typeface="Courier New" panose="02070309020205020404" pitchFamily="49" charset="0"/>
              </a:rPr>
              <a:t>;</a:t>
            </a:r>
            <a:r>
              <a:rPr lang="en-US" sz="1800" dirty="0">
                <a:solidFill>
                  <a:srgbClr val="000000"/>
                </a:solidFill>
                <a:effectLst/>
                <a:latin typeface="Courier New" panose="02070309020205020404" pitchFamily="49" charset="0"/>
              </a:rPr>
              <a:t> </a:t>
            </a:r>
          </a:p>
          <a:p>
            <a:pPr marL="457200" lvl="1" indent="0">
              <a:buNone/>
            </a:pPr>
            <a:r>
              <a:rPr lang="en-US" sz="1800" b="1" dirty="0">
                <a:solidFill>
                  <a:srgbClr val="0000FF"/>
                </a:solidFill>
                <a:effectLst/>
                <a:latin typeface="Courier New" panose="02070309020205020404" pitchFamily="49" charset="0"/>
              </a:rPr>
              <a:t>assign</a:t>
            </a:r>
            <a:r>
              <a:rPr lang="en-US" sz="1800" dirty="0">
                <a:solidFill>
                  <a:srgbClr val="000000"/>
                </a:solidFill>
                <a:effectLst/>
                <a:latin typeface="Courier New" panose="02070309020205020404" pitchFamily="49" charset="0"/>
              </a:rPr>
              <a:t> f </a:t>
            </a:r>
            <a:r>
              <a:rPr lang="en-US" sz="1800" b="1" dirty="0">
                <a:solidFill>
                  <a:srgbClr val="000080"/>
                </a:solidFill>
                <a:effectLst/>
                <a:latin typeface="Courier New" panose="02070309020205020404" pitchFamily="49" charset="0"/>
              </a:rPr>
              <a:t>=</a:t>
            </a:r>
            <a:r>
              <a:rPr lang="en-US" sz="1800" dirty="0">
                <a:solidFill>
                  <a:srgbClr val="000000"/>
                </a:solidFill>
                <a:effectLst/>
                <a:latin typeface="Courier New" panose="02070309020205020404" pitchFamily="49" charset="0"/>
              </a:rPr>
              <a:t> </a:t>
            </a:r>
            <a:r>
              <a:rPr lang="en-US" sz="1800" b="1" dirty="0">
                <a:solidFill>
                  <a:srgbClr val="000080"/>
                </a:solidFill>
                <a:effectLst/>
                <a:latin typeface="Courier New" panose="02070309020205020404" pitchFamily="49" charset="0"/>
              </a:rPr>
              <a:t>(</a:t>
            </a:r>
            <a:r>
              <a:rPr lang="en-US" sz="1800" dirty="0">
                <a:solidFill>
                  <a:srgbClr val="000000"/>
                </a:solidFill>
                <a:effectLst/>
                <a:latin typeface="Courier New" panose="02070309020205020404" pitchFamily="49" charset="0"/>
              </a:rPr>
              <a:t>x1 </a:t>
            </a:r>
            <a:r>
              <a:rPr lang="en-US" sz="1800" b="1" dirty="0">
                <a:solidFill>
                  <a:srgbClr val="000080"/>
                </a:solidFill>
                <a:effectLst/>
                <a:latin typeface="Courier New" panose="02070309020205020404" pitchFamily="49" charset="0"/>
              </a:rPr>
              <a:t>&amp;</a:t>
            </a:r>
            <a:r>
              <a:rPr lang="en-US" sz="1800" dirty="0">
                <a:solidFill>
                  <a:srgbClr val="000000"/>
                </a:solidFill>
                <a:effectLst/>
                <a:latin typeface="Courier New" panose="02070309020205020404" pitchFamily="49" charset="0"/>
              </a:rPr>
              <a:t> x2</a:t>
            </a:r>
            <a:r>
              <a:rPr lang="en-US" sz="1800" b="1" dirty="0">
                <a:solidFill>
                  <a:srgbClr val="000080"/>
                </a:solidFill>
                <a:effectLst/>
                <a:latin typeface="Courier New" panose="02070309020205020404" pitchFamily="49" charset="0"/>
              </a:rPr>
              <a:t>)</a:t>
            </a:r>
            <a:r>
              <a:rPr lang="en-US" sz="1800" dirty="0">
                <a:solidFill>
                  <a:srgbClr val="000000"/>
                </a:solidFill>
                <a:effectLst/>
                <a:latin typeface="Courier New" panose="02070309020205020404" pitchFamily="49" charset="0"/>
              </a:rPr>
              <a:t> </a:t>
            </a:r>
            <a:r>
              <a:rPr lang="en-US" sz="1800" b="1" dirty="0">
                <a:solidFill>
                  <a:srgbClr val="000080"/>
                </a:solidFill>
                <a:effectLst/>
                <a:latin typeface="Courier New" panose="02070309020205020404" pitchFamily="49" charset="0"/>
              </a:rPr>
              <a:t>|</a:t>
            </a:r>
            <a:r>
              <a:rPr lang="en-US" sz="1800" dirty="0">
                <a:solidFill>
                  <a:srgbClr val="000000"/>
                </a:solidFill>
                <a:effectLst/>
                <a:latin typeface="Courier New" panose="02070309020205020404" pitchFamily="49" charset="0"/>
              </a:rPr>
              <a:t> </a:t>
            </a:r>
            <a:r>
              <a:rPr lang="en-US" sz="1800" b="1" dirty="0">
                <a:solidFill>
                  <a:srgbClr val="000080"/>
                </a:solidFill>
                <a:effectLst/>
                <a:latin typeface="Courier New" panose="02070309020205020404" pitchFamily="49" charset="0"/>
              </a:rPr>
              <a:t>(~</a:t>
            </a:r>
            <a:r>
              <a:rPr lang="en-US" sz="1800" dirty="0">
                <a:solidFill>
                  <a:srgbClr val="000000"/>
                </a:solidFill>
                <a:effectLst/>
                <a:latin typeface="Courier New" panose="02070309020205020404" pitchFamily="49" charset="0"/>
              </a:rPr>
              <a:t>x2 </a:t>
            </a:r>
            <a:r>
              <a:rPr lang="en-US" sz="1800" b="1" dirty="0">
                <a:solidFill>
                  <a:srgbClr val="000080"/>
                </a:solidFill>
                <a:effectLst/>
                <a:latin typeface="Courier New" panose="02070309020205020404" pitchFamily="49" charset="0"/>
              </a:rPr>
              <a:t>&amp;</a:t>
            </a:r>
            <a:r>
              <a:rPr lang="en-US" sz="1800" dirty="0">
                <a:solidFill>
                  <a:srgbClr val="000000"/>
                </a:solidFill>
                <a:effectLst/>
                <a:latin typeface="Courier New" panose="02070309020205020404" pitchFamily="49" charset="0"/>
              </a:rPr>
              <a:t> x3</a:t>
            </a:r>
            <a:r>
              <a:rPr lang="en-US" sz="1800" b="1" dirty="0">
                <a:solidFill>
                  <a:srgbClr val="000080"/>
                </a:solidFill>
                <a:effectLst/>
                <a:latin typeface="Courier New" panose="02070309020205020404" pitchFamily="49" charset="0"/>
              </a:rPr>
              <a:t>);</a:t>
            </a:r>
            <a:r>
              <a:rPr lang="en-US" sz="1800" dirty="0">
                <a:solidFill>
                  <a:srgbClr val="000000"/>
                </a:solidFill>
                <a:effectLst/>
                <a:latin typeface="Courier New" panose="02070309020205020404" pitchFamily="49" charset="0"/>
              </a:rPr>
              <a:t> </a:t>
            </a:r>
          </a:p>
          <a:p>
            <a:pPr marL="0" indent="0">
              <a:buNone/>
            </a:pPr>
            <a:r>
              <a:rPr lang="en-US" sz="1800" b="1" dirty="0">
                <a:solidFill>
                  <a:srgbClr val="0000FF"/>
                </a:solidFill>
                <a:effectLst/>
                <a:latin typeface="Courier New" panose="02070309020205020404" pitchFamily="49" charset="0"/>
              </a:rPr>
              <a:t>endmodule</a:t>
            </a:r>
            <a:r>
              <a:rPr lang="en-US" sz="1800" dirty="0">
                <a:solidFill>
                  <a:srgbClr val="000000"/>
                </a:solidFill>
                <a:effectLst/>
                <a:latin typeface="Courier New" panose="02070309020205020404" pitchFamily="49" charset="0"/>
              </a:rPr>
              <a:t> </a:t>
            </a:r>
            <a:endParaRPr lang="en-US" sz="1200" dirty="0">
              <a:effectLst/>
            </a:endParaRPr>
          </a:p>
        </p:txBody>
      </p:sp>
      <p:graphicFrame>
        <p:nvGraphicFramePr>
          <p:cNvPr id="25" name="Table 25">
            <a:extLst>
              <a:ext uri="{FF2B5EF4-FFF2-40B4-BE49-F238E27FC236}">
                <a16:creationId xmlns:a16="http://schemas.microsoft.com/office/drawing/2014/main" id="{103A59DA-73FA-4BF2-BD56-D515DA3D4FED}"/>
              </a:ext>
            </a:extLst>
          </p:cNvPr>
          <p:cNvGraphicFramePr>
            <a:graphicFrameLocks noGrp="1"/>
          </p:cNvGraphicFramePr>
          <p:nvPr>
            <p:extLst>
              <p:ext uri="{D42A27DB-BD31-4B8C-83A1-F6EECF244321}">
                <p14:modId xmlns:p14="http://schemas.microsoft.com/office/powerpoint/2010/main" val="912337067"/>
              </p:ext>
            </p:extLst>
          </p:nvPr>
        </p:nvGraphicFramePr>
        <p:xfrm>
          <a:off x="8302514" y="3471436"/>
          <a:ext cx="2592068" cy="3291840"/>
        </p:xfrm>
        <a:graphic>
          <a:graphicData uri="http://schemas.openxmlformats.org/drawingml/2006/table">
            <a:tbl>
              <a:tblPr firstRow="1" bandRow="1">
                <a:tableStyleId>{21E4AEA4-8DFA-4A89-87EB-49C32662AFE0}</a:tableStyleId>
              </a:tblPr>
              <a:tblGrid>
                <a:gridCol w="648017">
                  <a:extLst>
                    <a:ext uri="{9D8B030D-6E8A-4147-A177-3AD203B41FA5}">
                      <a16:colId xmlns:a16="http://schemas.microsoft.com/office/drawing/2014/main" val="196391886"/>
                    </a:ext>
                  </a:extLst>
                </a:gridCol>
                <a:gridCol w="648017">
                  <a:extLst>
                    <a:ext uri="{9D8B030D-6E8A-4147-A177-3AD203B41FA5}">
                      <a16:colId xmlns:a16="http://schemas.microsoft.com/office/drawing/2014/main" val="2408113100"/>
                    </a:ext>
                  </a:extLst>
                </a:gridCol>
                <a:gridCol w="648017">
                  <a:extLst>
                    <a:ext uri="{9D8B030D-6E8A-4147-A177-3AD203B41FA5}">
                      <a16:colId xmlns:a16="http://schemas.microsoft.com/office/drawing/2014/main" val="1843959951"/>
                    </a:ext>
                  </a:extLst>
                </a:gridCol>
                <a:gridCol w="648017">
                  <a:extLst>
                    <a:ext uri="{9D8B030D-6E8A-4147-A177-3AD203B41FA5}">
                      <a16:colId xmlns:a16="http://schemas.microsoft.com/office/drawing/2014/main" val="3015193391"/>
                    </a:ext>
                  </a:extLst>
                </a:gridCol>
              </a:tblGrid>
              <a:tr h="209224">
                <a:tc>
                  <a:txBody>
                    <a:bodyPr/>
                    <a:lstStyle/>
                    <a:p>
                      <a:pPr algn="ctr"/>
                      <a:r>
                        <a:rPr lang="en-US" dirty="0"/>
                        <a:t>x1</a:t>
                      </a:r>
                    </a:p>
                  </a:txBody>
                  <a:tcPr anchor="ctr"/>
                </a:tc>
                <a:tc>
                  <a:txBody>
                    <a:bodyPr/>
                    <a:lstStyle/>
                    <a:p>
                      <a:pPr algn="ctr"/>
                      <a:r>
                        <a:rPr lang="en-US" dirty="0"/>
                        <a:t>x2</a:t>
                      </a:r>
                    </a:p>
                  </a:txBody>
                  <a:tcPr anchor="ctr"/>
                </a:tc>
                <a:tc>
                  <a:txBody>
                    <a:bodyPr/>
                    <a:lstStyle/>
                    <a:p>
                      <a:pPr algn="ctr"/>
                      <a:r>
                        <a:rPr lang="en-US" dirty="0"/>
                        <a:t>x3</a:t>
                      </a:r>
                    </a:p>
                  </a:txBody>
                  <a:tcPr anchor="ctr"/>
                </a:tc>
                <a:tc>
                  <a:txBody>
                    <a:bodyPr/>
                    <a:lstStyle/>
                    <a:p>
                      <a:pPr algn="ctr"/>
                      <a:r>
                        <a:rPr lang="en-US" dirty="0"/>
                        <a:t>f</a:t>
                      </a:r>
                    </a:p>
                  </a:txBody>
                  <a:tcPr anchor="ctr"/>
                </a:tc>
                <a:extLst>
                  <a:ext uri="{0D108BD9-81ED-4DB2-BD59-A6C34878D82A}">
                    <a16:rowId xmlns:a16="http://schemas.microsoft.com/office/drawing/2014/main" val="4031200721"/>
                  </a:ext>
                </a:extLst>
              </a:tr>
              <a:tr h="209224">
                <a:tc>
                  <a:txBody>
                    <a:bodyPr/>
                    <a:lstStyle/>
                    <a:p>
                      <a:pPr algn="ctr"/>
                      <a:r>
                        <a:rPr lang="en-US" dirty="0"/>
                        <a:t>0</a:t>
                      </a:r>
                    </a:p>
                  </a:txBody>
                  <a:tcPr anchor="ctr"/>
                </a:tc>
                <a:tc>
                  <a:txBody>
                    <a:bodyPr/>
                    <a:lstStyle/>
                    <a:p>
                      <a:pPr algn="ctr"/>
                      <a:r>
                        <a:rPr lang="en-US" dirty="0"/>
                        <a:t>0</a:t>
                      </a:r>
                    </a:p>
                  </a:txBody>
                  <a:tcPr anchor="ctr"/>
                </a:tc>
                <a:tc>
                  <a:txBody>
                    <a:bodyPr/>
                    <a:lstStyle/>
                    <a:p>
                      <a:pPr algn="ctr"/>
                      <a:r>
                        <a:rPr lang="en-US" dirty="0"/>
                        <a:t>0</a:t>
                      </a:r>
                    </a:p>
                  </a:txBody>
                  <a:tcPr anchor="ctr"/>
                </a:tc>
                <a:tc>
                  <a:txBody>
                    <a:bodyPr/>
                    <a:lstStyle/>
                    <a:p>
                      <a:pPr algn="ctr"/>
                      <a:r>
                        <a:rPr lang="en-US" dirty="0"/>
                        <a:t>0</a:t>
                      </a:r>
                    </a:p>
                  </a:txBody>
                  <a:tcPr anchor="ctr"/>
                </a:tc>
                <a:extLst>
                  <a:ext uri="{0D108BD9-81ED-4DB2-BD59-A6C34878D82A}">
                    <a16:rowId xmlns:a16="http://schemas.microsoft.com/office/drawing/2014/main" val="3193357315"/>
                  </a:ext>
                </a:extLst>
              </a:tr>
              <a:tr h="209224">
                <a:tc>
                  <a:txBody>
                    <a:bodyPr/>
                    <a:lstStyle/>
                    <a:p>
                      <a:pPr algn="ctr"/>
                      <a:r>
                        <a:rPr lang="en-US" dirty="0"/>
                        <a:t>0</a:t>
                      </a:r>
                    </a:p>
                  </a:txBody>
                  <a:tcPr anchor="ctr"/>
                </a:tc>
                <a:tc>
                  <a:txBody>
                    <a:bodyPr/>
                    <a:lstStyle/>
                    <a:p>
                      <a:pPr algn="ctr"/>
                      <a:r>
                        <a:rPr lang="en-US" dirty="0"/>
                        <a:t>0</a:t>
                      </a:r>
                    </a:p>
                  </a:txBody>
                  <a:tcPr anchor="ctr"/>
                </a:tc>
                <a:tc>
                  <a:txBody>
                    <a:bodyPr/>
                    <a:lstStyle/>
                    <a:p>
                      <a:pPr algn="ctr"/>
                      <a:r>
                        <a:rPr lang="en-US" dirty="0"/>
                        <a:t>1</a:t>
                      </a:r>
                    </a:p>
                  </a:txBody>
                  <a:tcPr anchor="ctr"/>
                </a:tc>
                <a:tc>
                  <a:txBody>
                    <a:bodyPr/>
                    <a:lstStyle/>
                    <a:p>
                      <a:pPr algn="ctr"/>
                      <a:r>
                        <a:rPr lang="en-US" dirty="0"/>
                        <a:t>0</a:t>
                      </a:r>
                    </a:p>
                  </a:txBody>
                  <a:tcPr anchor="ctr"/>
                </a:tc>
                <a:extLst>
                  <a:ext uri="{0D108BD9-81ED-4DB2-BD59-A6C34878D82A}">
                    <a16:rowId xmlns:a16="http://schemas.microsoft.com/office/drawing/2014/main" val="3554890028"/>
                  </a:ext>
                </a:extLst>
              </a:tr>
              <a:tr h="209224">
                <a:tc>
                  <a:txBody>
                    <a:bodyPr/>
                    <a:lstStyle/>
                    <a:p>
                      <a:pPr algn="ctr"/>
                      <a:r>
                        <a:rPr lang="en-US" dirty="0"/>
                        <a:t>0</a:t>
                      </a:r>
                    </a:p>
                  </a:txBody>
                  <a:tcPr anchor="ctr"/>
                </a:tc>
                <a:tc>
                  <a:txBody>
                    <a:bodyPr/>
                    <a:lstStyle/>
                    <a:p>
                      <a:pPr algn="ctr"/>
                      <a:r>
                        <a:rPr lang="en-US" dirty="0"/>
                        <a:t>1</a:t>
                      </a:r>
                    </a:p>
                  </a:txBody>
                  <a:tcPr anchor="ctr"/>
                </a:tc>
                <a:tc>
                  <a:txBody>
                    <a:bodyPr/>
                    <a:lstStyle/>
                    <a:p>
                      <a:pPr algn="ctr"/>
                      <a:r>
                        <a:rPr lang="en-US" dirty="0"/>
                        <a:t>0</a:t>
                      </a:r>
                    </a:p>
                  </a:txBody>
                  <a:tcPr anchor="ctr"/>
                </a:tc>
                <a:tc>
                  <a:txBody>
                    <a:bodyPr/>
                    <a:lstStyle/>
                    <a:p>
                      <a:pPr algn="ctr"/>
                      <a:r>
                        <a:rPr lang="en-US" dirty="0"/>
                        <a:t>0</a:t>
                      </a:r>
                    </a:p>
                  </a:txBody>
                  <a:tcPr anchor="ctr"/>
                </a:tc>
                <a:extLst>
                  <a:ext uri="{0D108BD9-81ED-4DB2-BD59-A6C34878D82A}">
                    <a16:rowId xmlns:a16="http://schemas.microsoft.com/office/drawing/2014/main" val="3626386215"/>
                  </a:ext>
                </a:extLst>
              </a:tr>
              <a:tr h="209224">
                <a:tc>
                  <a:txBody>
                    <a:bodyPr/>
                    <a:lstStyle/>
                    <a:p>
                      <a:pPr algn="ctr"/>
                      <a:r>
                        <a:rPr lang="en-US" dirty="0"/>
                        <a:t>0</a:t>
                      </a:r>
                    </a:p>
                  </a:txBody>
                  <a:tcPr anchor="ctr"/>
                </a:tc>
                <a:tc>
                  <a:txBody>
                    <a:bodyPr/>
                    <a:lstStyle/>
                    <a:p>
                      <a:pPr algn="ctr"/>
                      <a:r>
                        <a:rPr lang="en-US" dirty="0"/>
                        <a:t>1</a:t>
                      </a:r>
                    </a:p>
                  </a:txBody>
                  <a:tcPr anchor="ctr"/>
                </a:tc>
                <a:tc>
                  <a:txBody>
                    <a:bodyPr/>
                    <a:lstStyle/>
                    <a:p>
                      <a:pPr algn="ctr"/>
                      <a:r>
                        <a:rPr lang="en-US" dirty="0"/>
                        <a:t>1</a:t>
                      </a:r>
                    </a:p>
                  </a:txBody>
                  <a:tcPr anchor="ctr"/>
                </a:tc>
                <a:tc>
                  <a:txBody>
                    <a:bodyPr/>
                    <a:lstStyle/>
                    <a:p>
                      <a:pPr algn="ctr"/>
                      <a:r>
                        <a:rPr lang="en-US" dirty="0"/>
                        <a:t>1</a:t>
                      </a:r>
                    </a:p>
                  </a:txBody>
                  <a:tcPr anchor="ctr"/>
                </a:tc>
                <a:extLst>
                  <a:ext uri="{0D108BD9-81ED-4DB2-BD59-A6C34878D82A}">
                    <a16:rowId xmlns:a16="http://schemas.microsoft.com/office/drawing/2014/main" val="1885683169"/>
                  </a:ext>
                </a:extLst>
              </a:tr>
              <a:tr h="209224">
                <a:tc>
                  <a:txBody>
                    <a:bodyPr/>
                    <a:lstStyle/>
                    <a:p>
                      <a:pPr algn="ctr"/>
                      <a:r>
                        <a:rPr lang="en-US" dirty="0"/>
                        <a:t>1</a:t>
                      </a:r>
                    </a:p>
                  </a:txBody>
                  <a:tcPr anchor="ctr"/>
                </a:tc>
                <a:tc>
                  <a:txBody>
                    <a:bodyPr/>
                    <a:lstStyle/>
                    <a:p>
                      <a:pPr algn="ctr"/>
                      <a:r>
                        <a:rPr lang="en-US" dirty="0"/>
                        <a:t>0</a:t>
                      </a:r>
                    </a:p>
                  </a:txBody>
                  <a:tcPr anchor="ctr"/>
                </a:tc>
                <a:tc>
                  <a:txBody>
                    <a:bodyPr/>
                    <a:lstStyle/>
                    <a:p>
                      <a:pPr algn="ctr"/>
                      <a:r>
                        <a:rPr lang="en-US" dirty="0"/>
                        <a:t>0</a:t>
                      </a:r>
                    </a:p>
                  </a:txBody>
                  <a:tcPr anchor="ctr"/>
                </a:tc>
                <a:tc>
                  <a:txBody>
                    <a:bodyPr/>
                    <a:lstStyle/>
                    <a:p>
                      <a:pPr algn="ctr"/>
                      <a:r>
                        <a:rPr lang="en-US" dirty="0"/>
                        <a:t>1</a:t>
                      </a:r>
                    </a:p>
                  </a:txBody>
                  <a:tcPr anchor="ctr"/>
                </a:tc>
                <a:extLst>
                  <a:ext uri="{0D108BD9-81ED-4DB2-BD59-A6C34878D82A}">
                    <a16:rowId xmlns:a16="http://schemas.microsoft.com/office/drawing/2014/main" val="1451125261"/>
                  </a:ext>
                </a:extLst>
              </a:tr>
              <a:tr h="209224">
                <a:tc>
                  <a:txBody>
                    <a:bodyPr/>
                    <a:lstStyle/>
                    <a:p>
                      <a:pPr algn="ctr"/>
                      <a:r>
                        <a:rPr lang="en-US" dirty="0"/>
                        <a:t>1</a:t>
                      </a:r>
                    </a:p>
                  </a:txBody>
                  <a:tcPr anchor="ctr"/>
                </a:tc>
                <a:tc>
                  <a:txBody>
                    <a:bodyPr/>
                    <a:lstStyle/>
                    <a:p>
                      <a:pPr algn="ctr"/>
                      <a:r>
                        <a:rPr lang="en-US" dirty="0"/>
                        <a:t>0</a:t>
                      </a:r>
                    </a:p>
                  </a:txBody>
                  <a:tcPr anchor="ctr"/>
                </a:tc>
                <a:tc>
                  <a:txBody>
                    <a:bodyPr/>
                    <a:lstStyle/>
                    <a:p>
                      <a:pPr algn="ctr"/>
                      <a:r>
                        <a:rPr lang="en-US" dirty="0"/>
                        <a:t>1</a:t>
                      </a:r>
                    </a:p>
                  </a:txBody>
                  <a:tcPr anchor="ctr"/>
                </a:tc>
                <a:tc>
                  <a:txBody>
                    <a:bodyPr/>
                    <a:lstStyle/>
                    <a:p>
                      <a:pPr algn="ctr"/>
                      <a:r>
                        <a:rPr lang="en-US" dirty="0"/>
                        <a:t>1</a:t>
                      </a:r>
                    </a:p>
                  </a:txBody>
                  <a:tcPr anchor="ctr"/>
                </a:tc>
                <a:extLst>
                  <a:ext uri="{0D108BD9-81ED-4DB2-BD59-A6C34878D82A}">
                    <a16:rowId xmlns:a16="http://schemas.microsoft.com/office/drawing/2014/main" val="493963800"/>
                  </a:ext>
                </a:extLst>
              </a:tr>
              <a:tr h="209224">
                <a:tc>
                  <a:txBody>
                    <a:bodyPr/>
                    <a:lstStyle/>
                    <a:p>
                      <a:pPr algn="ctr"/>
                      <a:r>
                        <a:rPr lang="en-US" dirty="0"/>
                        <a:t>1</a:t>
                      </a:r>
                    </a:p>
                  </a:txBody>
                  <a:tcPr anchor="ctr"/>
                </a:tc>
                <a:tc>
                  <a:txBody>
                    <a:bodyPr/>
                    <a:lstStyle/>
                    <a:p>
                      <a:pPr algn="ctr"/>
                      <a:r>
                        <a:rPr lang="en-US" dirty="0"/>
                        <a:t>1</a:t>
                      </a:r>
                    </a:p>
                  </a:txBody>
                  <a:tcPr anchor="ctr"/>
                </a:tc>
                <a:tc>
                  <a:txBody>
                    <a:bodyPr/>
                    <a:lstStyle/>
                    <a:p>
                      <a:pPr algn="ctr"/>
                      <a:r>
                        <a:rPr lang="en-US" dirty="0"/>
                        <a:t>0</a:t>
                      </a:r>
                    </a:p>
                  </a:txBody>
                  <a:tcPr anchor="ctr"/>
                </a:tc>
                <a:tc>
                  <a:txBody>
                    <a:bodyPr/>
                    <a:lstStyle/>
                    <a:p>
                      <a:pPr algn="ctr"/>
                      <a:r>
                        <a:rPr lang="en-US" dirty="0"/>
                        <a:t>0</a:t>
                      </a:r>
                    </a:p>
                  </a:txBody>
                  <a:tcPr anchor="ctr"/>
                </a:tc>
                <a:extLst>
                  <a:ext uri="{0D108BD9-81ED-4DB2-BD59-A6C34878D82A}">
                    <a16:rowId xmlns:a16="http://schemas.microsoft.com/office/drawing/2014/main" val="1668106094"/>
                  </a:ext>
                </a:extLst>
              </a:tr>
              <a:tr h="209224">
                <a:tc>
                  <a:txBody>
                    <a:bodyPr/>
                    <a:lstStyle/>
                    <a:p>
                      <a:pPr algn="ctr"/>
                      <a:r>
                        <a:rPr lang="en-US" dirty="0"/>
                        <a:t>1</a:t>
                      </a:r>
                    </a:p>
                  </a:txBody>
                  <a:tcPr anchor="ctr"/>
                </a:tc>
                <a:tc>
                  <a:txBody>
                    <a:bodyPr/>
                    <a:lstStyle/>
                    <a:p>
                      <a:pPr algn="ctr"/>
                      <a:r>
                        <a:rPr lang="en-US" dirty="0"/>
                        <a:t>1</a:t>
                      </a:r>
                    </a:p>
                  </a:txBody>
                  <a:tcPr anchor="ctr"/>
                </a:tc>
                <a:tc>
                  <a:txBody>
                    <a:bodyPr/>
                    <a:lstStyle/>
                    <a:p>
                      <a:pPr algn="ctr"/>
                      <a:r>
                        <a:rPr lang="en-US" dirty="0"/>
                        <a:t>1</a:t>
                      </a:r>
                    </a:p>
                  </a:txBody>
                  <a:tcPr anchor="ctr"/>
                </a:tc>
                <a:tc>
                  <a:txBody>
                    <a:bodyPr/>
                    <a:lstStyle/>
                    <a:p>
                      <a:pPr algn="ctr"/>
                      <a:r>
                        <a:rPr lang="en-US" dirty="0"/>
                        <a:t>1</a:t>
                      </a:r>
                    </a:p>
                  </a:txBody>
                  <a:tcPr anchor="ctr"/>
                </a:tc>
                <a:extLst>
                  <a:ext uri="{0D108BD9-81ED-4DB2-BD59-A6C34878D82A}">
                    <a16:rowId xmlns:a16="http://schemas.microsoft.com/office/drawing/2014/main" val="695700939"/>
                  </a:ext>
                </a:extLst>
              </a:tr>
            </a:tbl>
          </a:graphicData>
        </a:graphic>
      </p:graphicFrame>
      <mc:AlternateContent xmlns:mc="http://schemas.openxmlformats.org/markup-compatibility/2006" xmlns:a14="http://schemas.microsoft.com/office/drawing/2010/main">
        <mc:Choice Requires="a14">
          <p:graphicFrame>
            <p:nvGraphicFramePr>
              <p:cNvPr id="64" name="Table 17">
                <a:extLst>
                  <a:ext uri="{FF2B5EF4-FFF2-40B4-BE49-F238E27FC236}">
                    <a16:creationId xmlns:a16="http://schemas.microsoft.com/office/drawing/2014/main" id="{9EF2BF49-CB0C-4842-A57C-557C0001142B}"/>
                  </a:ext>
                </a:extLst>
              </p:cNvPr>
              <p:cNvGraphicFramePr>
                <a:graphicFrameLocks noGrp="1"/>
              </p:cNvGraphicFramePr>
              <p:nvPr>
                <p:extLst>
                  <p:ext uri="{D42A27DB-BD31-4B8C-83A1-F6EECF244321}">
                    <p14:modId xmlns:p14="http://schemas.microsoft.com/office/powerpoint/2010/main" val="281774552"/>
                  </p:ext>
                </p:extLst>
              </p:nvPr>
            </p:nvGraphicFramePr>
            <p:xfrm>
              <a:off x="389390" y="4496969"/>
              <a:ext cx="5662467" cy="684502"/>
            </p:xfrm>
            <a:graphic>
              <a:graphicData uri="http://schemas.openxmlformats.org/drawingml/2006/table">
                <a:tbl>
                  <a:tblPr firstRow="1" bandRow="1">
                    <a:tableStyleId>{5C22544A-7EE6-4342-B048-85BDC9FD1C3A}</a:tableStyleId>
                  </a:tblPr>
                  <a:tblGrid>
                    <a:gridCol w="5662467">
                      <a:extLst>
                        <a:ext uri="{9D8B030D-6E8A-4147-A177-3AD203B41FA5}">
                          <a16:colId xmlns:a16="http://schemas.microsoft.com/office/drawing/2014/main" val="3059503754"/>
                        </a:ext>
                      </a:extLst>
                    </a:gridCol>
                  </a:tblGrid>
                  <a:tr h="68450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2200" b="1" i="1" kern="1200" smtClean="0">
                                    <a:solidFill>
                                      <a:schemeClr val="accent1">
                                        <a:lumMod val="75000"/>
                                      </a:schemeClr>
                                    </a:solidFill>
                                    <a:effectLst/>
                                    <a:latin typeface="Cambria Math" panose="02040503050406030204" pitchFamily="18" charset="0"/>
                                    <a:ea typeface="+mn-ea"/>
                                    <a:cs typeface="Courier New" panose="02070309020205020404" pitchFamily="49" charset="0"/>
                                  </a:rPr>
                                  <m:t>𝒇</m:t>
                                </m:r>
                                <m:r>
                                  <a:rPr lang="en-US" sz="2200" b="1" i="1" kern="1200" smtClean="0">
                                    <a:solidFill>
                                      <a:schemeClr val="accent1">
                                        <a:lumMod val="75000"/>
                                      </a:schemeClr>
                                    </a:solidFill>
                                    <a:effectLst/>
                                    <a:latin typeface="Cambria Math" panose="02040503050406030204" pitchFamily="18" charset="0"/>
                                    <a:ea typeface="+mn-ea"/>
                                    <a:cs typeface="Courier New" panose="02070309020205020404" pitchFamily="49" charset="0"/>
                                  </a:rPr>
                                  <m:t>=</m:t>
                                </m:r>
                                <m:sSub>
                                  <m:sSubPr>
                                    <m:ctrlPr>
                                      <a:rPr lang="en-US" sz="2200" b="1" i="1" kern="1200" smtClean="0">
                                        <a:solidFill>
                                          <a:schemeClr val="accent1">
                                            <a:lumMod val="75000"/>
                                          </a:schemeClr>
                                        </a:solidFill>
                                        <a:effectLst/>
                                        <a:latin typeface="Cambria Math" panose="02040503050406030204" pitchFamily="18" charset="0"/>
                                        <a:ea typeface="+mn-ea"/>
                                        <a:cs typeface="Courier New" panose="02070309020205020404" pitchFamily="49" charset="0"/>
                                      </a:rPr>
                                    </m:ctrlPr>
                                  </m:sSubPr>
                                  <m:e>
                                    <m:r>
                                      <a:rPr lang="en-US" sz="2200" b="1" i="1" kern="1200" smtClean="0">
                                        <a:solidFill>
                                          <a:schemeClr val="accent1">
                                            <a:lumMod val="75000"/>
                                          </a:schemeClr>
                                        </a:solidFill>
                                        <a:effectLst/>
                                        <a:latin typeface="Cambria Math" panose="02040503050406030204" pitchFamily="18" charset="0"/>
                                        <a:ea typeface="+mn-ea"/>
                                        <a:cs typeface="Courier New" panose="02070309020205020404" pitchFamily="49" charset="0"/>
                                      </a:rPr>
                                      <m:t>𝒙</m:t>
                                    </m:r>
                                  </m:e>
                                  <m:sub>
                                    <m:r>
                                      <a:rPr lang="en-US" sz="2200" b="1" i="1" kern="1200" smtClean="0">
                                        <a:solidFill>
                                          <a:schemeClr val="accent1">
                                            <a:lumMod val="75000"/>
                                          </a:schemeClr>
                                        </a:solidFill>
                                        <a:effectLst/>
                                        <a:latin typeface="Cambria Math" panose="02040503050406030204" pitchFamily="18" charset="0"/>
                                        <a:ea typeface="+mn-ea"/>
                                        <a:cs typeface="Courier New" panose="02070309020205020404" pitchFamily="49" charset="0"/>
                                      </a:rPr>
                                      <m:t>𝟏</m:t>
                                    </m:r>
                                  </m:sub>
                                </m:sSub>
                                <m:r>
                                  <a:rPr lang="en-US" sz="2200" b="1" i="1" kern="1200" smtClean="0">
                                    <a:solidFill>
                                      <a:schemeClr val="accent1">
                                        <a:lumMod val="75000"/>
                                      </a:schemeClr>
                                    </a:solidFill>
                                    <a:effectLst/>
                                    <a:latin typeface="Cambria Math" panose="02040503050406030204" pitchFamily="18" charset="0"/>
                                    <a:ea typeface="+mn-ea"/>
                                    <a:cs typeface="Courier New" panose="02070309020205020404" pitchFamily="49" charset="0"/>
                                  </a:rPr>
                                  <m:t> .  </m:t>
                                </m:r>
                                <m:sSub>
                                  <m:sSubPr>
                                    <m:ctrlPr>
                                      <a:rPr lang="en-US" sz="2200" b="1" i="1" kern="1200" smtClean="0">
                                        <a:solidFill>
                                          <a:schemeClr val="accent1">
                                            <a:lumMod val="75000"/>
                                          </a:schemeClr>
                                        </a:solidFill>
                                        <a:effectLst/>
                                        <a:latin typeface="Cambria Math" panose="02040503050406030204" pitchFamily="18" charset="0"/>
                                        <a:ea typeface="+mn-ea"/>
                                        <a:cs typeface="Courier New" panose="02070309020205020404" pitchFamily="49" charset="0"/>
                                      </a:rPr>
                                    </m:ctrlPr>
                                  </m:sSubPr>
                                  <m:e>
                                    <m:r>
                                      <a:rPr lang="en-US" sz="2200" b="1" i="1" kern="1200" smtClean="0">
                                        <a:solidFill>
                                          <a:schemeClr val="accent1">
                                            <a:lumMod val="75000"/>
                                          </a:schemeClr>
                                        </a:solidFill>
                                        <a:effectLst/>
                                        <a:latin typeface="Cambria Math" panose="02040503050406030204" pitchFamily="18" charset="0"/>
                                        <a:ea typeface="+mn-ea"/>
                                        <a:cs typeface="Courier New" panose="02070309020205020404" pitchFamily="49" charset="0"/>
                                      </a:rPr>
                                      <m:t>𝒙</m:t>
                                    </m:r>
                                  </m:e>
                                  <m:sub>
                                    <m:r>
                                      <a:rPr lang="en-US" sz="2200" b="1" i="1" kern="1200" smtClean="0">
                                        <a:solidFill>
                                          <a:schemeClr val="accent1">
                                            <a:lumMod val="75000"/>
                                          </a:schemeClr>
                                        </a:solidFill>
                                        <a:effectLst/>
                                        <a:latin typeface="Cambria Math" panose="02040503050406030204" pitchFamily="18" charset="0"/>
                                        <a:ea typeface="+mn-ea"/>
                                        <a:cs typeface="Courier New" panose="02070309020205020404" pitchFamily="49" charset="0"/>
                                      </a:rPr>
                                      <m:t>𝟐</m:t>
                                    </m:r>
                                  </m:sub>
                                </m:sSub>
                                <m:r>
                                  <a:rPr lang="en-US" sz="2200" b="1" i="1" kern="1200" smtClean="0">
                                    <a:solidFill>
                                      <a:schemeClr val="accent1">
                                        <a:lumMod val="75000"/>
                                      </a:schemeClr>
                                    </a:solidFill>
                                    <a:effectLst/>
                                    <a:latin typeface="Cambria Math" panose="02040503050406030204" pitchFamily="18" charset="0"/>
                                    <a:ea typeface="+mn-ea"/>
                                    <a:cs typeface="Courier New" panose="02070309020205020404" pitchFamily="49" charset="0"/>
                                  </a:rPr>
                                  <m:t>+ </m:t>
                                </m:r>
                                <m:acc>
                                  <m:accPr>
                                    <m:chr m:val="̅"/>
                                    <m:ctrlPr>
                                      <a:rPr lang="en-US" sz="2200" b="1" i="1" kern="1200" smtClean="0">
                                        <a:solidFill>
                                          <a:schemeClr val="accent1">
                                            <a:lumMod val="75000"/>
                                          </a:schemeClr>
                                        </a:solidFill>
                                        <a:effectLst/>
                                        <a:latin typeface="Cambria Math" panose="02040503050406030204" pitchFamily="18" charset="0"/>
                                        <a:ea typeface="+mn-ea"/>
                                        <a:cs typeface="Courier New" panose="02070309020205020404" pitchFamily="49" charset="0"/>
                                      </a:rPr>
                                    </m:ctrlPr>
                                  </m:accPr>
                                  <m:e>
                                    <m:sSub>
                                      <m:sSubPr>
                                        <m:ctrlPr>
                                          <a:rPr lang="en-US" sz="2200" b="1" i="1" kern="1200" smtClean="0">
                                            <a:solidFill>
                                              <a:schemeClr val="accent1">
                                                <a:lumMod val="75000"/>
                                              </a:schemeClr>
                                            </a:solidFill>
                                            <a:effectLst/>
                                            <a:latin typeface="Cambria Math" panose="02040503050406030204" pitchFamily="18" charset="0"/>
                                            <a:ea typeface="+mn-ea"/>
                                            <a:cs typeface="Courier New" panose="02070309020205020404" pitchFamily="49" charset="0"/>
                                          </a:rPr>
                                        </m:ctrlPr>
                                      </m:sSubPr>
                                      <m:e>
                                        <m:r>
                                          <a:rPr lang="en-US" sz="2200" b="1" i="1" kern="1200" smtClean="0">
                                            <a:solidFill>
                                              <a:schemeClr val="accent1">
                                                <a:lumMod val="75000"/>
                                              </a:schemeClr>
                                            </a:solidFill>
                                            <a:effectLst/>
                                            <a:latin typeface="Cambria Math" panose="02040503050406030204" pitchFamily="18" charset="0"/>
                                            <a:ea typeface="+mn-ea"/>
                                            <a:cs typeface="Courier New" panose="02070309020205020404" pitchFamily="49" charset="0"/>
                                          </a:rPr>
                                          <m:t>𝒙</m:t>
                                        </m:r>
                                      </m:e>
                                      <m:sub>
                                        <m:r>
                                          <a:rPr lang="en-US" sz="2200" b="1" i="1" kern="1200" smtClean="0">
                                            <a:solidFill>
                                              <a:schemeClr val="accent1">
                                                <a:lumMod val="75000"/>
                                              </a:schemeClr>
                                            </a:solidFill>
                                            <a:effectLst/>
                                            <a:latin typeface="Cambria Math" panose="02040503050406030204" pitchFamily="18" charset="0"/>
                                            <a:ea typeface="+mn-ea"/>
                                            <a:cs typeface="Courier New" panose="02070309020205020404" pitchFamily="49" charset="0"/>
                                          </a:rPr>
                                          <m:t>𝟐</m:t>
                                        </m:r>
                                      </m:sub>
                                    </m:sSub>
                                  </m:e>
                                </m:acc>
                                <m:r>
                                  <a:rPr lang="en-US" sz="2200" b="1" i="1" kern="1200" smtClean="0">
                                    <a:solidFill>
                                      <a:schemeClr val="accent1">
                                        <a:lumMod val="75000"/>
                                      </a:schemeClr>
                                    </a:solidFill>
                                    <a:effectLst/>
                                    <a:latin typeface="Cambria Math" panose="02040503050406030204" pitchFamily="18" charset="0"/>
                                    <a:ea typeface="+mn-ea"/>
                                    <a:cs typeface="Courier New" panose="02070309020205020404" pitchFamily="49" charset="0"/>
                                  </a:rPr>
                                  <m:t>  .  </m:t>
                                </m:r>
                                <m:sSub>
                                  <m:sSubPr>
                                    <m:ctrlPr>
                                      <a:rPr lang="en-US" sz="2200" b="1" i="1" kern="1200" smtClean="0">
                                        <a:solidFill>
                                          <a:schemeClr val="accent1">
                                            <a:lumMod val="75000"/>
                                          </a:schemeClr>
                                        </a:solidFill>
                                        <a:effectLst/>
                                        <a:latin typeface="Cambria Math" panose="02040503050406030204" pitchFamily="18" charset="0"/>
                                        <a:ea typeface="+mn-ea"/>
                                        <a:cs typeface="Courier New" panose="02070309020205020404" pitchFamily="49" charset="0"/>
                                      </a:rPr>
                                    </m:ctrlPr>
                                  </m:sSubPr>
                                  <m:e>
                                    <m:r>
                                      <a:rPr lang="en-US" sz="2200" b="1" i="1" kern="1200" smtClean="0">
                                        <a:solidFill>
                                          <a:schemeClr val="accent1">
                                            <a:lumMod val="75000"/>
                                          </a:schemeClr>
                                        </a:solidFill>
                                        <a:effectLst/>
                                        <a:latin typeface="Cambria Math" panose="02040503050406030204" pitchFamily="18" charset="0"/>
                                        <a:ea typeface="+mn-ea"/>
                                        <a:cs typeface="Courier New" panose="02070309020205020404" pitchFamily="49" charset="0"/>
                                      </a:rPr>
                                      <m:t>𝒙</m:t>
                                    </m:r>
                                  </m:e>
                                  <m:sub>
                                    <m:r>
                                      <a:rPr lang="en-US" sz="2200" b="1" i="1" kern="1200" smtClean="0">
                                        <a:solidFill>
                                          <a:schemeClr val="accent1">
                                            <a:lumMod val="75000"/>
                                          </a:schemeClr>
                                        </a:solidFill>
                                        <a:effectLst/>
                                        <a:latin typeface="Cambria Math" panose="02040503050406030204" pitchFamily="18" charset="0"/>
                                        <a:ea typeface="+mn-ea"/>
                                        <a:cs typeface="Courier New" panose="02070309020205020404" pitchFamily="49" charset="0"/>
                                      </a:rPr>
                                      <m:t>𝟑</m:t>
                                    </m:r>
                                  </m:sub>
                                </m:sSub>
                              </m:oMath>
                            </m:oMathPara>
                          </a14:m>
                          <a:endParaRPr lang="en-US" sz="2200" dirty="0">
                            <a:solidFill>
                              <a:schemeClr val="accent1"/>
                            </a:solidFill>
                            <a:effectLst/>
                            <a:latin typeface="Courier New" panose="02070309020205020404" pitchFamily="49" charset="0"/>
                            <a:cs typeface="Courier New" panose="02070309020205020404" pitchFamily="49" charset="0"/>
                          </a:endParaRPr>
                        </a:p>
                      </a:txBody>
                      <a:tcPr anchor="ctr">
                        <a:solidFill>
                          <a:schemeClr val="accent4">
                            <a:lumMod val="40000"/>
                            <a:lumOff val="60000"/>
                          </a:schemeClr>
                        </a:solidFill>
                      </a:tcPr>
                    </a:tc>
                    <a:extLst>
                      <a:ext uri="{0D108BD9-81ED-4DB2-BD59-A6C34878D82A}">
                        <a16:rowId xmlns:a16="http://schemas.microsoft.com/office/drawing/2014/main" val="680233879"/>
                      </a:ext>
                    </a:extLst>
                  </a:tr>
                </a:tbl>
              </a:graphicData>
            </a:graphic>
          </p:graphicFrame>
        </mc:Choice>
        <mc:Fallback xmlns="">
          <p:graphicFrame>
            <p:nvGraphicFramePr>
              <p:cNvPr id="64" name="Table 17">
                <a:extLst>
                  <a:ext uri="{FF2B5EF4-FFF2-40B4-BE49-F238E27FC236}">
                    <a16:creationId xmlns:a16="http://schemas.microsoft.com/office/drawing/2014/main" id="{9EF2BF49-CB0C-4842-A57C-557C0001142B}"/>
                  </a:ext>
                </a:extLst>
              </p:cNvPr>
              <p:cNvGraphicFramePr>
                <a:graphicFrameLocks noGrp="1"/>
              </p:cNvGraphicFramePr>
              <p:nvPr>
                <p:extLst>
                  <p:ext uri="{D42A27DB-BD31-4B8C-83A1-F6EECF244321}">
                    <p14:modId xmlns:p14="http://schemas.microsoft.com/office/powerpoint/2010/main" val="281774552"/>
                  </p:ext>
                </p:extLst>
              </p:nvPr>
            </p:nvGraphicFramePr>
            <p:xfrm>
              <a:off x="389390" y="4496969"/>
              <a:ext cx="5662467" cy="684502"/>
            </p:xfrm>
            <a:graphic>
              <a:graphicData uri="http://schemas.openxmlformats.org/drawingml/2006/table">
                <a:tbl>
                  <a:tblPr firstRow="1" bandRow="1">
                    <a:tableStyleId>{5C22544A-7EE6-4342-B048-85BDC9FD1C3A}</a:tableStyleId>
                  </a:tblPr>
                  <a:tblGrid>
                    <a:gridCol w="5662467">
                      <a:extLst>
                        <a:ext uri="{9D8B030D-6E8A-4147-A177-3AD203B41FA5}">
                          <a16:colId xmlns:a16="http://schemas.microsoft.com/office/drawing/2014/main" val="3059503754"/>
                        </a:ext>
                      </a:extLst>
                    </a:gridCol>
                  </a:tblGrid>
                  <a:tr h="684502">
                    <a:tc>
                      <a:txBody>
                        <a:bodyPr/>
                        <a:lstStyle/>
                        <a:p>
                          <a:endParaRPr lang="en-US"/>
                        </a:p>
                      </a:txBody>
                      <a:tcPr anchor="ctr">
                        <a:blipFill>
                          <a:blip r:embed="rId2"/>
                          <a:stretch>
                            <a:fillRect l="-108" t="-885" r="-430" b="-4425"/>
                          </a:stretch>
                        </a:blipFill>
                      </a:tcPr>
                    </a:tc>
                    <a:extLst>
                      <a:ext uri="{0D108BD9-81ED-4DB2-BD59-A6C34878D82A}">
                        <a16:rowId xmlns:a16="http://schemas.microsoft.com/office/drawing/2014/main" val="680233879"/>
                      </a:ext>
                    </a:extLst>
                  </a:tr>
                </a:tbl>
              </a:graphicData>
            </a:graphic>
          </p:graphicFrame>
        </mc:Fallback>
      </mc:AlternateContent>
      <p:sp>
        <p:nvSpPr>
          <p:cNvPr id="65" name="Footer Placeholder 3">
            <a:extLst>
              <a:ext uri="{FF2B5EF4-FFF2-40B4-BE49-F238E27FC236}">
                <a16:creationId xmlns:a16="http://schemas.microsoft.com/office/drawing/2014/main" id="{32CCFDBA-467E-4C15-9551-B7FF16043333}"/>
              </a:ext>
            </a:extLst>
          </p:cNvPr>
          <p:cNvSpPr>
            <a:spLocks noGrp="1"/>
          </p:cNvSpPr>
          <p:nvPr>
            <p:ph type="ftr" sz="quarter" idx="11"/>
          </p:nvPr>
        </p:nvSpPr>
        <p:spPr>
          <a:xfrm>
            <a:off x="3667125" y="6356350"/>
            <a:ext cx="4114800" cy="365125"/>
          </a:xfrm>
        </p:spPr>
        <p:txBody>
          <a:bodyPr anchorCtr="1">
            <a:normAutofit/>
          </a:bodyPr>
          <a:lstStyle/>
          <a:p>
            <a:pPr>
              <a:spcAft>
                <a:spcPts val="600"/>
              </a:spcAft>
            </a:pPr>
            <a:r>
              <a:rPr lang="en-US" b="1" dirty="0">
                <a:solidFill>
                  <a:schemeClr val="bg1"/>
                </a:solidFill>
              </a:rPr>
              <a:t>CSE460 : VLSI Design</a:t>
            </a:r>
            <a:r>
              <a:rPr lang="en-US" dirty="0">
                <a:solidFill>
                  <a:schemeClr val="bg1"/>
                </a:solidFill>
              </a:rPr>
              <a:t> </a:t>
            </a:r>
          </a:p>
        </p:txBody>
      </p:sp>
      <p:pic>
        <p:nvPicPr>
          <p:cNvPr id="72" name="Picture 71">
            <a:extLst>
              <a:ext uri="{FF2B5EF4-FFF2-40B4-BE49-F238E27FC236}">
                <a16:creationId xmlns:a16="http://schemas.microsoft.com/office/drawing/2014/main" id="{64ECA825-82CE-1E48-B0DA-2A74A052CB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4768" y="5790091"/>
            <a:ext cx="928231" cy="928231"/>
          </a:xfrm>
          <a:prstGeom prst="rect">
            <a:avLst/>
          </a:prstGeom>
        </p:spPr>
      </p:pic>
      <p:cxnSp>
        <p:nvCxnSpPr>
          <p:cNvPr id="273" name="Straight Arrow Connector 272">
            <a:extLst>
              <a:ext uri="{FF2B5EF4-FFF2-40B4-BE49-F238E27FC236}">
                <a16:creationId xmlns:a16="http://schemas.microsoft.com/office/drawing/2014/main" id="{E727FF40-4F7F-4D4F-9A50-6FFBA2C5D7EE}"/>
              </a:ext>
            </a:extLst>
          </p:cNvPr>
          <p:cNvCxnSpPr>
            <a:cxnSpLocks/>
          </p:cNvCxnSpPr>
          <p:nvPr/>
        </p:nvCxnSpPr>
        <p:spPr>
          <a:xfrm flipV="1">
            <a:off x="10057814" y="2239706"/>
            <a:ext cx="460073" cy="14377"/>
          </a:xfrm>
          <a:prstGeom prst="straightConnector1">
            <a:avLst/>
          </a:prstGeom>
          <a:ln w="57150">
            <a:solidFill>
              <a:srgbClr val="008080"/>
            </a:solidFill>
          </a:ln>
        </p:spPr>
        <p:style>
          <a:lnRef idx="1">
            <a:schemeClr val="accent1"/>
          </a:lnRef>
          <a:fillRef idx="0">
            <a:schemeClr val="accent1"/>
          </a:fillRef>
          <a:effectRef idx="0">
            <a:schemeClr val="accent1"/>
          </a:effectRef>
          <a:fontRef idx="minor">
            <a:schemeClr val="tx1"/>
          </a:fontRef>
        </p:style>
      </p:cxnSp>
      <p:cxnSp>
        <p:nvCxnSpPr>
          <p:cNvPr id="274" name="Straight Arrow Connector 273">
            <a:extLst>
              <a:ext uri="{FF2B5EF4-FFF2-40B4-BE49-F238E27FC236}">
                <a16:creationId xmlns:a16="http://schemas.microsoft.com/office/drawing/2014/main" id="{404CC9CC-13E1-467B-BD48-24292E0C63FF}"/>
              </a:ext>
            </a:extLst>
          </p:cNvPr>
          <p:cNvCxnSpPr>
            <a:cxnSpLocks/>
          </p:cNvCxnSpPr>
          <p:nvPr/>
        </p:nvCxnSpPr>
        <p:spPr>
          <a:xfrm>
            <a:off x="10446000" y="1635949"/>
            <a:ext cx="388187" cy="258790"/>
          </a:xfrm>
          <a:prstGeom prst="straightConnector1">
            <a:avLst/>
          </a:prstGeom>
          <a:ln w="57150">
            <a:solidFill>
              <a:srgbClr val="008080"/>
            </a:solidFill>
          </a:ln>
        </p:spPr>
        <p:style>
          <a:lnRef idx="1">
            <a:schemeClr val="accent1"/>
          </a:lnRef>
          <a:fillRef idx="0">
            <a:schemeClr val="accent1"/>
          </a:fillRef>
          <a:effectRef idx="0">
            <a:schemeClr val="accent1"/>
          </a:effectRef>
          <a:fontRef idx="minor">
            <a:schemeClr val="tx1"/>
          </a:fontRef>
        </p:style>
      </p:cxnSp>
      <p:cxnSp>
        <p:nvCxnSpPr>
          <p:cNvPr id="275" name="Straight Arrow Connector 274">
            <a:extLst>
              <a:ext uri="{FF2B5EF4-FFF2-40B4-BE49-F238E27FC236}">
                <a16:creationId xmlns:a16="http://schemas.microsoft.com/office/drawing/2014/main" id="{971617E8-0798-432A-831D-A554CC06B5C5}"/>
              </a:ext>
            </a:extLst>
          </p:cNvPr>
          <p:cNvCxnSpPr>
            <a:cxnSpLocks/>
          </p:cNvCxnSpPr>
          <p:nvPr/>
        </p:nvCxnSpPr>
        <p:spPr>
          <a:xfrm flipV="1">
            <a:off x="10517888" y="1909028"/>
            <a:ext cx="273168" cy="345059"/>
          </a:xfrm>
          <a:prstGeom prst="straightConnector1">
            <a:avLst/>
          </a:prstGeom>
          <a:ln w="57150">
            <a:solidFill>
              <a:srgbClr val="008080"/>
            </a:solidFill>
          </a:ln>
        </p:spPr>
        <p:style>
          <a:lnRef idx="1">
            <a:schemeClr val="accent1"/>
          </a:lnRef>
          <a:fillRef idx="0">
            <a:schemeClr val="accent1"/>
          </a:fillRef>
          <a:effectRef idx="0">
            <a:schemeClr val="accent1"/>
          </a:effectRef>
          <a:fontRef idx="minor">
            <a:schemeClr val="tx1"/>
          </a:fontRef>
        </p:style>
      </p:cxnSp>
      <p:sp>
        <p:nvSpPr>
          <p:cNvPr id="277" name="Arc 276">
            <a:extLst>
              <a:ext uri="{FF2B5EF4-FFF2-40B4-BE49-F238E27FC236}">
                <a16:creationId xmlns:a16="http://schemas.microsoft.com/office/drawing/2014/main" id="{5F29B17C-7166-48F9-AE69-DBE0319A4291}"/>
              </a:ext>
            </a:extLst>
          </p:cNvPr>
          <p:cNvSpPr/>
          <p:nvPr/>
        </p:nvSpPr>
        <p:spPr>
          <a:xfrm>
            <a:off x="9695684" y="1676294"/>
            <a:ext cx="575094" cy="661358"/>
          </a:xfrm>
          <a:prstGeom prst="arc">
            <a:avLst/>
          </a:prstGeom>
          <a:ln w="57150">
            <a:solidFill>
              <a:srgbClr val="008080"/>
            </a:solidFill>
          </a:ln>
        </p:spPr>
        <p:style>
          <a:lnRef idx="1">
            <a:schemeClr val="accent1"/>
          </a:lnRef>
          <a:fillRef idx="0">
            <a:schemeClr val="accent1"/>
          </a:fillRef>
          <a:effectRef idx="0">
            <a:schemeClr val="accent1"/>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sp>
        <p:nvSpPr>
          <p:cNvPr id="278" name="Arc 277">
            <a:extLst>
              <a:ext uri="{FF2B5EF4-FFF2-40B4-BE49-F238E27FC236}">
                <a16:creationId xmlns:a16="http://schemas.microsoft.com/office/drawing/2014/main" id="{0EACC6D1-7F2D-4B2B-B6A2-E65929CF44FD}"/>
              </a:ext>
            </a:extLst>
          </p:cNvPr>
          <p:cNvSpPr/>
          <p:nvPr/>
        </p:nvSpPr>
        <p:spPr>
          <a:xfrm flipV="1">
            <a:off x="9780822" y="1676295"/>
            <a:ext cx="488830" cy="575093"/>
          </a:xfrm>
          <a:prstGeom prst="arc">
            <a:avLst/>
          </a:prstGeom>
          <a:ln w="57150">
            <a:solidFill>
              <a:srgbClr val="008080"/>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sp>
        <p:nvSpPr>
          <p:cNvPr id="279" name="Flowchart: Delay 278">
            <a:extLst>
              <a:ext uri="{FF2B5EF4-FFF2-40B4-BE49-F238E27FC236}">
                <a16:creationId xmlns:a16="http://schemas.microsoft.com/office/drawing/2014/main" id="{B2CE153C-0E22-4826-89F1-3BD7C3A50ADD}"/>
              </a:ext>
            </a:extLst>
          </p:cNvPr>
          <p:cNvSpPr/>
          <p:nvPr/>
        </p:nvSpPr>
        <p:spPr>
          <a:xfrm>
            <a:off x="8855420" y="2647577"/>
            <a:ext cx="618226" cy="618226"/>
          </a:xfrm>
          <a:prstGeom prst="flowChartDelay">
            <a:avLst/>
          </a:prstGeom>
          <a:solidFill>
            <a:schemeClr val="tx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80" name="Flowchart: Merge 279">
            <a:extLst>
              <a:ext uri="{FF2B5EF4-FFF2-40B4-BE49-F238E27FC236}">
                <a16:creationId xmlns:a16="http://schemas.microsoft.com/office/drawing/2014/main" id="{B439F931-0D18-498A-B6B3-063206FB3A6B}"/>
              </a:ext>
            </a:extLst>
          </p:cNvPr>
          <p:cNvSpPr/>
          <p:nvPr/>
        </p:nvSpPr>
        <p:spPr>
          <a:xfrm>
            <a:off x="8227575" y="1789694"/>
            <a:ext cx="359435" cy="359435"/>
          </a:xfrm>
          <a:prstGeom prst="flowChartMerge">
            <a:avLst/>
          </a:prstGeom>
          <a:solidFill>
            <a:schemeClr val="tx1"/>
          </a:solidFill>
          <a:ln w="571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81" name="Flowchart: Connector 280">
            <a:extLst>
              <a:ext uri="{FF2B5EF4-FFF2-40B4-BE49-F238E27FC236}">
                <a16:creationId xmlns:a16="http://schemas.microsoft.com/office/drawing/2014/main" id="{484F102C-C496-4D07-A50B-E52E01802CD3}"/>
              </a:ext>
            </a:extLst>
          </p:cNvPr>
          <p:cNvSpPr/>
          <p:nvPr/>
        </p:nvSpPr>
        <p:spPr>
          <a:xfrm>
            <a:off x="8340975" y="2161888"/>
            <a:ext cx="143775" cy="143776"/>
          </a:xfrm>
          <a:prstGeom prst="flowChartConnector">
            <a:avLst/>
          </a:prstGeom>
          <a:solidFill>
            <a:schemeClr val="tx1"/>
          </a:solidFill>
          <a:ln w="571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cxnSp>
        <p:nvCxnSpPr>
          <p:cNvPr id="282" name="Straight Arrow Connector 281">
            <a:extLst>
              <a:ext uri="{FF2B5EF4-FFF2-40B4-BE49-F238E27FC236}">
                <a16:creationId xmlns:a16="http://schemas.microsoft.com/office/drawing/2014/main" id="{F9AA5C1E-15E9-4757-8F09-3B881411891A}"/>
              </a:ext>
            </a:extLst>
          </p:cNvPr>
          <p:cNvCxnSpPr>
            <a:cxnSpLocks/>
          </p:cNvCxnSpPr>
          <p:nvPr/>
        </p:nvCxnSpPr>
        <p:spPr>
          <a:xfrm>
            <a:off x="8401827" y="2757289"/>
            <a:ext cx="448284" cy="0"/>
          </a:xfrm>
          <a:prstGeom prst="straightConnector1">
            <a:avLst/>
          </a:prstGeom>
          <a:ln w="57150">
            <a:solidFill>
              <a:srgbClr val="996633"/>
            </a:solidFill>
          </a:ln>
        </p:spPr>
        <p:style>
          <a:lnRef idx="1">
            <a:schemeClr val="accent1"/>
          </a:lnRef>
          <a:fillRef idx="0">
            <a:schemeClr val="accent1"/>
          </a:fillRef>
          <a:effectRef idx="0">
            <a:schemeClr val="accent1"/>
          </a:effectRef>
          <a:fontRef idx="minor">
            <a:schemeClr val="tx1"/>
          </a:fontRef>
        </p:style>
      </p:cxnSp>
      <p:sp>
        <p:nvSpPr>
          <p:cNvPr id="283" name="Flowchart: Delay 282">
            <a:extLst>
              <a:ext uri="{FF2B5EF4-FFF2-40B4-BE49-F238E27FC236}">
                <a16:creationId xmlns:a16="http://schemas.microsoft.com/office/drawing/2014/main" id="{C0209DD7-EF42-4F93-A33D-7A002F43ACBD}"/>
              </a:ext>
            </a:extLst>
          </p:cNvPr>
          <p:cNvSpPr/>
          <p:nvPr/>
        </p:nvSpPr>
        <p:spPr>
          <a:xfrm>
            <a:off x="8857549" y="2647577"/>
            <a:ext cx="618226" cy="618226"/>
          </a:xfrm>
          <a:prstGeom prst="flowChartDelay">
            <a:avLst/>
          </a:prstGeom>
          <a:solidFill>
            <a:schemeClr val="tx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84" name="Flowchart: Delay 283">
            <a:extLst>
              <a:ext uri="{FF2B5EF4-FFF2-40B4-BE49-F238E27FC236}">
                <a16:creationId xmlns:a16="http://schemas.microsoft.com/office/drawing/2014/main" id="{28E3E56B-1C21-4448-96A6-D7F8B53609DC}"/>
              </a:ext>
            </a:extLst>
          </p:cNvPr>
          <p:cNvSpPr/>
          <p:nvPr/>
        </p:nvSpPr>
        <p:spPr>
          <a:xfrm>
            <a:off x="8857547" y="2647577"/>
            <a:ext cx="618226" cy="618226"/>
          </a:xfrm>
          <a:prstGeom prst="flowChartDelay">
            <a:avLst/>
          </a:prstGeom>
          <a:solidFill>
            <a:schemeClr val="tx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85" name="Flowchart: Delay 284">
            <a:extLst>
              <a:ext uri="{FF2B5EF4-FFF2-40B4-BE49-F238E27FC236}">
                <a16:creationId xmlns:a16="http://schemas.microsoft.com/office/drawing/2014/main" id="{DE0E03D6-319D-45CE-AC59-2C4203C0B5CA}"/>
              </a:ext>
            </a:extLst>
          </p:cNvPr>
          <p:cNvSpPr/>
          <p:nvPr/>
        </p:nvSpPr>
        <p:spPr>
          <a:xfrm>
            <a:off x="8857547" y="2647366"/>
            <a:ext cx="618226" cy="618226"/>
          </a:xfrm>
          <a:prstGeom prst="flowChartDelay">
            <a:avLst/>
          </a:prstGeom>
          <a:solidFill>
            <a:schemeClr val="tx1"/>
          </a:solidFill>
          <a:ln w="571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86" name="Rectangle 285">
            <a:extLst>
              <a:ext uri="{FF2B5EF4-FFF2-40B4-BE49-F238E27FC236}">
                <a16:creationId xmlns:a16="http://schemas.microsoft.com/office/drawing/2014/main" id="{752E465B-BD6C-4F90-AA17-8E078CC2C235}"/>
              </a:ext>
            </a:extLst>
          </p:cNvPr>
          <p:cNvSpPr/>
          <p:nvPr/>
        </p:nvSpPr>
        <p:spPr>
          <a:xfrm>
            <a:off x="7989597" y="121226"/>
            <a:ext cx="3039460" cy="3253282"/>
          </a:xfrm>
          <a:prstGeom prst="rect">
            <a:avLst/>
          </a:prstGeom>
          <a:no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8" name="Flowchart: Delay 287">
            <a:extLst>
              <a:ext uri="{FF2B5EF4-FFF2-40B4-BE49-F238E27FC236}">
                <a16:creationId xmlns:a16="http://schemas.microsoft.com/office/drawing/2014/main" id="{120767F3-52C8-40AA-9411-93CBE784F781}"/>
              </a:ext>
            </a:extLst>
          </p:cNvPr>
          <p:cNvSpPr/>
          <p:nvPr/>
        </p:nvSpPr>
        <p:spPr>
          <a:xfrm>
            <a:off x="8855420" y="2647577"/>
            <a:ext cx="618226" cy="618226"/>
          </a:xfrm>
          <a:prstGeom prst="flowChartDelay">
            <a:avLst/>
          </a:prstGeom>
          <a:solidFill>
            <a:schemeClr val="tx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89" name="Flowchart: Delay 288">
            <a:extLst>
              <a:ext uri="{FF2B5EF4-FFF2-40B4-BE49-F238E27FC236}">
                <a16:creationId xmlns:a16="http://schemas.microsoft.com/office/drawing/2014/main" id="{77764362-875A-4753-AA32-677BEC2F4D2F}"/>
              </a:ext>
            </a:extLst>
          </p:cNvPr>
          <p:cNvSpPr/>
          <p:nvPr/>
        </p:nvSpPr>
        <p:spPr>
          <a:xfrm>
            <a:off x="8857549" y="2647577"/>
            <a:ext cx="618226" cy="618226"/>
          </a:xfrm>
          <a:prstGeom prst="flowChartDelay">
            <a:avLst/>
          </a:prstGeom>
          <a:solidFill>
            <a:schemeClr val="tx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90" name="Flowchart: Delay 289">
            <a:extLst>
              <a:ext uri="{FF2B5EF4-FFF2-40B4-BE49-F238E27FC236}">
                <a16:creationId xmlns:a16="http://schemas.microsoft.com/office/drawing/2014/main" id="{2BF732E7-9093-4BFC-ADD3-09ECEF92BA12}"/>
              </a:ext>
            </a:extLst>
          </p:cNvPr>
          <p:cNvSpPr/>
          <p:nvPr/>
        </p:nvSpPr>
        <p:spPr>
          <a:xfrm>
            <a:off x="8857547" y="2647577"/>
            <a:ext cx="618226" cy="618226"/>
          </a:xfrm>
          <a:prstGeom prst="flowChartDelay">
            <a:avLst/>
          </a:prstGeom>
          <a:solidFill>
            <a:schemeClr val="tx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91" name="Flowchart: Delay 290">
            <a:extLst>
              <a:ext uri="{FF2B5EF4-FFF2-40B4-BE49-F238E27FC236}">
                <a16:creationId xmlns:a16="http://schemas.microsoft.com/office/drawing/2014/main" id="{E129CACC-9E44-4B29-995D-E5A6119AC842}"/>
              </a:ext>
            </a:extLst>
          </p:cNvPr>
          <p:cNvSpPr/>
          <p:nvPr/>
        </p:nvSpPr>
        <p:spPr>
          <a:xfrm>
            <a:off x="8857593" y="2647366"/>
            <a:ext cx="618226" cy="618226"/>
          </a:xfrm>
          <a:prstGeom prst="flowChartDelay">
            <a:avLst/>
          </a:prstGeom>
          <a:noFill/>
          <a:ln w="57150">
            <a:solidFill>
              <a:srgbClr val="5F5F5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mc:AlternateContent xmlns:mc="http://schemas.openxmlformats.org/markup-compatibility/2006" xmlns:a14="http://schemas.microsoft.com/office/drawing/2010/main">
        <mc:Choice Requires="a14">
          <p:sp>
            <p:nvSpPr>
              <p:cNvPr id="292" name="TextBox 291">
                <a:extLst>
                  <a:ext uri="{FF2B5EF4-FFF2-40B4-BE49-F238E27FC236}">
                    <a16:creationId xmlns:a16="http://schemas.microsoft.com/office/drawing/2014/main" id="{640DE61C-F5B9-4465-AB46-D5D3C532D028}"/>
                  </a:ext>
                </a:extLst>
              </p:cNvPr>
              <p:cNvSpPr txBox="1"/>
              <p:nvPr/>
            </p:nvSpPr>
            <p:spPr>
              <a:xfrm>
                <a:off x="7044193" y="628161"/>
                <a:ext cx="538162" cy="43088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200" b="0" i="1" dirty="0" smtClean="0">
                              <a:solidFill>
                                <a:schemeClr val="bg1"/>
                              </a:solidFill>
                              <a:latin typeface="Cambria Math" panose="02040503050406030204" pitchFamily="18" charset="0"/>
                            </a:rPr>
                          </m:ctrlPr>
                        </m:sSubPr>
                        <m:e>
                          <m:r>
                            <a:rPr lang="en-US" sz="2200" b="0" i="1" dirty="0" smtClean="0">
                              <a:solidFill>
                                <a:schemeClr val="bg1"/>
                              </a:solidFill>
                              <a:latin typeface="Cambria Math" panose="02040503050406030204" pitchFamily="18" charset="0"/>
                            </a:rPr>
                            <m:t>𝑥</m:t>
                          </m:r>
                        </m:e>
                        <m:sub>
                          <m:r>
                            <a:rPr lang="en-US" sz="2200" b="0" i="1" dirty="0" smtClean="0">
                              <a:solidFill>
                                <a:schemeClr val="bg1"/>
                              </a:solidFill>
                              <a:latin typeface="Cambria Math" panose="02040503050406030204" pitchFamily="18" charset="0"/>
                            </a:rPr>
                            <m:t>1</m:t>
                          </m:r>
                        </m:sub>
                      </m:sSub>
                    </m:oMath>
                  </m:oMathPara>
                </a14:m>
                <a:endParaRPr lang="en-US" sz="2200" dirty="0">
                  <a:solidFill>
                    <a:schemeClr val="bg1"/>
                  </a:solidFill>
                </a:endParaRPr>
              </a:p>
            </p:txBody>
          </p:sp>
        </mc:Choice>
        <mc:Fallback xmlns="">
          <p:sp>
            <p:nvSpPr>
              <p:cNvPr id="292" name="TextBox 291">
                <a:extLst>
                  <a:ext uri="{FF2B5EF4-FFF2-40B4-BE49-F238E27FC236}">
                    <a16:creationId xmlns:a16="http://schemas.microsoft.com/office/drawing/2014/main" id="{640DE61C-F5B9-4465-AB46-D5D3C532D028}"/>
                  </a:ext>
                </a:extLst>
              </p:cNvPr>
              <p:cNvSpPr txBox="1">
                <a:spLocks noRot="1" noChangeAspect="1" noMove="1" noResize="1" noEditPoints="1" noAdjustHandles="1" noChangeArrowheads="1" noChangeShapeType="1" noTextEdit="1"/>
              </p:cNvSpPr>
              <p:nvPr/>
            </p:nvSpPr>
            <p:spPr>
              <a:xfrm>
                <a:off x="7044193" y="628161"/>
                <a:ext cx="538162" cy="430887"/>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3" name="TextBox 292">
                <a:extLst>
                  <a:ext uri="{FF2B5EF4-FFF2-40B4-BE49-F238E27FC236}">
                    <a16:creationId xmlns:a16="http://schemas.microsoft.com/office/drawing/2014/main" id="{FEEFF2F8-8F98-43FF-BAEA-9CC40244D901}"/>
                  </a:ext>
                </a:extLst>
              </p:cNvPr>
              <p:cNvSpPr txBox="1"/>
              <p:nvPr/>
            </p:nvSpPr>
            <p:spPr>
              <a:xfrm>
                <a:off x="7051219" y="994970"/>
                <a:ext cx="538162" cy="43088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200" b="0" i="1" dirty="0" smtClean="0">
                              <a:solidFill>
                                <a:schemeClr val="bg1"/>
                              </a:solidFill>
                              <a:latin typeface="Cambria Math" panose="02040503050406030204" pitchFamily="18" charset="0"/>
                            </a:rPr>
                          </m:ctrlPr>
                        </m:sSubPr>
                        <m:e>
                          <m:r>
                            <a:rPr lang="en-US" sz="2200" b="0" i="1" dirty="0" smtClean="0">
                              <a:solidFill>
                                <a:schemeClr val="bg1"/>
                              </a:solidFill>
                              <a:latin typeface="Cambria Math" panose="02040503050406030204" pitchFamily="18" charset="0"/>
                            </a:rPr>
                            <m:t>𝑥</m:t>
                          </m:r>
                        </m:e>
                        <m:sub>
                          <m:r>
                            <a:rPr lang="en-US" sz="2200" b="0" i="1" dirty="0" smtClean="0">
                              <a:solidFill>
                                <a:schemeClr val="bg1"/>
                              </a:solidFill>
                              <a:latin typeface="Cambria Math" panose="02040503050406030204" pitchFamily="18" charset="0"/>
                            </a:rPr>
                            <m:t>2</m:t>
                          </m:r>
                        </m:sub>
                      </m:sSub>
                    </m:oMath>
                  </m:oMathPara>
                </a14:m>
                <a:endParaRPr lang="en-US" sz="2200" dirty="0">
                  <a:solidFill>
                    <a:schemeClr val="bg1"/>
                  </a:solidFill>
                </a:endParaRPr>
              </a:p>
            </p:txBody>
          </p:sp>
        </mc:Choice>
        <mc:Fallback xmlns="">
          <p:sp>
            <p:nvSpPr>
              <p:cNvPr id="293" name="TextBox 292">
                <a:extLst>
                  <a:ext uri="{FF2B5EF4-FFF2-40B4-BE49-F238E27FC236}">
                    <a16:creationId xmlns:a16="http://schemas.microsoft.com/office/drawing/2014/main" id="{FEEFF2F8-8F98-43FF-BAEA-9CC40244D901}"/>
                  </a:ext>
                </a:extLst>
              </p:cNvPr>
              <p:cNvSpPr txBox="1">
                <a:spLocks noRot="1" noChangeAspect="1" noMove="1" noResize="1" noEditPoints="1" noAdjustHandles="1" noChangeArrowheads="1" noChangeShapeType="1" noTextEdit="1"/>
              </p:cNvSpPr>
              <p:nvPr/>
            </p:nvSpPr>
            <p:spPr>
              <a:xfrm>
                <a:off x="7051219" y="994970"/>
                <a:ext cx="538162" cy="430887"/>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4" name="TextBox 293">
                <a:extLst>
                  <a:ext uri="{FF2B5EF4-FFF2-40B4-BE49-F238E27FC236}">
                    <a16:creationId xmlns:a16="http://schemas.microsoft.com/office/drawing/2014/main" id="{2FC542C2-4604-419A-8DB4-27ABD854A1AD}"/>
                  </a:ext>
                </a:extLst>
              </p:cNvPr>
              <p:cNvSpPr txBox="1"/>
              <p:nvPr/>
            </p:nvSpPr>
            <p:spPr>
              <a:xfrm>
                <a:off x="7060901" y="2816179"/>
                <a:ext cx="538162" cy="43088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200" b="0" i="1" dirty="0" smtClean="0">
                              <a:solidFill>
                                <a:schemeClr val="bg1"/>
                              </a:solidFill>
                              <a:latin typeface="Cambria Math" panose="02040503050406030204" pitchFamily="18" charset="0"/>
                            </a:rPr>
                          </m:ctrlPr>
                        </m:sSubPr>
                        <m:e>
                          <m:r>
                            <a:rPr lang="en-US" sz="2200" b="0" i="1" dirty="0" smtClean="0">
                              <a:solidFill>
                                <a:schemeClr val="bg1"/>
                              </a:solidFill>
                              <a:latin typeface="Cambria Math" panose="02040503050406030204" pitchFamily="18" charset="0"/>
                            </a:rPr>
                            <m:t>𝑥</m:t>
                          </m:r>
                        </m:e>
                        <m:sub>
                          <m:r>
                            <a:rPr lang="en-US" sz="2200" b="0" i="1" dirty="0" smtClean="0">
                              <a:solidFill>
                                <a:schemeClr val="bg1"/>
                              </a:solidFill>
                              <a:latin typeface="Cambria Math" panose="02040503050406030204" pitchFamily="18" charset="0"/>
                            </a:rPr>
                            <m:t>3</m:t>
                          </m:r>
                        </m:sub>
                      </m:sSub>
                    </m:oMath>
                  </m:oMathPara>
                </a14:m>
                <a:endParaRPr lang="en-US" sz="2200" dirty="0">
                  <a:solidFill>
                    <a:schemeClr val="bg1"/>
                  </a:solidFill>
                </a:endParaRPr>
              </a:p>
            </p:txBody>
          </p:sp>
        </mc:Choice>
        <mc:Fallback xmlns="">
          <p:sp>
            <p:nvSpPr>
              <p:cNvPr id="294" name="TextBox 293">
                <a:extLst>
                  <a:ext uri="{FF2B5EF4-FFF2-40B4-BE49-F238E27FC236}">
                    <a16:creationId xmlns:a16="http://schemas.microsoft.com/office/drawing/2014/main" id="{2FC542C2-4604-419A-8DB4-27ABD854A1AD}"/>
                  </a:ext>
                </a:extLst>
              </p:cNvPr>
              <p:cNvSpPr txBox="1">
                <a:spLocks noRot="1" noChangeAspect="1" noMove="1" noResize="1" noEditPoints="1" noAdjustHandles="1" noChangeArrowheads="1" noChangeShapeType="1" noTextEdit="1"/>
              </p:cNvSpPr>
              <p:nvPr/>
            </p:nvSpPr>
            <p:spPr>
              <a:xfrm>
                <a:off x="7060901" y="2816179"/>
                <a:ext cx="538162" cy="430887"/>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5" name="TextBox 294">
                <a:extLst>
                  <a:ext uri="{FF2B5EF4-FFF2-40B4-BE49-F238E27FC236}">
                    <a16:creationId xmlns:a16="http://schemas.microsoft.com/office/drawing/2014/main" id="{018E54DF-6D41-4BF0-AEBB-88CE4EFECB10}"/>
                  </a:ext>
                </a:extLst>
              </p:cNvPr>
              <p:cNvSpPr txBox="1"/>
              <p:nvPr/>
            </p:nvSpPr>
            <p:spPr>
              <a:xfrm>
                <a:off x="11342890" y="1678691"/>
                <a:ext cx="538162" cy="43088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200" b="0" i="1" dirty="0" smtClean="0">
                          <a:solidFill>
                            <a:schemeClr val="bg1"/>
                          </a:solidFill>
                          <a:latin typeface="Cambria Math" panose="02040503050406030204" pitchFamily="18" charset="0"/>
                        </a:rPr>
                        <m:t>𝑓</m:t>
                      </m:r>
                    </m:oMath>
                  </m:oMathPara>
                </a14:m>
                <a:endParaRPr lang="en-US" sz="2200" dirty="0">
                  <a:solidFill>
                    <a:schemeClr val="bg1"/>
                  </a:solidFill>
                </a:endParaRPr>
              </a:p>
            </p:txBody>
          </p:sp>
        </mc:Choice>
        <mc:Fallback xmlns="">
          <p:sp>
            <p:nvSpPr>
              <p:cNvPr id="295" name="TextBox 294">
                <a:extLst>
                  <a:ext uri="{FF2B5EF4-FFF2-40B4-BE49-F238E27FC236}">
                    <a16:creationId xmlns:a16="http://schemas.microsoft.com/office/drawing/2014/main" id="{018E54DF-6D41-4BF0-AEBB-88CE4EFECB10}"/>
                  </a:ext>
                </a:extLst>
              </p:cNvPr>
              <p:cNvSpPr txBox="1">
                <a:spLocks noRot="1" noChangeAspect="1" noMove="1" noResize="1" noEditPoints="1" noAdjustHandles="1" noChangeArrowheads="1" noChangeShapeType="1" noTextEdit="1"/>
              </p:cNvSpPr>
              <p:nvPr/>
            </p:nvSpPr>
            <p:spPr>
              <a:xfrm>
                <a:off x="11342890" y="1678691"/>
                <a:ext cx="538162" cy="430887"/>
              </a:xfrm>
              <a:prstGeom prst="rect">
                <a:avLst/>
              </a:prstGeom>
              <a:blipFill>
                <a:blip r:embed="rId7"/>
                <a:stretch>
                  <a:fillRect b="-1549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6" name="TextBox 295">
                <a:extLst>
                  <a:ext uri="{FF2B5EF4-FFF2-40B4-BE49-F238E27FC236}">
                    <a16:creationId xmlns:a16="http://schemas.microsoft.com/office/drawing/2014/main" id="{F54DEE49-856D-4934-A66C-9EDE89F4CCE6}"/>
                  </a:ext>
                </a:extLst>
              </p:cNvPr>
              <p:cNvSpPr txBox="1"/>
              <p:nvPr/>
            </p:nvSpPr>
            <p:spPr>
              <a:xfrm>
                <a:off x="8447843" y="2217287"/>
                <a:ext cx="538162" cy="769441"/>
              </a:xfrm>
              <a:prstGeom prst="rect">
                <a:avLst/>
              </a:prstGeom>
              <a:noFill/>
            </p:spPr>
            <p:txBody>
              <a:bodyPr wrap="square" rtlCol="0">
                <a:spAutoFit/>
              </a:bodyPr>
              <a:lstStyle/>
              <a:p>
                <a14:m>
                  <m:oMath xmlns:m="http://schemas.openxmlformats.org/officeDocument/2006/math">
                    <m:r>
                      <a:rPr lang="en-US" sz="2200" b="0" i="1" dirty="0" smtClean="0">
                        <a:solidFill>
                          <a:schemeClr val="bg1"/>
                        </a:solidFill>
                        <a:latin typeface="Cambria Math" panose="02040503050406030204" pitchFamily="18" charset="0"/>
                      </a:rPr>
                      <m:t>#</m:t>
                    </m:r>
                    <m:sSub>
                      <m:sSubPr>
                        <m:ctrlPr>
                          <a:rPr lang="en-US" sz="2200" b="0" i="1" dirty="0" smtClean="0">
                            <a:solidFill>
                              <a:schemeClr val="bg1"/>
                            </a:solidFill>
                            <a:latin typeface="Cambria Math" panose="02040503050406030204" pitchFamily="18" charset="0"/>
                          </a:rPr>
                        </m:ctrlPr>
                      </m:sSubPr>
                      <m:e>
                        <m:r>
                          <a:rPr lang="en-US" sz="2200" b="0" i="1" dirty="0" smtClean="0">
                            <a:solidFill>
                              <a:schemeClr val="bg1"/>
                            </a:solidFill>
                            <a:latin typeface="Cambria Math" panose="02040503050406030204" pitchFamily="18" charset="0"/>
                          </a:rPr>
                          <m:t>𝑛</m:t>
                        </m:r>
                      </m:e>
                      <m:sub>
                        <m:r>
                          <a:rPr lang="en-US" sz="2200" b="0" i="1" dirty="0" smtClean="0">
                            <a:solidFill>
                              <a:schemeClr val="bg1"/>
                            </a:solidFill>
                            <a:latin typeface="Cambria Math" panose="02040503050406030204" pitchFamily="18" charset="0"/>
                          </a:rPr>
                          <m:t>2</m:t>
                        </m:r>
                      </m:sub>
                    </m:sSub>
                  </m:oMath>
                </a14:m>
                <a:r>
                  <a:rPr lang="en-US" sz="2200" b="0" dirty="0">
                    <a:solidFill>
                      <a:schemeClr val="bg1"/>
                    </a:solidFill>
                  </a:rPr>
                  <a:t> </a:t>
                </a:r>
              </a:p>
              <a:p>
                <a:endParaRPr lang="en-US" sz="2200" dirty="0">
                  <a:solidFill>
                    <a:schemeClr val="bg1"/>
                  </a:solidFill>
                </a:endParaRPr>
              </a:p>
            </p:txBody>
          </p:sp>
        </mc:Choice>
        <mc:Fallback xmlns="">
          <p:sp>
            <p:nvSpPr>
              <p:cNvPr id="296" name="TextBox 295">
                <a:extLst>
                  <a:ext uri="{FF2B5EF4-FFF2-40B4-BE49-F238E27FC236}">
                    <a16:creationId xmlns:a16="http://schemas.microsoft.com/office/drawing/2014/main" id="{F54DEE49-856D-4934-A66C-9EDE89F4CCE6}"/>
                  </a:ext>
                </a:extLst>
              </p:cNvPr>
              <p:cNvSpPr txBox="1">
                <a:spLocks noRot="1" noChangeAspect="1" noMove="1" noResize="1" noEditPoints="1" noAdjustHandles="1" noChangeArrowheads="1" noChangeShapeType="1" noTextEdit="1"/>
              </p:cNvSpPr>
              <p:nvPr/>
            </p:nvSpPr>
            <p:spPr>
              <a:xfrm>
                <a:off x="8447843" y="2217287"/>
                <a:ext cx="538162" cy="769441"/>
              </a:xfrm>
              <a:prstGeom prst="rect">
                <a:avLst/>
              </a:prstGeom>
              <a:blipFill>
                <a:blip r:embed="rId8"/>
                <a:stretch>
                  <a:fillRect l="-1136" r="-1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7" name="TextBox 296">
                <a:extLst>
                  <a:ext uri="{FF2B5EF4-FFF2-40B4-BE49-F238E27FC236}">
                    <a16:creationId xmlns:a16="http://schemas.microsoft.com/office/drawing/2014/main" id="{E8D3E1A4-9AB9-42B2-AF76-266C68669DE2}"/>
                  </a:ext>
                </a:extLst>
              </p:cNvPr>
              <p:cNvSpPr txBox="1"/>
              <p:nvPr/>
            </p:nvSpPr>
            <p:spPr>
              <a:xfrm>
                <a:off x="9616897" y="632938"/>
                <a:ext cx="538162" cy="430887"/>
              </a:xfrm>
              <a:prstGeom prst="rect">
                <a:avLst/>
              </a:prstGeom>
              <a:noFill/>
              <a:ln>
                <a:no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200" b="0" i="1" smtClean="0">
                          <a:solidFill>
                            <a:schemeClr val="bg1"/>
                          </a:solidFill>
                          <a:latin typeface="Cambria Math" panose="02040503050406030204" pitchFamily="18" charset="0"/>
                        </a:rPr>
                        <m:t>#</m:t>
                      </m:r>
                      <m:sSub>
                        <m:sSubPr>
                          <m:ctrlPr>
                            <a:rPr lang="en-US" sz="2200" b="0" i="1" smtClean="0">
                              <a:solidFill>
                                <a:schemeClr val="bg1"/>
                              </a:solidFill>
                              <a:latin typeface="Cambria Math" panose="02040503050406030204" pitchFamily="18" charset="0"/>
                            </a:rPr>
                          </m:ctrlPr>
                        </m:sSubPr>
                        <m:e>
                          <m:r>
                            <a:rPr lang="en-US" sz="2200" b="0" i="1" smtClean="0">
                              <a:solidFill>
                                <a:schemeClr val="bg1"/>
                              </a:solidFill>
                              <a:latin typeface="Cambria Math" panose="02040503050406030204" pitchFamily="18" charset="0"/>
                            </a:rPr>
                            <m:t>𝑛</m:t>
                          </m:r>
                        </m:e>
                        <m:sub>
                          <m:r>
                            <a:rPr lang="en-US" sz="2200" b="0" i="1" smtClean="0">
                              <a:solidFill>
                                <a:schemeClr val="bg1"/>
                              </a:solidFill>
                              <a:latin typeface="Cambria Math" panose="02040503050406030204" pitchFamily="18" charset="0"/>
                            </a:rPr>
                            <m:t>1</m:t>
                          </m:r>
                        </m:sub>
                      </m:sSub>
                    </m:oMath>
                  </m:oMathPara>
                </a14:m>
                <a:endParaRPr lang="en-US" sz="2200" dirty="0">
                  <a:solidFill>
                    <a:schemeClr val="bg1"/>
                  </a:solidFill>
                </a:endParaRPr>
              </a:p>
            </p:txBody>
          </p:sp>
        </mc:Choice>
        <mc:Fallback xmlns="">
          <p:sp>
            <p:nvSpPr>
              <p:cNvPr id="297" name="TextBox 296">
                <a:extLst>
                  <a:ext uri="{FF2B5EF4-FFF2-40B4-BE49-F238E27FC236}">
                    <a16:creationId xmlns:a16="http://schemas.microsoft.com/office/drawing/2014/main" id="{E8D3E1A4-9AB9-42B2-AF76-266C68669DE2}"/>
                  </a:ext>
                </a:extLst>
              </p:cNvPr>
              <p:cNvSpPr txBox="1">
                <a:spLocks noRot="1" noChangeAspect="1" noMove="1" noResize="1" noEditPoints="1" noAdjustHandles="1" noChangeArrowheads="1" noChangeShapeType="1" noTextEdit="1"/>
              </p:cNvSpPr>
              <p:nvPr/>
            </p:nvSpPr>
            <p:spPr>
              <a:xfrm>
                <a:off x="9616897" y="632938"/>
                <a:ext cx="538162" cy="430887"/>
              </a:xfrm>
              <a:prstGeom prst="rect">
                <a:avLst/>
              </a:prstGeom>
              <a:blipFill>
                <a:blip r:embed="rId9"/>
                <a:stretch>
                  <a:fillRect l="-1136" r="-12500"/>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8" name="TextBox 297">
                <a:extLst>
                  <a:ext uri="{FF2B5EF4-FFF2-40B4-BE49-F238E27FC236}">
                    <a16:creationId xmlns:a16="http://schemas.microsoft.com/office/drawing/2014/main" id="{581D59B1-5BA5-4C0F-8787-190BA5741216}"/>
                  </a:ext>
                </a:extLst>
              </p:cNvPr>
              <p:cNvSpPr txBox="1"/>
              <p:nvPr/>
            </p:nvSpPr>
            <p:spPr>
              <a:xfrm>
                <a:off x="9616897" y="2940934"/>
                <a:ext cx="538162" cy="430887"/>
              </a:xfrm>
              <a:prstGeom prst="rect">
                <a:avLst/>
              </a:prstGeom>
              <a:noFill/>
              <a:ln>
                <a:no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200" b="0" i="1" dirty="0" smtClean="0">
                          <a:solidFill>
                            <a:schemeClr val="bg1"/>
                          </a:solidFill>
                          <a:latin typeface="Cambria Math" panose="02040503050406030204" pitchFamily="18" charset="0"/>
                        </a:rPr>
                        <m:t>#</m:t>
                      </m:r>
                      <m:sSub>
                        <m:sSubPr>
                          <m:ctrlPr>
                            <a:rPr lang="en-US" sz="2200" b="0" i="1" dirty="0" smtClean="0">
                              <a:solidFill>
                                <a:schemeClr val="bg1"/>
                              </a:solidFill>
                              <a:latin typeface="Cambria Math" panose="02040503050406030204" pitchFamily="18" charset="0"/>
                            </a:rPr>
                          </m:ctrlPr>
                        </m:sSubPr>
                        <m:e>
                          <m:r>
                            <a:rPr lang="en-US" sz="2200" b="0" i="1" dirty="0" smtClean="0">
                              <a:solidFill>
                                <a:schemeClr val="bg1"/>
                              </a:solidFill>
                              <a:latin typeface="Cambria Math" panose="02040503050406030204" pitchFamily="18" charset="0"/>
                            </a:rPr>
                            <m:t>𝑛</m:t>
                          </m:r>
                        </m:e>
                        <m:sub>
                          <m:r>
                            <a:rPr lang="en-US" sz="2200" b="0" i="1" dirty="0" smtClean="0">
                              <a:solidFill>
                                <a:schemeClr val="bg1"/>
                              </a:solidFill>
                              <a:latin typeface="Cambria Math" panose="02040503050406030204" pitchFamily="18" charset="0"/>
                            </a:rPr>
                            <m:t>3</m:t>
                          </m:r>
                        </m:sub>
                      </m:sSub>
                    </m:oMath>
                  </m:oMathPara>
                </a14:m>
                <a:endParaRPr lang="en-US" sz="2200" dirty="0">
                  <a:solidFill>
                    <a:schemeClr val="bg1"/>
                  </a:solidFill>
                </a:endParaRPr>
              </a:p>
            </p:txBody>
          </p:sp>
        </mc:Choice>
        <mc:Fallback xmlns="">
          <p:sp>
            <p:nvSpPr>
              <p:cNvPr id="298" name="TextBox 297">
                <a:extLst>
                  <a:ext uri="{FF2B5EF4-FFF2-40B4-BE49-F238E27FC236}">
                    <a16:creationId xmlns:a16="http://schemas.microsoft.com/office/drawing/2014/main" id="{581D59B1-5BA5-4C0F-8787-190BA5741216}"/>
                  </a:ext>
                </a:extLst>
              </p:cNvPr>
              <p:cNvSpPr txBox="1">
                <a:spLocks noRot="1" noChangeAspect="1" noMove="1" noResize="1" noEditPoints="1" noAdjustHandles="1" noChangeArrowheads="1" noChangeShapeType="1" noTextEdit="1"/>
              </p:cNvSpPr>
              <p:nvPr/>
            </p:nvSpPr>
            <p:spPr>
              <a:xfrm>
                <a:off x="9616897" y="2940934"/>
                <a:ext cx="538162" cy="430887"/>
              </a:xfrm>
              <a:prstGeom prst="rect">
                <a:avLst/>
              </a:prstGeom>
              <a:blipFill>
                <a:blip r:embed="rId10"/>
                <a:stretch>
                  <a:fillRect l="-1136" r="-13636"/>
                </a:stretch>
              </a:blipFill>
              <a:ln>
                <a:noFill/>
              </a:ln>
            </p:spPr>
            <p:txBody>
              <a:bodyPr/>
              <a:lstStyle/>
              <a:p>
                <a:r>
                  <a:rPr lang="en-US">
                    <a:noFill/>
                  </a:rPr>
                  <a:t> </a:t>
                </a:r>
              </a:p>
            </p:txBody>
          </p:sp>
        </mc:Fallback>
      </mc:AlternateContent>
      <p:sp>
        <p:nvSpPr>
          <p:cNvPr id="299" name="TextBox 298">
            <a:extLst>
              <a:ext uri="{FF2B5EF4-FFF2-40B4-BE49-F238E27FC236}">
                <a16:creationId xmlns:a16="http://schemas.microsoft.com/office/drawing/2014/main" id="{583EB030-5F81-41E8-9249-D4F7B74FEE4E}"/>
              </a:ext>
            </a:extLst>
          </p:cNvPr>
          <p:cNvSpPr txBox="1"/>
          <p:nvPr/>
        </p:nvSpPr>
        <p:spPr>
          <a:xfrm>
            <a:off x="8612711" y="228363"/>
            <a:ext cx="1971675" cy="400110"/>
          </a:xfrm>
          <a:prstGeom prst="rect">
            <a:avLst/>
          </a:prstGeom>
          <a:solidFill>
            <a:schemeClr val="accent2">
              <a:lumMod val="60000"/>
              <a:lumOff val="40000"/>
            </a:schemeClr>
          </a:solidFill>
          <a:ln>
            <a:noFill/>
          </a:ln>
        </p:spPr>
        <p:txBody>
          <a:bodyPr wrap="square" rtlCol="0" anchor="ctr" anchorCtr="1">
            <a:spAutoFit/>
          </a:bodyPr>
          <a:lstStyle/>
          <a:p>
            <a:r>
              <a:rPr lang="en-US" sz="2000" b="1" dirty="0">
                <a:latin typeface="Courier New" panose="02070309020205020404" pitchFamily="49" charset="0"/>
                <a:cs typeface="Courier New" panose="02070309020205020404" pitchFamily="49" charset="0"/>
              </a:rPr>
              <a:t>example_ckt</a:t>
            </a:r>
          </a:p>
        </p:txBody>
      </p:sp>
      <p:cxnSp>
        <p:nvCxnSpPr>
          <p:cNvPr id="300" name="Straight Arrow Connector 299">
            <a:extLst>
              <a:ext uri="{FF2B5EF4-FFF2-40B4-BE49-F238E27FC236}">
                <a16:creationId xmlns:a16="http://schemas.microsoft.com/office/drawing/2014/main" id="{E71F67D5-6036-4A94-8ABC-B9252EBD8777}"/>
              </a:ext>
            </a:extLst>
          </p:cNvPr>
          <p:cNvCxnSpPr>
            <a:cxnSpLocks/>
          </p:cNvCxnSpPr>
          <p:nvPr/>
        </p:nvCxnSpPr>
        <p:spPr>
          <a:xfrm flipV="1">
            <a:off x="10011870" y="1660837"/>
            <a:ext cx="460073" cy="14377"/>
          </a:xfrm>
          <a:prstGeom prst="straightConnector1">
            <a:avLst/>
          </a:prstGeom>
          <a:ln w="57150">
            <a:solidFill>
              <a:srgbClr val="008080"/>
            </a:solidFill>
          </a:ln>
        </p:spPr>
        <p:style>
          <a:lnRef idx="1">
            <a:schemeClr val="accent1"/>
          </a:lnRef>
          <a:fillRef idx="0">
            <a:schemeClr val="accent1"/>
          </a:fillRef>
          <a:effectRef idx="0">
            <a:schemeClr val="accent1"/>
          </a:effectRef>
          <a:fontRef idx="minor">
            <a:schemeClr val="tx1"/>
          </a:fontRef>
        </p:style>
      </p:cxnSp>
      <p:cxnSp>
        <p:nvCxnSpPr>
          <p:cNvPr id="301" name="Straight Connector 300">
            <a:extLst>
              <a:ext uri="{FF2B5EF4-FFF2-40B4-BE49-F238E27FC236}">
                <a16:creationId xmlns:a16="http://schemas.microsoft.com/office/drawing/2014/main" id="{8036D16F-FDA6-4F57-AAF0-81D615B526A8}"/>
              </a:ext>
            </a:extLst>
          </p:cNvPr>
          <p:cNvCxnSpPr/>
          <p:nvPr/>
        </p:nvCxnSpPr>
        <p:spPr>
          <a:xfrm flipH="1">
            <a:off x="7599063" y="943230"/>
            <a:ext cx="1258484" cy="0"/>
          </a:xfrm>
          <a:prstGeom prst="line">
            <a:avLst/>
          </a:prstGeom>
          <a:ln w="57150">
            <a:solidFill>
              <a:srgbClr val="996633"/>
            </a:solidFill>
          </a:ln>
        </p:spPr>
        <p:style>
          <a:lnRef idx="1">
            <a:schemeClr val="accent1"/>
          </a:lnRef>
          <a:fillRef idx="0">
            <a:schemeClr val="accent1"/>
          </a:fillRef>
          <a:effectRef idx="0">
            <a:schemeClr val="accent1"/>
          </a:effectRef>
          <a:fontRef idx="minor">
            <a:schemeClr val="tx1"/>
          </a:fontRef>
        </p:style>
      </p:cxnSp>
      <p:cxnSp>
        <p:nvCxnSpPr>
          <p:cNvPr id="302" name="Straight Connector 301">
            <a:extLst>
              <a:ext uri="{FF2B5EF4-FFF2-40B4-BE49-F238E27FC236}">
                <a16:creationId xmlns:a16="http://schemas.microsoft.com/office/drawing/2014/main" id="{235CCDE5-C182-4BA7-A6C5-F59F35515B3D}"/>
              </a:ext>
            </a:extLst>
          </p:cNvPr>
          <p:cNvCxnSpPr/>
          <p:nvPr/>
        </p:nvCxnSpPr>
        <p:spPr>
          <a:xfrm flipH="1">
            <a:off x="7599063" y="1178826"/>
            <a:ext cx="1258484" cy="0"/>
          </a:xfrm>
          <a:prstGeom prst="line">
            <a:avLst/>
          </a:prstGeom>
          <a:ln w="57150">
            <a:solidFill>
              <a:srgbClr val="996633"/>
            </a:solidFill>
          </a:ln>
        </p:spPr>
        <p:style>
          <a:lnRef idx="1">
            <a:schemeClr val="accent1"/>
          </a:lnRef>
          <a:fillRef idx="0">
            <a:schemeClr val="accent1"/>
          </a:fillRef>
          <a:effectRef idx="0">
            <a:schemeClr val="accent1"/>
          </a:effectRef>
          <a:fontRef idx="minor">
            <a:schemeClr val="tx1"/>
          </a:fontRef>
        </p:style>
      </p:cxnSp>
      <p:cxnSp>
        <p:nvCxnSpPr>
          <p:cNvPr id="303" name="Straight Connector 302">
            <a:extLst>
              <a:ext uri="{FF2B5EF4-FFF2-40B4-BE49-F238E27FC236}">
                <a16:creationId xmlns:a16="http://schemas.microsoft.com/office/drawing/2014/main" id="{D84AB3CC-A308-4A0A-82EB-46E2B4F0F6A2}"/>
              </a:ext>
            </a:extLst>
          </p:cNvPr>
          <p:cNvCxnSpPr/>
          <p:nvPr/>
        </p:nvCxnSpPr>
        <p:spPr>
          <a:xfrm flipH="1">
            <a:off x="7599063" y="3038730"/>
            <a:ext cx="1258484" cy="0"/>
          </a:xfrm>
          <a:prstGeom prst="line">
            <a:avLst/>
          </a:prstGeom>
          <a:ln w="57150">
            <a:solidFill>
              <a:srgbClr val="996633"/>
            </a:solidFill>
          </a:ln>
        </p:spPr>
        <p:style>
          <a:lnRef idx="1">
            <a:schemeClr val="accent1"/>
          </a:lnRef>
          <a:fillRef idx="0">
            <a:schemeClr val="accent1"/>
          </a:fillRef>
          <a:effectRef idx="0">
            <a:schemeClr val="accent1"/>
          </a:effectRef>
          <a:fontRef idx="minor">
            <a:schemeClr val="tx1"/>
          </a:fontRef>
        </p:style>
      </p:cxnSp>
      <p:cxnSp>
        <p:nvCxnSpPr>
          <p:cNvPr id="304" name="Straight Connector 303">
            <a:extLst>
              <a:ext uri="{FF2B5EF4-FFF2-40B4-BE49-F238E27FC236}">
                <a16:creationId xmlns:a16="http://schemas.microsoft.com/office/drawing/2014/main" id="{F60F3810-1F6A-415C-85BC-B27CB6072A63}"/>
              </a:ext>
            </a:extLst>
          </p:cNvPr>
          <p:cNvCxnSpPr>
            <a:cxnSpLocks/>
          </p:cNvCxnSpPr>
          <p:nvPr/>
        </p:nvCxnSpPr>
        <p:spPr>
          <a:xfrm>
            <a:off x="10834187" y="1879846"/>
            <a:ext cx="508703" cy="1"/>
          </a:xfrm>
          <a:prstGeom prst="line">
            <a:avLst/>
          </a:prstGeom>
          <a:ln w="57150">
            <a:solidFill>
              <a:srgbClr val="996633"/>
            </a:solidFill>
          </a:ln>
        </p:spPr>
        <p:style>
          <a:lnRef idx="1">
            <a:schemeClr val="accent1"/>
          </a:lnRef>
          <a:fillRef idx="0">
            <a:schemeClr val="accent1"/>
          </a:fillRef>
          <a:effectRef idx="0">
            <a:schemeClr val="accent1"/>
          </a:effectRef>
          <a:fontRef idx="minor">
            <a:schemeClr val="tx1"/>
          </a:fontRef>
        </p:style>
      </p:cxnSp>
      <p:cxnSp>
        <p:nvCxnSpPr>
          <p:cNvPr id="305" name="Straight Connector 304">
            <a:extLst>
              <a:ext uri="{FF2B5EF4-FFF2-40B4-BE49-F238E27FC236}">
                <a16:creationId xmlns:a16="http://schemas.microsoft.com/office/drawing/2014/main" id="{133FBE02-7EBE-432D-BB42-C4A948EF454B}"/>
              </a:ext>
            </a:extLst>
          </p:cNvPr>
          <p:cNvCxnSpPr>
            <a:cxnSpLocks/>
          </p:cNvCxnSpPr>
          <p:nvPr/>
        </p:nvCxnSpPr>
        <p:spPr>
          <a:xfrm>
            <a:off x="9473497" y="1074417"/>
            <a:ext cx="274320" cy="1"/>
          </a:xfrm>
          <a:prstGeom prst="line">
            <a:avLst/>
          </a:prstGeom>
          <a:ln w="57150">
            <a:solidFill>
              <a:srgbClr val="996633"/>
            </a:solidFill>
          </a:ln>
        </p:spPr>
        <p:style>
          <a:lnRef idx="1">
            <a:schemeClr val="accent1"/>
          </a:lnRef>
          <a:fillRef idx="0">
            <a:schemeClr val="accent1"/>
          </a:fillRef>
          <a:effectRef idx="0">
            <a:schemeClr val="accent1"/>
          </a:effectRef>
          <a:fontRef idx="minor">
            <a:schemeClr val="tx1"/>
          </a:fontRef>
        </p:style>
      </p:cxnSp>
      <p:cxnSp>
        <p:nvCxnSpPr>
          <p:cNvPr id="306" name="Straight Connector 305">
            <a:extLst>
              <a:ext uri="{FF2B5EF4-FFF2-40B4-BE49-F238E27FC236}">
                <a16:creationId xmlns:a16="http://schemas.microsoft.com/office/drawing/2014/main" id="{7B60C995-938A-445F-A860-DF6A1244C0F9}"/>
              </a:ext>
            </a:extLst>
          </p:cNvPr>
          <p:cNvCxnSpPr>
            <a:cxnSpLocks/>
          </p:cNvCxnSpPr>
          <p:nvPr/>
        </p:nvCxnSpPr>
        <p:spPr>
          <a:xfrm>
            <a:off x="9473497" y="2956479"/>
            <a:ext cx="274320" cy="1"/>
          </a:xfrm>
          <a:prstGeom prst="line">
            <a:avLst/>
          </a:prstGeom>
          <a:ln w="57150">
            <a:solidFill>
              <a:srgbClr val="996633"/>
            </a:solidFill>
          </a:ln>
        </p:spPr>
        <p:style>
          <a:lnRef idx="1">
            <a:schemeClr val="accent1"/>
          </a:lnRef>
          <a:fillRef idx="0">
            <a:schemeClr val="accent1"/>
          </a:fillRef>
          <a:effectRef idx="0">
            <a:schemeClr val="accent1"/>
          </a:effectRef>
          <a:fontRef idx="minor">
            <a:schemeClr val="tx1"/>
          </a:fontRef>
        </p:style>
      </p:cxnSp>
      <p:cxnSp>
        <p:nvCxnSpPr>
          <p:cNvPr id="307" name="Straight Connector 306">
            <a:extLst>
              <a:ext uri="{FF2B5EF4-FFF2-40B4-BE49-F238E27FC236}">
                <a16:creationId xmlns:a16="http://schemas.microsoft.com/office/drawing/2014/main" id="{DE263656-61DE-4027-9D27-0551E1493227}"/>
              </a:ext>
            </a:extLst>
          </p:cNvPr>
          <p:cNvCxnSpPr>
            <a:cxnSpLocks/>
          </p:cNvCxnSpPr>
          <p:nvPr/>
        </p:nvCxnSpPr>
        <p:spPr>
          <a:xfrm>
            <a:off x="8416115" y="1150250"/>
            <a:ext cx="5466" cy="610868"/>
          </a:xfrm>
          <a:prstGeom prst="line">
            <a:avLst/>
          </a:prstGeom>
          <a:ln w="57150">
            <a:solidFill>
              <a:srgbClr val="996633"/>
            </a:solidFill>
          </a:ln>
        </p:spPr>
        <p:style>
          <a:lnRef idx="1">
            <a:schemeClr val="accent1"/>
          </a:lnRef>
          <a:fillRef idx="0">
            <a:schemeClr val="accent1"/>
          </a:fillRef>
          <a:effectRef idx="0">
            <a:schemeClr val="accent1"/>
          </a:effectRef>
          <a:fontRef idx="minor">
            <a:schemeClr val="tx1"/>
          </a:fontRef>
        </p:style>
      </p:cxnSp>
      <p:cxnSp>
        <p:nvCxnSpPr>
          <p:cNvPr id="308" name="Straight Connector 307">
            <a:extLst>
              <a:ext uri="{FF2B5EF4-FFF2-40B4-BE49-F238E27FC236}">
                <a16:creationId xmlns:a16="http://schemas.microsoft.com/office/drawing/2014/main" id="{B9EE7DCA-B9C2-4781-AE09-1A348136B321}"/>
              </a:ext>
            </a:extLst>
          </p:cNvPr>
          <p:cNvCxnSpPr>
            <a:cxnSpLocks/>
          </p:cNvCxnSpPr>
          <p:nvPr/>
        </p:nvCxnSpPr>
        <p:spPr>
          <a:xfrm>
            <a:off x="9725850" y="1042210"/>
            <a:ext cx="5466" cy="731520"/>
          </a:xfrm>
          <a:prstGeom prst="line">
            <a:avLst/>
          </a:prstGeom>
          <a:ln w="57150">
            <a:solidFill>
              <a:srgbClr val="996633"/>
            </a:solidFill>
          </a:ln>
        </p:spPr>
        <p:style>
          <a:lnRef idx="1">
            <a:schemeClr val="accent1"/>
          </a:lnRef>
          <a:fillRef idx="0">
            <a:schemeClr val="accent1"/>
          </a:fillRef>
          <a:effectRef idx="0">
            <a:schemeClr val="accent1"/>
          </a:effectRef>
          <a:fontRef idx="minor">
            <a:schemeClr val="tx1"/>
          </a:fontRef>
        </p:style>
      </p:cxnSp>
      <p:cxnSp>
        <p:nvCxnSpPr>
          <p:cNvPr id="309" name="Straight Connector 308">
            <a:extLst>
              <a:ext uri="{FF2B5EF4-FFF2-40B4-BE49-F238E27FC236}">
                <a16:creationId xmlns:a16="http://schemas.microsoft.com/office/drawing/2014/main" id="{1006A88D-1ACF-4C36-A2B5-B842B5B1004D}"/>
              </a:ext>
            </a:extLst>
          </p:cNvPr>
          <p:cNvCxnSpPr>
            <a:cxnSpLocks/>
          </p:cNvCxnSpPr>
          <p:nvPr/>
        </p:nvCxnSpPr>
        <p:spPr>
          <a:xfrm>
            <a:off x="9747905" y="2124978"/>
            <a:ext cx="5466" cy="859536"/>
          </a:xfrm>
          <a:prstGeom prst="line">
            <a:avLst/>
          </a:prstGeom>
          <a:ln w="57150">
            <a:solidFill>
              <a:srgbClr val="996633"/>
            </a:solidFill>
          </a:ln>
        </p:spPr>
        <p:style>
          <a:lnRef idx="1">
            <a:schemeClr val="accent1"/>
          </a:lnRef>
          <a:fillRef idx="0">
            <a:schemeClr val="accent1"/>
          </a:fillRef>
          <a:effectRef idx="0">
            <a:schemeClr val="accent1"/>
          </a:effectRef>
          <a:fontRef idx="minor">
            <a:schemeClr val="tx1"/>
          </a:fontRef>
        </p:style>
      </p:cxnSp>
      <p:cxnSp>
        <p:nvCxnSpPr>
          <p:cNvPr id="310" name="Straight Connector 309">
            <a:extLst>
              <a:ext uri="{FF2B5EF4-FFF2-40B4-BE49-F238E27FC236}">
                <a16:creationId xmlns:a16="http://schemas.microsoft.com/office/drawing/2014/main" id="{392DCA69-B530-489D-AA9A-FEEBAB282415}"/>
              </a:ext>
            </a:extLst>
          </p:cNvPr>
          <p:cNvCxnSpPr>
            <a:cxnSpLocks/>
          </p:cNvCxnSpPr>
          <p:nvPr/>
        </p:nvCxnSpPr>
        <p:spPr>
          <a:xfrm>
            <a:off x="9694711" y="1772621"/>
            <a:ext cx="457200" cy="1"/>
          </a:xfrm>
          <a:prstGeom prst="line">
            <a:avLst/>
          </a:prstGeom>
          <a:ln w="57150">
            <a:solidFill>
              <a:srgbClr val="996633"/>
            </a:solidFill>
          </a:ln>
        </p:spPr>
        <p:style>
          <a:lnRef idx="1">
            <a:schemeClr val="accent1"/>
          </a:lnRef>
          <a:fillRef idx="0">
            <a:schemeClr val="accent1"/>
          </a:fillRef>
          <a:effectRef idx="0">
            <a:schemeClr val="accent1"/>
          </a:effectRef>
          <a:fontRef idx="minor">
            <a:schemeClr val="tx1"/>
          </a:fontRef>
        </p:style>
      </p:cxnSp>
      <p:cxnSp>
        <p:nvCxnSpPr>
          <p:cNvPr id="311" name="Straight Connector 310">
            <a:extLst>
              <a:ext uri="{FF2B5EF4-FFF2-40B4-BE49-F238E27FC236}">
                <a16:creationId xmlns:a16="http://schemas.microsoft.com/office/drawing/2014/main" id="{403C1C17-397F-4E7D-97A5-718432D24AE7}"/>
              </a:ext>
            </a:extLst>
          </p:cNvPr>
          <p:cNvCxnSpPr>
            <a:cxnSpLocks/>
          </p:cNvCxnSpPr>
          <p:nvPr/>
        </p:nvCxnSpPr>
        <p:spPr>
          <a:xfrm>
            <a:off x="9717092" y="2140703"/>
            <a:ext cx="457200" cy="1"/>
          </a:xfrm>
          <a:prstGeom prst="line">
            <a:avLst/>
          </a:prstGeom>
          <a:ln w="57150">
            <a:solidFill>
              <a:srgbClr val="996633"/>
            </a:solidFill>
          </a:ln>
        </p:spPr>
        <p:style>
          <a:lnRef idx="1">
            <a:schemeClr val="accent1"/>
          </a:lnRef>
          <a:fillRef idx="0">
            <a:schemeClr val="accent1"/>
          </a:fillRef>
          <a:effectRef idx="0">
            <a:schemeClr val="accent1"/>
          </a:effectRef>
          <a:fontRef idx="minor">
            <a:schemeClr val="tx1"/>
          </a:fontRef>
        </p:style>
      </p:cxnSp>
      <p:cxnSp>
        <p:nvCxnSpPr>
          <p:cNvPr id="312" name="Straight Connector 311">
            <a:extLst>
              <a:ext uri="{FF2B5EF4-FFF2-40B4-BE49-F238E27FC236}">
                <a16:creationId xmlns:a16="http://schemas.microsoft.com/office/drawing/2014/main" id="{7A0F7DAA-3AAF-4745-8C83-F661C938B1F4}"/>
              </a:ext>
            </a:extLst>
          </p:cNvPr>
          <p:cNvCxnSpPr>
            <a:cxnSpLocks/>
          </p:cNvCxnSpPr>
          <p:nvPr/>
        </p:nvCxnSpPr>
        <p:spPr>
          <a:xfrm>
            <a:off x="8411147" y="2302783"/>
            <a:ext cx="5466" cy="484632"/>
          </a:xfrm>
          <a:prstGeom prst="line">
            <a:avLst/>
          </a:prstGeom>
          <a:ln w="57150">
            <a:solidFill>
              <a:srgbClr val="996633"/>
            </a:solidFill>
          </a:ln>
        </p:spPr>
        <p:style>
          <a:lnRef idx="1">
            <a:schemeClr val="accent1"/>
          </a:lnRef>
          <a:fillRef idx="0">
            <a:schemeClr val="accent1"/>
          </a:fillRef>
          <a:effectRef idx="0">
            <a:schemeClr val="accent1"/>
          </a:effectRef>
          <a:fontRef idx="minor">
            <a:schemeClr val="tx1"/>
          </a:fontRef>
        </p:style>
      </p:cxnSp>
      <p:sp>
        <p:nvSpPr>
          <p:cNvPr id="313" name="Flowchart: Delay 312">
            <a:extLst>
              <a:ext uri="{FF2B5EF4-FFF2-40B4-BE49-F238E27FC236}">
                <a16:creationId xmlns:a16="http://schemas.microsoft.com/office/drawing/2014/main" id="{FB7DBEF1-DBD2-40AE-9125-CBDCD8CACB78}"/>
              </a:ext>
            </a:extLst>
          </p:cNvPr>
          <p:cNvSpPr/>
          <p:nvPr/>
        </p:nvSpPr>
        <p:spPr>
          <a:xfrm>
            <a:off x="8855421" y="792899"/>
            <a:ext cx="618226" cy="618226"/>
          </a:xfrm>
          <a:prstGeom prst="flowChartDelay">
            <a:avLst/>
          </a:prstGeom>
          <a:solidFill>
            <a:schemeClr val="tx1"/>
          </a:solidFill>
          <a:ln w="57150">
            <a:solidFill>
              <a:srgbClr val="5F5F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Tree>
    <p:extLst>
      <p:ext uri="{BB962C8B-B14F-4D97-AF65-F5344CB8AC3E}">
        <p14:creationId xmlns:p14="http://schemas.microsoft.com/office/powerpoint/2010/main" val="28806734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500"/>
                                        <p:tgtEl>
                                          <p:spTgt spid="5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73"/>
                                        </p:tgtEl>
                                        <p:attrNameLst>
                                          <p:attrName>style.visibility</p:attrName>
                                        </p:attrNameLst>
                                      </p:cBhvr>
                                      <p:to>
                                        <p:strVal val="visible"/>
                                      </p:to>
                                    </p:set>
                                    <p:animEffect transition="in" filter="fade">
                                      <p:cBhvr>
                                        <p:cTn id="12" dur="500"/>
                                        <p:tgtEl>
                                          <p:spTgt spid="273"/>
                                        </p:tgtEl>
                                      </p:cBhvr>
                                    </p:animEffect>
                                  </p:childTnLst>
                                </p:cTn>
                              </p:par>
                              <p:par>
                                <p:cTn id="13" presetID="10" presetClass="entr" presetSubtype="0" fill="hold" nodeType="withEffect">
                                  <p:stCondLst>
                                    <p:cond delay="0"/>
                                  </p:stCondLst>
                                  <p:childTnLst>
                                    <p:set>
                                      <p:cBhvr>
                                        <p:cTn id="14" dur="1" fill="hold">
                                          <p:stCondLst>
                                            <p:cond delay="0"/>
                                          </p:stCondLst>
                                        </p:cTn>
                                        <p:tgtEl>
                                          <p:spTgt spid="274"/>
                                        </p:tgtEl>
                                        <p:attrNameLst>
                                          <p:attrName>style.visibility</p:attrName>
                                        </p:attrNameLst>
                                      </p:cBhvr>
                                      <p:to>
                                        <p:strVal val="visible"/>
                                      </p:to>
                                    </p:set>
                                    <p:animEffect transition="in" filter="fade">
                                      <p:cBhvr>
                                        <p:cTn id="15" dur="500"/>
                                        <p:tgtEl>
                                          <p:spTgt spid="274"/>
                                        </p:tgtEl>
                                      </p:cBhvr>
                                    </p:animEffect>
                                  </p:childTnLst>
                                </p:cTn>
                              </p:par>
                              <p:par>
                                <p:cTn id="16" presetID="10" presetClass="entr" presetSubtype="0" fill="hold" nodeType="withEffect">
                                  <p:stCondLst>
                                    <p:cond delay="0"/>
                                  </p:stCondLst>
                                  <p:childTnLst>
                                    <p:set>
                                      <p:cBhvr>
                                        <p:cTn id="17" dur="1" fill="hold">
                                          <p:stCondLst>
                                            <p:cond delay="0"/>
                                          </p:stCondLst>
                                        </p:cTn>
                                        <p:tgtEl>
                                          <p:spTgt spid="275"/>
                                        </p:tgtEl>
                                        <p:attrNameLst>
                                          <p:attrName>style.visibility</p:attrName>
                                        </p:attrNameLst>
                                      </p:cBhvr>
                                      <p:to>
                                        <p:strVal val="visible"/>
                                      </p:to>
                                    </p:set>
                                    <p:animEffect transition="in" filter="fade">
                                      <p:cBhvr>
                                        <p:cTn id="18" dur="500"/>
                                        <p:tgtEl>
                                          <p:spTgt spid="27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77"/>
                                        </p:tgtEl>
                                        <p:attrNameLst>
                                          <p:attrName>style.visibility</p:attrName>
                                        </p:attrNameLst>
                                      </p:cBhvr>
                                      <p:to>
                                        <p:strVal val="visible"/>
                                      </p:to>
                                    </p:set>
                                    <p:animEffect transition="in" filter="fade">
                                      <p:cBhvr>
                                        <p:cTn id="21" dur="500"/>
                                        <p:tgtEl>
                                          <p:spTgt spid="27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78"/>
                                        </p:tgtEl>
                                        <p:attrNameLst>
                                          <p:attrName>style.visibility</p:attrName>
                                        </p:attrNameLst>
                                      </p:cBhvr>
                                      <p:to>
                                        <p:strVal val="visible"/>
                                      </p:to>
                                    </p:set>
                                    <p:animEffect transition="in" filter="fade">
                                      <p:cBhvr>
                                        <p:cTn id="24" dur="500"/>
                                        <p:tgtEl>
                                          <p:spTgt spid="278"/>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79"/>
                                        </p:tgtEl>
                                        <p:attrNameLst>
                                          <p:attrName>style.visibility</p:attrName>
                                        </p:attrNameLst>
                                      </p:cBhvr>
                                      <p:to>
                                        <p:strVal val="visible"/>
                                      </p:to>
                                    </p:set>
                                    <p:animEffect transition="in" filter="fade">
                                      <p:cBhvr>
                                        <p:cTn id="27" dur="500"/>
                                        <p:tgtEl>
                                          <p:spTgt spid="279"/>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80"/>
                                        </p:tgtEl>
                                        <p:attrNameLst>
                                          <p:attrName>style.visibility</p:attrName>
                                        </p:attrNameLst>
                                      </p:cBhvr>
                                      <p:to>
                                        <p:strVal val="visible"/>
                                      </p:to>
                                    </p:set>
                                    <p:animEffect transition="in" filter="fade">
                                      <p:cBhvr>
                                        <p:cTn id="30" dur="500"/>
                                        <p:tgtEl>
                                          <p:spTgt spid="280"/>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81"/>
                                        </p:tgtEl>
                                        <p:attrNameLst>
                                          <p:attrName>style.visibility</p:attrName>
                                        </p:attrNameLst>
                                      </p:cBhvr>
                                      <p:to>
                                        <p:strVal val="visible"/>
                                      </p:to>
                                    </p:set>
                                    <p:animEffect transition="in" filter="fade">
                                      <p:cBhvr>
                                        <p:cTn id="33" dur="500"/>
                                        <p:tgtEl>
                                          <p:spTgt spid="281"/>
                                        </p:tgtEl>
                                      </p:cBhvr>
                                    </p:animEffect>
                                  </p:childTnLst>
                                </p:cTn>
                              </p:par>
                              <p:par>
                                <p:cTn id="34" presetID="10" presetClass="entr" presetSubtype="0" fill="hold" nodeType="withEffect">
                                  <p:stCondLst>
                                    <p:cond delay="0"/>
                                  </p:stCondLst>
                                  <p:childTnLst>
                                    <p:set>
                                      <p:cBhvr>
                                        <p:cTn id="35" dur="1" fill="hold">
                                          <p:stCondLst>
                                            <p:cond delay="0"/>
                                          </p:stCondLst>
                                        </p:cTn>
                                        <p:tgtEl>
                                          <p:spTgt spid="282"/>
                                        </p:tgtEl>
                                        <p:attrNameLst>
                                          <p:attrName>style.visibility</p:attrName>
                                        </p:attrNameLst>
                                      </p:cBhvr>
                                      <p:to>
                                        <p:strVal val="visible"/>
                                      </p:to>
                                    </p:set>
                                    <p:animEffect transition="in" filter="fade">
                                      <p:cBhvr>
                                        <p:cTn id="36" dur="500"/>
                                        <p:tgtEl>
                                          <p:spTgt spid="282"/>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83"/>
                                        </p:tgtEl>
                                        <p:attrNameLst>
                                          <p:attrName>style.visibility</p:attrName>
                                        </p:attrNameLst>
                                      </p:cBhvr>
                                      <p:to>
                                        <p:strVal val="visible"/>
                                      </p:to>
                                    </p:set>
                                    <p:animEffect transition="in" filter="fade">
                                      <p:cBhvr>
                                        <p:cTn id="39" dur="500"/>
                                        <p:tgtEl>
                                          <p:spTgt spid="283"/>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84"/>
                                        </p:tgtEl>
                                        <p:attrNameLst>
                                          <p:attrName>style.visibility</p:attrName>
                                        </p:attrNameLst>
                                      </p:cBhvr>
                                      <p:to>
                                        <p:strVal val="visible"/>
                                      </p:to>
                                    </p:set>
                                    <p:animEffect transition="in" filter="fade">
                                      <p:cBhvr>
                                        <p:cTn id="42" dur="500"/>
                                        <p:tgtEl>
                                          <p:spTgt spid="284"/>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85"/>
                                        </p:tgtEl>
                                        <p:attrNameLst>
                                          <p:attrName>style.visibility</p:attrName>
                                        </p:attrNameLst>
                                      </p:cBhvr>
                                      <p:to>
                                        <p:strVal val="visible"/>
                                      </p:to>
                                    </p:set>
                                    <p:animEffect transition="in" filter="fade">
                                      <p:cBhvr>
                                        <p:cTn id="45" dur="500"/>
                                        <p:tgtEl>
                                          <p:spTgt spid="285"/>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86"/>
                                        </p:tgtEl>
                                        <p:attrNameLst>
                                          <p:attrName>style.visibility</p:attrName>
                                        </p:attrNameLst>
                                      </p:cBhvr>
                                      <p:to>
                                        <p:strVal val="visible"/>
                                      </p:to>
                                    </p:set>
                                    <p:animEffect transition="in" filter="fade">
                                      <p:cBhvr>
                                        <p:cTn id="48" dur="500"/>
                                        <p:tgtEl>
                                          <p:spTgt spid="286"/>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288"/>
                                        </p:tgtEl>
                                        <p:attrNameLst>
                                          <p:attrName>style.visibility</p:attrName>
                                        </p:attrNameLst>
                                      </p:cBhvr>
                                      <p:to>
                                        <p:strVal val="visible"/>
                                      </p:to>
                                    </p:set>
                                    <p:animEffect transition="in" filter="fade">
                                      <p:cBhvr>
                                        <p:cTn id="51" dur="500"/>
                                        <p:tgtEl>
                                          <p:spTgt spid="288"/>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289"/>
                                        </p:tgtEl>
                                        <p:attrNameLst>
                                          <p:attrName>style.visibility</p:attrName>
                                        </p:attrNameLst>
                                      </p:cBhvr>
                                      <p:to>
                                        <p:strVal val="visible"/>
                                      </p:to>
                                    </p:set>
                                    <p:animEffect transition="in" filter="fade">
                                      <p:cBhvr>
                                        <p:cTn id="54" dur="500"/>
                                        <p:tgtEl>
                                          <p:spTgt spid="289"/>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290"/>
                                        </p:tgtEl>
                                        <p:attrNameLst>
                                          <p:attrName>style.visibility</p:attrName>
                                        </p:attrNameLst>
                                      </p:cBhvr>
                                      <p:to>
                                        <p:strVal val="visible"/>
                                      </p:to>
                                    </p:set>
                                    <p:animEffect transition="in" filter="fade">
                                      <p:cBhvr>
                                        <p:cTn id="57" dur="500"/>
                                        <p:tgtEl>
                                          <p:spTgt spid="290"/>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291"/>
                                        </p:tgtEl>
                                        <p:attrNameLst>
                                          <p:attrName>style.visibility</p:attrName>
                                        </p:attrNameLst>
                                      </p:cBhvr>
                                      <p:to>
                                        <p:strVal val="visible"/>
                                      </p:to>
                                    </p:set>
                                    <p:animEffect transition="in" filter="fade">
                                      <p:cBhvr>
                                        <p:cTn id="60" dur="500"/>
                                        <p:tgtEl>
                                          <p:spTgt spid="291"/>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292"/>
                                        </p:tgtEl>
                                        <p:attrNameLst>
                                          <p:attrName>style.visibility</p:attrName>
                                        </p:attrNameLst>
                                      </p:cBhvr>
                                      <p:to>
                                        <p:strVal val="visible"/>
                                      </p:to>
                                    </p:set>
                                    <p:animEffect transition="in" filter="fade">
                                      <p:cBhvr>
                                        <p:cTn id="63" dur="500"/>
                                        <p:tgtEl>
                                          <p:spTgt spid="292"/>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293"/>
                                        </p:tgtEl>
                                        <p:attrNameLst>
                                          <p:attrName>style.visibility</p:attrName>
                                        </p:attrNameLst>
                                      </p:cBhvr>
                                      <p:to>
                                        <p:strVal val="visible"/>
                                      </p:to>
                                    </p:set>
                                    <p:animEffect transition="in" filter="fade">
                                      <p:cBhvr>
                                        <p:cTn id="66" dur="500"/>
                                        <p:tgtEl>
                                          <p:spTgt spid="293"/>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294"/>
                                        </p:tgtEl>
                                        <p:attrNameLst>
                                          <p:attrName>style.visibility</p:attrName>
                                        </p:attrNameLst>
                                      </p:cBhvr>
                                      <p:to>
                                        <p:strVal val="visible"/>
                                      </p:to>
                                    </p:set>
                                    <p:animEffect transition="in" filter="fade">
                                      <p:cBhvr>
                                        <p:cTn id="69" dur="500"/>
                                        <p:tgtEl>
                                          <p:spTgt spid="294"/>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295"/>
                                        </p:tgtEl>
                                        <p:attrNameLst>
                                          <p:attrName>style.visibility</p:attrName>
                                        </p:attrNameLst>
                                      </p:cBhvr>
                                      <p:to>
                                        <p:strVal val="visible"/>
                                      </p:to>
                                    </p:set>
                                    <p:animEffect transition="in" filter="fade">
                                      <p:cBhvr>
                                        <p:cTn id="72" dur="500"/>
                                        <p:tgtEl>
                                          <p:spTgt spid="295"/>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296"/>
                                        </p:tgtEl>
                                        <p:attrNameLst>
                                          <p:attrName>style.visibility</p:attrName>
                                        </p:attrNameLst>
                                      </p:cBhvr>
                                      <p:to>
                                        <p:strVal val="visible"/>
                                      </p:to>
                                    </p:set>
                                    <p:animEffect transition="in" filter="fade">
                                      <p:cBhvr>
                                        <p:cTn id="75" dur="500"/>
                                        <p:tgtEl>
                                          <p:spTgt spid="296"/>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297"/>
                                        </p:tgtEl>
                                        <p:attrNameLst>
                                          <p:attrName>style.visibility</p:attrName>
                                        </p:attrNameLst>
                                      </p:cBhvr>
                                      <p:to>
                                        <p:strVal val="visible"/>
                                      </p:to>
                                    </p:set>
                                    <p:animEffect transition="in" filter="fade">
                                      <p:cBhvr>
                                        <p:cTn id="78" dur="500"/>
                                        <p:tgtEl>
                                          <p:spTgt spid="297"/>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298"/>
                                        </p:tgtEl>
                                        <p:attrNameLst>
                                          <p:attrName>style.visibility</p:attrName>
                                        </p:attrNameLst>
                                      </p:cBhvr>
                                      <p:to>
                                        <p:strVal val="visible"/>
                                      </p:to>
                                    </p:set>
                                    <p:animEffect transition="in" filter="fade">
                                      <p:cBhvr>
                                        <p:cTn id="81" dur="500"/>
                                        <p:tgtEl>
                                          <p:spTgt spid="298"/>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299"/>
                                        </p:tgtEl>
                                        <p:attrNameLst>
                                          <p:attrName>style.visibility</p:attrName>
                                        </p:attrNameLst>
                                      </p:cBhvr>
                                      <p:to>
                                        <p:strVal val="visible"/>
                                      </p:to>
                                    </p:set>
                                    <p:animEffect transition="in" filter="fade">
                                      <p:cBhvr>
                                        <p:cTn id="84" dur="500"/>
                                        <p:tgtEl>
                                          <p:spTgt spid="299"/>
                                        </p:tgtEl>
                                      </p:cBhvr>
                                    </p:animEffect>
                                  </p:childTnLst>
                                </p:cTn>
                              </p:par>
                              <p:par>
                                <p:cTn id="85" presetID="10" presetClass="entr" presetSubtype="0" fill="hold" nodeType="withEffect">
                                  <p:stCondLst>
                                    <p:cond delay="0"/>
                                  </p:stCondLst>
                                  <p:childTnLst>
                                    <p:set>
                                      <p:cBhvr>
                                        <p:cTn id="86" dur="1" fill="hold">
                                          <p:stCondLst>
                                            <p:cond delay="0"/>
                                          </p:stCondLst>
                                        </p:cTn>
                                        <p:tgtEl>
                                          <p:spTgt spid="300"/>
                                        </p:tgtEl>
                                        <p:attrNameLst>
                                          <p:attrName>style.visibility</p:attrName>
                                        </p:attrNameLst>
                                      </p:cBhvr>
                                      <p:to>
                                        <p:strVal val="visible"/>
                                      </p:to>
                                    </p:set>
                                    <p:animEffect transition="in" filter="fade">
                                      <p:cBhvr>
                                        <p:cTn id="87" dur="500"/>
                                        <p:tgtEl>
                                          <p:spTgt spid="300"/>
                                        </p:tgtEl>
                                      </p:cBhvr>
                                    </p:animEffect>
                                  </p:childTnLst>
                                </p:cTn>
                              </p:par>
                              <p:par>
                                <p:cTn id="88" presetID="10" presetClass="entr" presetSubtype="0" fill="hold" nodeType="withEffect">
                                  <p:stCondLst>
                                    <p:cond delay="0"/>
                                  </p:stCondLst>
                                  <p:childTnLst>
                                    <p:set>
                                      <p:cBhvr>
                                        <p:cTn id="89" dur="1" fill="hold">
                                          <p:stCondLst>
                                            <p:cond delay="0"/>
                                          </p:stCondLst>
                                        </p:cTn>
                                        <p:tgtEl>
                                          <p:spTgt spid="301"/>
                                        </p:tgtEl>
                                        <p:attrNameLst>
                                          <p:attrName>style.visibility</p:attrName>
                                        </p:attrNameLst>
                                      </p:cBhvr>
                                      <p:to>
                                        <p:strVal val="visible"/>
                                      </p:to>
                                    </p:set>
                                    <p:animEffect transition="in" filter="fade">
                                      <p:cBhvr>
                                        <p:cTn id="90" dur="500"/>
                                        <p:tgtEl>
                                          <p:spTgt spid="301"/>
                                        </p:tgtEl>
                                      </p:cBhvr>
                                    </p:animEffect>
                                  </p:childTnLst>
                                </p:cTn>
                              </p:par>
                              <p:par>
                                <p:cTn id="91" presetID="10" presetClass="entr" presetSubtype="0" fill="hold" nodeType="withEffect">
                                  <p:stCondLst>
                                    <p:cond delay="0"/>
                                  </p:stCondLst>
                                  <p:childTnLst>
                                    <p:set>
                                      <p:cBhvr>
                                        <p:cTn id="92" dur="1" fill="hold">
                                          <p:stCondLst>
                                            <p:cond delay="0"/>
                                          </p:stCondLst>
                                        </p:cTn>
                                        <p:tgtEl>
                                          <p:spTgt spid="302"/>
                                        </p:tgtEl>
                                        <p:attrNameLst>
                                          <p:attrName>style.visibility</p:attrName>
                                        </p:attrNameLst>
                                      </p:cBhvr>
                                      <p:to>
                                        <p:strVal val="visible"/>
                                      </p:to>
                                    </p:set>
                                    <p:animEffect transition="in" filter="fade">
                                      <p:cBhvr>
                                        <p:cTn id="93" dur="500"/>
                                        <p:tgtEl>
                                          <p:spTgt spid="302"/>
                                        </p:tgtEl>
                                      </p:cBhvr>
                                    </p:animEffect>
                                  </p:childTnLst>
                                </p:cTn>
                              </p:par>
                              <p:par>
                                <p:cTn id="94" presetID="10" presetClass="entr" presetSubtype="0" fill="hold" nodeType="withEffect">
                                  <p:stCondLst>
                                    <p:cond delay="0"/>
                                  </p:stCondLst>
                                  <p:childTnLst>
                                    <p:set>
                                      <p:cBhvr>
                                        <p:cTn id="95" dur="1" fill="hold">
                                          <p:stCondLst>
                                            <p:cond delay="0"/>
                                          </p:stCondLst>
                                        </p:cTn>
                                        <p:tgtEl>
                                          <p:spTgt spid="303"/>
                                        </p:tgtEl>
                                        <p:attrNameLst>
                                          <p:attrName>style.visibility</p:attrName>
                                        </p:attrNameLst>
                                      </p:cBhvr>
                                      <p:to>
                                        <p:strVal val="visible"/>
                                      </p:to>
                                    </p:set>
                                    <p:animEffect transition="in" filter="fade">
                                      <p:cBhvr>
                                        <p:cTn id="96" dur="500"/>
                                        <p:tgtEl>
                                          <p:spTgt spid="303"/>
                                        </p:tgtEl>
                                      </p:cBhvr>
                                    </p:animEffect>
                                  </p:childTnLst>
                                </p:cTn>
                              </p:par>
                              <p:par>
                                <p:cTn id="97" presetID="10" presetClass="entr" presetSubtype="0" fill="hold" nodeType="withEffect">
                                  <p:stCondLst>
                                    <p:cond delay="0"/>
                                  </p:stCondLst>
                                  <p:childTnLst>
                                    <p:set>
                                      <p:cBhvr>
                                        <p:cTn id="98" dur="1" fill="hold">
                                          <p:stCondLst>
                                            <p:cond delay="0"/>
                                          </p:stCondLst>
                                        </p:cTn>
                                        <p:tgtEl>
                                          <p:spTgt spid="304"/>
                                        </p:tgtEl>
                                        <p:attrNameLst>
                                          <p:attrName>style.visibility</p:attrName>
                                        </p:attrNameLst>
                                      </p:cBhvr>
                                      <p:to>
                                        <p:strVal val="visible"/>
                                      </p:to>
                                    </p:set>
                                    <p:animEffect transition="in" filter="fade">
                                      <p:cBhvr>
                                        <p:cTn id="99" dur="500"/>
                                        <p:tgtEl>
                                          <p:spTgt spid="304"/>
                                        </p:tgtEl>
                                      </p:cBhvr>
                                    </p:animEffect>
                                  </p:childTnLst>
                                </p:cTn>
                              </p:par>
                              <p:par>
                                <p:cTn id="100" presetID="10" presetClass="entr" presetSubtype="0" fill="hold" nodeType="withEffect">
                                  <p:stCondLst>
                                    <p:cond delay="0"/>
                                  </p:stCondLst>
                                  <p:childTnLst>
                                    <p:set>
                                      <p:cBhvr>
                                        <p:cTn id="101" dur="1" fill="hold">
                                          <p:stCondLst>
                                            <p:cond delay="0"/>
                                          </p:stCondLst>
                                        </p:cTn>
                                        <p:tgtEl>
                                          <p:spTgt spid="305"/>
                                        </p:tgtEl>
                                        <p:attrNameLst>
                                          <p:attrName>style.visibility</p:attrName>
                                        </p:attrNameLst>
                                      </p:cBhvr>
                                      <p:to>
                                        <p:strVal val="visible"/>
                                      </p:to>
                                    </p:set>
                                    <p:animEffect transition="in" filter="fade">
                                      <p:cBhvr>
                                        <p:cTn id="102" dur="500"/>
                                        <p:tgtEl>
                                          <p:spTgt spid="305"/>
                                        </p:tgtEl>
                                      </p:cBhvr>
                                    </p:animEffect>
                                  </p:childTnLst>
                                </p:cTn>
                              </p:par>
                              <p:par>
                                <p:cTn id="103" presetID="10" presetClass="entr" presetSubtype="0" fill="hold" nodeType="withEffect">
                                  <p:stCondLst>
                                    <p:cond delay="0"/>
                                  </p:stCondLst>
                                  <p:childTnLst>
                                    <p:set>
                                      <p:cBhvr>
                                        <p:cTn id="104" dur="1" fill="hold">
                                          <p:stCondLst>
                                            <p:cond delay="0"/>
                                          </p:stCondLst>
                                        </p:cTn>
                                        <p:tgtEl>
                                          <p:spTgt spid="306"/>
                                        </p:tgtEl>
                                        <p:attrNameLst>
                                          <p:attrName>style.visibility</p:attrName>
                                        </p:attrNameLst>
                                      </p:cBhvr>
                                      <p:to>
                                        <p:strVal val="visible"/>
                                      </p:to>
                                    </p:set>
                                    <p:animEffect transition="in" filter="fade">
                                      <p:cBhvr>
                                        <p:cTn id="105" dur="500"/>
                                        <p:tgtEl>
                                          <p:spTgt spid="306"/>
                                        </p:tgtEl>
                                      </p:cBhvr>
                                    </p:animEffect>
                                  </p:childTnLst>
                                </p:cTn>
                              </p:par>
                              <p:par>
                                <p:cTn id="106" presetID="10" presetClass="entr" presetSubtype="0" fill="hold" nodeType="withEffect">
                                  <p:stCondLst>
                                    <p:cond delay="0"/>
                                  </p:stCondLst>
                                  <p:childTnLst>
                                    <p:set>
                                      <p:cBhvr>
                                        <p:cTn id="107" dur="1" fill="hold">
                                          <p:stCondLst>
                                            <p:cond delay="0"/>
                                          </p:stCondLst>
                                        </p:cTn>
                                        <p:tgtEl>
                                          <p:spTgt spid="307"/>
                                        </p:tgtEl>
                                        <p:attrNameLst>
                                          <p:attrName>style.visibility</p:attrName>
                                        </p:attrNameLst>
                                      </p:cBhvr>
                                      <p:to>
                                        <p:strVal val="visible"/>
                                      </p:to>
                                    </p:set>
                                    <p:animEffect transition="in" filter="fade">
                                      <p:cBhvr>
                                        <p:cTn id="108" dur="500"/>
                                        <p:tgtEl>
                                          <p:spTgt spid="307"/>
                                        </p:tgtEl>
                                      </p:cBhvr>
                                    </p:animEffect>
                                  </p:childTnLst>
                                </p:cTn>
                              </p:par>
                              <p:par>
                                <p:cTn id="109" presetID="10" presetClass="entr" presetSubtype="0" fill="hold" nodeType="withEffect">
                                  <p:stCondLst>
                                    <p:cond delay="0"/>
                                  </p:stCondLst>
                                  <p:childTnLst>
                                    <p:set>
                                      <p:cBhvr>
                                        <p:cTn id="110" dur="1" fill="hold">
                                          <p:stCondLst>
                                            <p:cond delay="0"/>
                                          </p:stCondLst>
                                        </p:cTn>
                                        <p:tgtEl>
                                          <p:spTgt spid="308"/>
                                        </p:tgtEl>
                                        <p:attrNameLst>
                                          <p:attrName>style.visibility</p:attrName>
                                        </p:attrNameLst>
                                      </p:cBhvr>
                                      <p:to>
                                        <p:strVal val="visible"/>
                                      </p:to>
                                    </p:set>
                                    <p:animEffect transition="in" filter="fade">
                                      <p:cBhvr>
                                        <p:cTn id="111" dur="500"/>
                                        <p:tgtEl>
                                          <p:spTgt spid="308"/>
                                        </p:tgtEl>
                                      </p:cBhvr>
                                    </p:animEffect>
                                  </p:childTnLst>
                                </p:cTn>
                              </p:par>
                              <p:par>
                                <p:cTn id="112" presetID="10" presetClass="entr" presetSubtype="0" fill="hold" nodeType="withEffect">
                                  <p:stCondLst>
                                    <p:cond delay="0"/>
                                  </p:stCondLst>
                                  <p:childTnLst>
                                    <p:set>
                                      <p:cBhvr>
                                        <p:cTn id="113" dur="1" fill="hold">
                                          <p:stCondLst>
                                            <p:cond delay="0"/>
                                          </p:stCondLst>
                                        </p:cTn>
                                        <p:tgtEl>
                                          <p:spTgt spid="309"/>
                                        </p:tgtEl>
                                        <p:attrNameLst>
                                          <p:attrName>style.visibility</p:attrName>
                                        </p:attrNameLst>
                                      </p:cBhvr>
                                      <p:to>
                                        <p:strVal val="visible"/>
                                      </p:to>
                                    </p:set>
                                    <p:animEffect transition="in" filter="fade">
                                      <p:cBhvr>
                                        <p:cTn id="114" dur="500"/>
                                        <p:tgtEl>
                                          <p:spTgt spid="309"/>
                                        </p:tgtEl>
                                      </p:cBhvr>
                                    </p:animEffect>
                                  </p:childTnLst>
                                </p:cTn>
                              </p:par>
                              <p:par>
                                <p:cTn id="115" presetID="10" presetClass="entr" presetSubtype="0" fill="hold" nodeType="withEffect">
                                  <p:stCondLst>
                                    <p:cond delay="0"/>
                                  </p:stCondLst>
                                  <p:childTnLst>
                                    <p:set>
                                      <p:cBhvr>
                                        <p:cTn id="116" dur="1" fill="hold">
                                          <p:stCondLst>
                                            <p:cond delay="0"/>
                                          </p:stCondLst>
                                        </p:cTn>
                                        <p:tgtEl>
                                          <p:spTgt spid="310"/>
                                        </p:tgtEl>
                                        <p:attrNameLst>
                                          <p:attrName>style.visibility</p:attrName>
                                        </p:attrNameLst>
                                      </p:cBhvr>
                                      <p:to>
                                        <p:strVal val="visible"/>
                                      </p:to>
                                    </p:set>
                                    <p:animEffect transition="in" filter="fade">
                                      <p:cBhvr>
                                        <p:cTn id="117" dur="500"/>
                                        <p:tgtEl>
                                          <p:spTgt spid="310"/>
                                        </p:tgtEl>
                                      </p:cBhvr>
                                    </p:animEffect>
                                  </p:childTnLst>
                                </p:cTn>
                              </p:par>
                              <p:par>
                                <p:cTn id="118" presetID="10" presetClass="entr" presetSubtype="0" fill="hold" nodeType="withEffect">
                                  <p:stCondLst>
                                    <p:cond delay="0"/>
                                  </p:stCondLst>
                                  <p:childTnLst>
                                    <p:set>
                                      <p:cBhvr>
                                        <p:cTn id="119" dur="1" fill="hold">
                                          <p:stCondLst>
                                            <p:cond delay="0"/>
                                          </p:stCondLst>
                                        </p:cTn>
                                        <p:tgtEl>
                                          <p:spTgt spid="311"/>
                                        </p:tgtEl>
                                        <p:attrNameLst>
                                          <p:attrName>style.visibility</p:attrName>
                                        </p:attrNameLst>
                                      </p:cBhvr>
                                      <p:to>
                                        <p:strVal val="visible"/>
                                      </p:to>
                                    </p:set>
                                    <p:animEffect transition="in" filter="fade">
                                      <p:cBhvr>
                                        <p:cTn id="120" dur="500"/>
                                        <p:tgtEl>
                                          <p:spTgt spid="311"/>
                                        </p:tgtEl>
                                      </p:cBhvr>
                                    </p:animEffect>
                                  </p:childTnLst>
                                </p:cTn>
                              </p:par>
                              <p:par>
                                <p:cTn id="121" presetID="10" presetClass="entr" presetSubtype="0" fill="hold" nodeType="withEffect">
                                  <p:stCondLst>
                                    <p:cond delay="0"/>
                                  </p:stCondLst>
                                  <p:childTnLst>
                                    <p:set>
                                      <p:cBhvr>
                                        <p:cTn id="122" dur="1" fill="hold">
                                          <p:stCondLst>
                                            <p:cond delay="0"/>
                                          </p:stCondLst>
                                        </p:cTn>
                                        <p:tgtEl>
                                          <p:spTgt spid="312"/>
                                        </p:tgtEl>
                                        <p:attrNameLst>
                                          <p:attrName>style.visibility</p:attrName>
                                        </p:attrNameLst>
                                      </p:cBhvr>
                                      <p:to>
                                        <p:strVal val="visible"/>
                                      </p:to>
                                    </p:set>
                                    <p:animEffect transition="in" filter="fade">
                                      <p:cBhvr>
                                        <p:cTn id="123" dur="500"/>
                                        <p:tgtEl>
                                          <p:spTgt spid="312"/>
                                        </p:tgtEl>
                                      </p:cBhvr>
                                    </p:animEffect>
                                  </p:childTnLst>
                                </p:cTn>
                              </p:par>
                              <p:par>
                                <p:cTn id="124" presetID="10" presetClass="entr" presetSubtype="0" fill="hold" grpId="0" nodeType="withEffect">
                                  <p:stCondLst>
                                    <p:cond delay="0"/>
                                  </p:stCondLst>
                                  <p:childTnLst>
                                    <p:set>
                                      <p:cBhvr>
                                        <p:cTn id="125" dur="1" fill="hold">
                                          <p:stCondLst>
                                            <p:cond delay="0"/>
                                          </p:stCondLst>
                                        </p:cTn>
                                        <p:tgtEl>
                                          <p:spTgt spid="313"/>
                                        </p:tgtEl>
                                        <p:attrNameLst>
                                          <p:attrName>style.visibility</p:attrName>
                                        </p:attrNameLst>
                                      </p:cBhvr>
                                      <p:to>
                                        <p:strVal val="visible"/>
                                      </p:to>
                                    </p:set>
                                    <p:animEffect transition="in" filter="fade">
                                      <p:cBhvr>
                                        <p:cTn id="126" dur="500"/>
                                        <p:tgtEl>
                                          <p:spTgt spid="3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277" grpId="0" animBg="1"/>
      <p:bldP spid="278" grpId="0" animBg="1"/>
      <p:bldP spid="279" grpId="0" animBg="1"/>
      <p:bldP spid="280" grpId="0" animBg="1"/>
      <p:bldP spid="281" grpId="0" animBg="1"/>
      <p:bldP spid="283" grpId="0" animBg="1"/>
      <p:bldP spid="284" grpId="0" animBg="1"/>
      <p:bldP spid="285" grpId="0" animBg="1"/>
      <p:bldP spid="286" grpId="0" animBg="1"/>
      <p:bldP spid="288" grpId="0" animBg="1"/>
      <p:bldP spid="289" grpId="0" animBg="1"/>
      <p:bldP spid="290" grpId="0" animBg="1"/>
      <p:bldP spid="291" grpId="0" animBg="1"/>
      <p:bldP spid="292" grpId="0"/>
      <p:bldP spid="293" grpId="0"/>
      <p:bldP spid="294" grpId="0"/>
      <p:bldP spid="295" grpId="0"/>
      <p:bldP spid="296" grpId="0"/>
      <p:bldP spid="297" grpId="0"/>
      <p:bldP spid="298" grpId="0"/>
      <p:bldP spid="299" grpId="0" animBg="1"/>
      <p:bldP spid="313"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Graphic 212">
            <a:extLst>
              <a:ext uri="{FF2B5EF4-FFF2-40B4-BE49-F238E27FC236}">
                <a16:creationId xmlns:a16="http://schemas.microsoft.com/office/drawing/2014/main" id="{55C61911-45B2-48BF-AC7A-1EB579B42C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02373" y="798490"/>
            <a:ext cx="914565" cy="914565"/>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14" name="Graphic 212">
            <a:extLst>
              <a:ext uri="{FF2B5EF4-FFF2-40B4-BE49-F238E27FC236}">
                <a16:creationId xmlns:a16="http://schemas.microsoft.com/office/drawing/2014/main" id="{2DE4D4CE-6DAE-4A05-BE5B-6BCE3F4EC7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02373" y="798490"/>
            <a:ext cx="914565" cy="914565"/>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4" name="Title 3">
            <a:extLst>
              <a:ext uri="{FF2B5EF4-FFF2-40B4-BE49-F238E27FC236}">
                <a16:creationId xmlns:a16="http://schemas.microsoft.com/office/drawing/2014/main" id="{6DB06CF4-F8B2-4DFA-9FA0-2C9136CB4B23}"/>
              </a:ext>
            </a:extLst>
          </p:cNvPr>
          <p:cNvSpPr>
            <a:spLocks noGrp="1"/>
          </p:cNvSpPr>
          <p:nvPr>
            <p:ph type="title"/>
          </p:nvPr>
        </p:nvSpPr>
        <p:spPr>
          <a:xfrm>
            <a:off x="1102367" y="1264801"/>
            <a:ext cx="4114571" cy="4296387"/>
          </a:xfrm>
        </p:spPr>
        <p:txBody>
          <a:bodyPr>
            <a:normAutofit/>
          </a:bodyPr>
          <a:lstStyle/>
          <a:p>
            <a:pPr algn="ctr"/>
            <a:r>
              <a:rPr lang="en-US" dirty="0">
                <a:solidFill>
                  <a:schemeClr val="bg1"/>
                </a:solidFill>
              </a:rPr>
              <a:t>Verilog Operators</a:t>
            </a:r>
            <a:endParaRPr lang="en-US">
              <a:solidFill>
                <a:schemeClr val="bg1"/>
              </a:solidFill>
            </a:endParaRPr>
          </a:p>
        </p:txBody>
      </p:sp>
      <p:grpSp>
        <p:nvGrpSpPr>
          <p:cNvPr id="16" name="Group 15">
            <a:extLst>
              <a:ext uri="{FF2B5EF4-FFF2-40B4-BE49-F238E27FC236}">
                <a16:creationId xmlns:a16="http://schemas.microsoft.com/office/drawing/2014/main" id="{B8CB1D39-68D4-4372-BF3B-2A33A7495E2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77893"/>
            <a:ext cx="1861854" cy="717514"/>
            <a:chOff x="0" y="377893"/>
            <a:chExt cx="1861854" cy="717514"/>
          </a:xfrm>
          <a:solidFill>
            <a:schemeClr val="bg1"/>
          </a:solidFill>
        </p:grpSpPr>
        <p:sp>
          <p:nvSpPr>
            <p:cNvPr id="17" name="Freeform: Shape 16">
              <a:extLst>
                <a:ext uri="{FF2B5EF4-FFF2-40B4-BE49-F238E27FC236}">
                  <a16:creationId xmlns:a16="http://schemas.microsoft.com/office/drawing/2014/main" id="{C5A741B9-65EC-4C5B-9FE0-4A18575771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7789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endParaRPr lang="en-US"/>
            </a:p>
          </p:txBody>
        </p:sp>
        <p:sp>
          <p:nvSpPr>
            <p:cNvPr id="18" name="Freeform: Shape 17">
              <a:extLst>
                <a:ext uri="{FF2B5EF4-FFF2-40B4-BE49-F238E27FC236}">
                  <a16:creationId xmlns:a16="http://schemas.microsoft.com/office/drawing/2014/main" id="{C0BB4301-41FA-4453-956F-A11CC664B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1762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endParaRPr lang="en-US" dirty="0"/>
            </a:p>
          </p:txBody>
        </p:sp>
      </p:grpSp>
      <p:sp>
        <p:nvSpPr>
          <p:cNvPr id="20" name="Oval 19">
            <a:extLst>
              <a:ext uri="{FF2B5EF4-FFF2-40B4-BE49-F238E27FC236}">
                <a16:creationId xmlns:a16="http://schemas.microsoft.com/office/drawing/2014/main" id="{10C23D31-5B0A-4956-A59F-A24F57D2A9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988" y="4604761"/>
            <a:ext cx="319941" cy="319941"/>
          </a:xfrm>
          <a:prstGeom prst="ellipse">
            <a:avLst/>
          </a:pr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2" name="Oval 21">
            <a:extLst>
              <a:ext uri="{FF2B5EF4-FFF2-40B4-BE49-F238E27FC236}">
                <a16:creationId xmlns:a16="http://schemas.microsoft.com/office/drawing/2014/main" id="{F4C6FC6E-4AAF-4628-B7E5-85DF9D323B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988" y="4604761"/>
            <a:ext cx="319941" cy="319941"/>
          </a:xfrm>
          <a:prstGeom prst="ellipse">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 name="Content Placeholder 4">
            <a:extLst>
              <a:ext uri="{FF2B5EF4-FFF2-40B4-BE49-F238E27FC236}">
                <a16:creationId xmlns:a16="http://schemas.microsoft.com/office/drawing/2014/main" id="{9A9D0DBE-6300-4030-B6C0-82D77F0FDBE7}"/>
              </a:ext>
            </a:extLst>
          </p:cNvPr>
          <p:cNvSpPr>
            <a:spLocks noGrp="1"/>
          </p:cNvSpPr>
          <p:nvPr>
            <p:ph idx="1"/>
          </p:nvPr>
        </p:nvSpPr>
        <p:spPr>
          <a:xfrm>
            <a:off x="6234868" y="817628"/>
            <a:ext cx="5217173" cy="5402197"/>
          </a:xfrm>
        </p:spPr>
        <p:txBody>
          <a:bodyPr>
            <a:noAutofit/>
          </a:bodyPr>
          <a:lstStyle/>
          <a:p>
            <a:pPr marL="0" indent="0">
              <a:buNone/>
            </a:pPr>
            <a:r>
              <a:rPr lang="en-US" sz="2000" dirty="0">
                <a:solidFill>
                  <a:schemeClr val="bg1"/>
                </a:solidFill>
              </a:rPr>
              <a:t>Verilog supports a large number of operators for carrying out different types of operations. Verilog operators can be broadly classified into the following categories:</a:t>
            </a:r>
          </a:p>
          <a:p>
            <a:endParaRPr lang="en-US" sz="2000" dirty="0">
              <a:solidFill>
                <a:schemeClr val="bg1"/>
              </a:solidFill>
            </a:endParaRPr>
          </a:p>
          <a:p>
            <a:pPr>
              <a:buFont typeface="Wingdings" panose="05000000000000000000" pitchFamily="2" charset="2"/>
              <a:buChar char="q"/>
            </a:pPr>
            <a:r>
              <a:rPr lang="en-US" sz="2000" dirty="0">
                <a:solidFill>
                  <a:schemeClr val="bg1"/>
                </a:solidFill>
              </a:rPr>
              <a:t> Bitwise operators</a:t>
            </a:r>
          </a:p>
          <a:p>
            <a:pPr>
              <a:buFont typeface="Wingdings" panose="05000000000000000000" pitchFamily="2" charset="2"/>
              <a:buChar char="q"/>
            </a:pPr>
            <a:r>
              <a:rPr lang="en-US" sz="2000" dirty="0">
                <a:solidFill>
                  <a:schemeClr val="bg1"/>
                </a:solidFill>
              </a:rPr>
              <a:t> Logical operators</a:t>
            </a:r>
          </a:p>
          <a:p>
            <a:pPr>
              <a:buFont typeface="Wingdings" panose="05000000000000000000" pitchFamily="2" charset="2"/>
              <a:buChar char="q"/>
            </a:pPr>
            <a:r>
              <a:rPr lang="en-US" sz="2000" dirty="0">
                <a:solidFill>
                  <a:schemeClr val="bg1"/>
                </a:solidFill>
              </a:rPr>
              <a:t> Arithmetic operators	</a:t>
            </a:r>
          </a:p>
          <a:p>
            <a:pPr>
              <a:buFont typeface="Wingdings" panose="05000000000000000000" pitchFamily="2" charset="2"/>
              <a:buChar char="q"/>
            </a:pPr>
            <a:r>
              <a:rPr lang="en-US" sz="2000" dirty="0">
                <a:solidFill>
                  <a:schemeClr val="bg1"/>
                </a:solidFill>
              </a:rPr>
              <a:t> Relational operators</a:t>
            </a:r>
          </a:p>
          <a:p>
            <a:pPr>
              <a:buFont typeface="Wingdings" panose="05000000000000000000" pitchFamily="2" charset="2"/>
              <a:buChar char="q"/>
            </a:pPr>
            <a:r>
              <a:rPr lang="en-US" sz="2000" dirty="0">
                <a:solidFill>
                  <a:schemeClr val="bg1"/>
                </a:solidFill>
              </a:rPr>
              <a:t> Shift operators</a:t>
            </a:r>
          </a:p>
          <a:p>
            <a:pPr>
              <a:buFont typeface="Wingdings" panose="05000000000000000000" pitchFamily="2" charset="2"/>
              <a:buChar char="q"/>
            </a:pPr>
            <a:r>
              <a:rPr lang="en-US" sz="2000" dirty="0">
                <a:solidFill>
                  <a:schemeClr val="bg1"/>
                </a:solidFill>
              </a:rPr>
              <a:t> Concatenate operator</a:t>
            </a:r>
          </a:p>
          <a:p>
            <a:pPr>
              <a:buFont typeface="Wingdings" panose="05000000000000000000" pitchFamily="2" charset="2"/>
              <a:buChar char="q"/>
            </a:pPr>
            <a:r>
              <a:rPr lang="en-US" sz="2000" dirty="0">
                <a:solidFill>
                  <a:schemeClr val="bg1"/>
                </a:solidFill>
              </a:rPr>
              <a:t> Replication operator</a:t>
            </a:r>
          </a:p>
          <a:p>
            <a:pPr>
              <a:buFont typeface="Wingdings" panose="05000000000000000000" pitchFamily="2" charset="2"/>
              <a:buChar char="q"/>
            </a:pPr>
            <a:r>
              <a:rPr lang="en-US" sz="2000" dirty="0">
                <a:solidFill>
                  <a:schemeClr val="bg1"/>
                </a:solidFill>
              </a:rPr>
              <a:t> Condition operator</a:t>
            </a:r>
          </a:p>
          <a:p>
            <a:pPr marL="0" indent="0">
              <a:buNone/>
            </a:pPr>
            <a:r>
              <a:rPr lang="en-US" sz="2000" dirty="0">
                <a:solidFill>
                  <a:schemeClr val="bg1"/>
                </a:solidFill>
              </a:rPr>
              <a:t> </a:t>
            </a:r>
          </a:p>
        </p:txBody>
      </p:sp>
      <p:sp>
        <p:nvSpPr>
          <p:cNvPr id="3" name="Slide Number Placeholder 2">
            <a:extLst>
              <a:ext uri="{FF2B5EF4-FFF2-40B4-BE49-F238E27FC236}">
                <a16:creationId xmlns:a16="http://schemas.microsoft.com/office/drawing/2014/main" id="{F7EDFF92-C39E-4D10-8C0F-5B576B8FF271}"/>
              </a:ext>
            </a:extLst>
          </p:cNvPr>
          <p:cNvSpPr>
            <a:spLocks noGrp="1"/>
          </p:cNvSpPr>
          <p:nvPr>
            <p:ph type="sldNum" sz="quarter" idx="12"/>
          </p:nvPr>
        </p:nvSpPr>
        <p:spPr>
          <a:xfrm>
            <a:off x="8610600" y="6356350"/>
            <a:ext cx="2743200" cy="365125"/>
          </a:xfrm>
        </p:spPr>
        <p:txBody>
          <a:bodyPr>
            <a:normAutofit/>
          </a:bodyPr>
          <a:lstStyle/>
          <a:p>
            <a:pPr>
              <a:spcAft>
                <a:spcPts val="600"/>
              </a:spcAft>
            </a:pPr>
            <a:fld id="{4022722E-B8F0-49A7-B007-BC47D25684C4}" type="slidenum">
              <a:rPr lang="en-US">
                <a:solidFill>
                  <a:schemeClr val="bg1"/>
                </a:solidFill>
              </a:rPr>
              <a:pPr>
                <a:spcAft>
                  <a:spcPts val="600"/>
                </a:spcAft>
              </a:pPr>
              <a:t>22</a:t>
            </a:fld>
            <a:endParaRPr lang="en-US">
              <a:solidFill>
                <a:schemeClr val="bg1"/>
              </a:solidFill>
            </a:endParaRPr>
          </a:p>
        </p:txBody>
      </p:sp>
      <p:grpSp>
        <p:nvGrpSpPr>
          <p:cNvPr id="24" name="Graphic 185">
            <a:extLst>
              <a:ext uri="{FF2B5EF4-FFF2-40B4-BE49-F238E27FC236}">
                <a16:creationId xmlns:a16="http://schemas.microsoft.com/office/drawing/2014/main" id="{582A903B-6B78-4F0A-B7C9-3D80499020B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428634" y="5987064"/>
            <a:ext cx="1054466" cy="469689"/>
            <a:chOff x="9841624" y="4115729"/>
            <a:chExt cx="602169" cy="268223"/>
          </a:xfrm>
          <a:solidFill>
            <a:schemeClr val="bg1"/>
          </a:solidFill>
        </p:grpSpPr>
        <p:sp>
          <p:nvSpPr>
            <p:cNvPr id="25" name="Freeform: Shape 24">
              <a:extLst>
                <a:ext uri="{FF2B5EF4-FFF2-40B4-BE49-F238E27FC236}">
                  <a16:creationId xmlns:a16="http://schemas.microsoft.com/office/drawing/2014/main" id="{D510EA93-8F64-42C8-A630-D449506E95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06CB53FC-E4DA-4001-928B-9998A85EA5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D210B969-4FDF-4AAC-9397-63D5434958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570B3EF0-84EA-4F47-86A3-1EA1F644A4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259369A8-EF57-42A1-8EC8-F6A9F92A3A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21" name="Footer Placeholder 3">
            <a:extLst>
              <a:ext uri="{FF2B5EF4-FFF2-40B4-BE49-F238E27FC236}">
                <a16:creationId xmlns:a16="http://schemas.microsoft.com/office/drawing/2014/main" id="{23716F5F-19BB-4770-A53D-8295E3D859CD}"/>
              </a:ext>
            </a:extLst>
          </p:cNvPr>
          <p:cNvSpPr>
            <a:spLocks noGrp="1"/>
          </p:cNvSpPr>
          <p:nvPr>
            <p:ph type="ftr" sz="quarter" idx="11"/>
          </p:nvPr>
        </p:nvSpPr>
        <p:spPr>
          <a:xfrm>
            <a:off x="4038600" y="6356350"/>
            <a:ext cx="4114800" cy="365125"/>
          </a:xfrm>
        </p:spPr>
        <p:txBody>
          <a:bodyPr anchorCtr="1">
            <a:normAutofit/>
          </a:bodyPr>
          <a:lstStyle/>
          <a:p>
            <a:pPr>
              <a:spcAft>
                <a:spcPts val="600"/>
              </a:spcAft>
            </a:pPr>
            <a:r>
              <a:rPr lang="en-US" b="1" dirty="0">
                <a:solidFill>
                  <a:schemeClr val="bg1"/>
                </a:solidFill>
              </a:rPr>
              <a:t>CSE460 : VLSI Design</a:t>
            </a:r>
            <a:r>
              <a:rPr lang="en-US" dirty="0">
                <a:solidFill>
                  <a:schemeClr val="bg1"/>
                </a:solidFill>
              </a:rPr>
              <a:t> </a:t>
            </a:r>
          </a:p>
        </p:txBody>
      </p:sp>
      <p:pic>
        <p:nvPicPr>
          <p:cNvPr id="23" name="Picture 22">
            <a:extLst>
              <a:ext uri="{FF2B5EF4-FFF2-40B4-BE49-F238E27FC236}">
                <a16:creationId xmlns:a16="http://schemas.microsoft.com/office/drawing/2014/main" id="{DF22B1EE-D0D4-7743-B92B-CA69F50AF9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4768" y="5790091"/>
            <a:ext cx="928231" cy="928231"/>
          </a:xfrm>
          <a:prstGeom prst="rect">
            <a:avLst/>
          </a:prstGeom>
        </p:spPr>
      </p:pic>
    </p:spTree>
    <p:extLst>
      <p:ext uri="{BB962C8B-B14F-4D97-AF65-F5344CB8AC3E}">
        <p14:creationId xmlns:p14="http://schemas.microsoft.com/office/powerpoint/2010/main" val="28143505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Graphic 212">
            <a:extLst>
              <a:ext uri="{FF2B5EF4-FFF2-40B4-BE49-F238E27FC236}">
                <a16:creationId xmlns:a16="http://schemas.microsoft.com/office/drawing/2014/main" id="{55C61911-45B2-48BF-AC7A-1EB579B42C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02373" y="798490"/>
            <a:ext cx="914565" cy="914565"/>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14" name="Graphic 212">
            <a:extLst>
              <a:ext uri="{FF2B5EF4-FFF2-40B4-BE49-F238E27FC236}">
                <a16:creationId xmlns:a16="http://schemas.microsoft.com/office/drawing/2014/main" id="{2DE4D4CE-6DAE-4A05-BE5B-6BCE3F4EC7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02373" y="798490"/>
            <a:ext cx="914565" cy="914565"/>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4" name="Title 3">
            <a:extLst>
              <a:ext uri="{FF2B5EF4-FFF2-40B4-BE49-F238E27FC236}">
                <a16:creationId xmlns:a16="http://schemas.microsoft.com/office/drawing/2014/main" id="{6DB06CF4-F8B2-4DFA-9FA0-2C9136CB4B23}"/>
              </a:ext>
            </a:extLst>
          </p:cNvPr>
          <p:cNvSpPr>
            <a:spLocks noGrp="1"/>
          </p:cNvSpPr>
          <p:nvPr>
            <p:ph type="title"/>
          </p:nvPr>
        </p:nvSpPr>
        <p:spPr>
          <a:xfrm>
            <a:off x="1102367" y="1264801"/>
            <a:ext cx="4114571" cy="4296387"/>
          </a:xfrm>
        </p:spPr>
        <p:txBody>
          <a:bodyPr>
            <a:normAutofit/>
          </a:bodyPr>
          <a:lstStyle/>
          <a:p>
            <a:pPr algn="ctr"/>
            <a:r>
              <a:rPr lang="en-US" dirty="0">
                <a:solidFill>
                  <a:schemeClr val="bg1"/>
                </a:solidFill>
              </a:rPr>
              <a:t>Verilog Operators</a:t>
            </a:r>
            <a:endParaRPr lang="en-US">
              <a:solidFill>
                <a:schemeClr val="bg1"/>
              </a:solidFill>
            </a:endParaRPr>
          </a:p>
        </p:txBody>
      </p:sp>
      <p:grpSp>
        <p:nvGrpSpPr>
          <p:cNvPr id="16" name="Group 15">
            <a:extLst>
              <a:ext uri="{FF2B5EF4-FFF2-40B4-BE49-F238E27FC236}">
                <a16:creationId xmlns:a16="http://schemas.microsoft.com/office/drawing/2014/main" id="{B8CB1D39-68D4-4372-BF3B-2A33A7495E2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77893"/>
            <a:ext cx="1861854" cy="717514"/>
            <a:chOff x="0" y="377893"/>
            <a:chExt cx="1861854" cy="717514"/>
          </a:xfrm>
          <a:solidFill>
            <a:schemeClr val="bg1"/>
          </a:solidFill>
        </p:grpSpPr>
        <p:sp>
          <p:nvSpPr>
            <p:cNvPr id="17" name="Freeform: Shape 16">
              <a:extLst>
                <a:ext uri="{FF2B5EF4-FFF2-40B4-BE49-F238E27FC236}">
                  <a16:creationId xmlns:a16="http://schemas.microsoft.com/office/drawing/2014/main" id="{C5A741B9-65EC-4C5B-9FE0-4A18575771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7789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endParaRPr lang="en-US"/>
            </a:p>
          </p:txBody>
        </p:sp>
        <p:sp>
          <p:nvSpPr>
            <p:cNvPr id="18" name="Freeform: Shape 17">
              <a:extLst>
                <a:ext uri="{FF2B5EF4-FFF2-40B4-BE49-F238E27FC236}">
                  <a16:creationId xmlns:a16="http://schemas.microsoft.com/office/drawing/2014/main" id="{C0BB4301-41FA-4453-956F-A11CC664B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1762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endParaRPr lang="en-US" dirty="0"/>
            </a:p>
          </p:txBody>
        </p:sp>
      </p:grpSp>
      <p:sp>
        <p:nvSpPr>
          <p:cNvPr id="20" name="Oval 19">
            <a:extLst>
              <a:ext uri="{FF2B5EF4-FFF2-40B4-BE49-F238E27FC236}">
                <a16:creationId xmlns:a16="http://schemas.microsoft.com/office/drawing/2014/main" id="{10C23D31-5B0A-4956-A59F-A24F57D2A9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988" y="4604761"/>
            <a:ext cx="319941" cy="319941"/>
          </a:xfrm>
          <a:prstGeom prst="ellipse">
            <a:avLst/>
          </a:pr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2" name="Oval 21">
            <a:extLst>
              <a:ext uri="{FF2B5EF4-FFF2-40B4-BE49-F238E27FC236}">
                <a16:creationId xmlns:a16="http://schemas.microsoft.com/office/drawing/2014/main" id="{F4C6FC6E-4AAF-4628-B7E5-85DF9D323B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988" y="4604761"/>
            <a:ext cx="319941" cy="319941"/>
          </a:xfrm>
          <a:prstGeom prst="ellipse">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 name="Content Placeholder 4">
            <a:extLst>
              <a:ext uri="{FF2B5EF4-FFF2-40B4-BE49-F238E27FC236}">
                <a16:creationId xmlns:a16="http://schemas.microsoft.com/office/drawing/2014/main" id="{9A9D0DBE-6300-4030-B6C0-82D77F0FDBE7}"/>
              </a:ext>
            </a:extLst>
          </p:cNvPr>
          <p:cNvSpPr>
            <a:spLocks noGrp="1"/>
          </p:cNvSpPr>
          <p:nvPr>
            <p:ph idx="1"/>
          </p:nvPr>
        </p:nvSpPr>
        <p:spPr>
          <a:xfrm>
            <a:off x="6042098" y="817628"/>
            <a:ext cx="5409944" cy="5402197"/>
          </a:xfrm>
        </p:spPr>
        <p:txBody>
          <a:bodyPr>
            <a:noAutofit/>
          </a:bodyPr>
          <a:lstStyle/>
          <a:p>
            <a:pPr marL="0" marR="0" lvl="0" indent="0" algn="l" defTabSz="914400" rtl="0" eaLnBrk="1" fontAlgn="auto" latinLnBrk="0" hangingPunct="1">
              <a:lnSpc>
                <a:spcPct val="90000"/>
              </a:lnSpc>
              <a:spcBef>
                <a:spcPts val="1200"/>
              </a:spcBef>
              <a:spcAft>
                <a:spcPts val="200"/>
              </a:spcAft>
              <a:buClr>
                <a:srgbClr val="7F7F7F"/>
              </a:buClr>
              <a:buSzPct val="100000"/>
              <a:buNone/>
              <a:tabLst/>
              <a:defRPr/>
            </a:pPr>
            <a:r>
              <a:rPr kumimoji="0" lang="en-US" sz="2400" b="1" i="0" u="none" strike="noStrike" kern="1200" cap="none" spc="0" normalizeH="0" baseline="0" noProof="0" dirty="0">
                <a:ln>
                  <a:noFill/>
                </a:ln>
                <a:solidFill>
                  <a:prstClr val="white"/>
                </a:solidFill>
                <a:effectLst/>
                <a:uLnTx/>
                <a:uFillTx/>
                <a:latin typeface="Calibri" panose="020F0502020204030204"/>
                <a:ea typeface="+mn-ea"/>
                <a:cs typeface="+mn-cs"/>
              </a:rPr>
              <a:t>Bitwise operators</a:t>
            </a:r>
          </a:p>
          <a:p>
            <a:pPr marL="0" indent="0">
              <a:buNone/>
            </a:pPr>
            <a:r>
              <a:rPr lang="en-US" sz="2000" dirty="0">
                <a:solidFill>
                  <a:schemeClr val="bg1"/>
                </a:solidFill>
              </a:rPr>
              <a:t> </a:t>
            </a:r>
          </a:p>
        </p:txBody>
      </p:sp>
      <p:sp>
        <p:nvSpPr>
          <p:cNvPr id="3" name="Slide Number Placeholder 2">
            <a:extLst>
              <a:ext uri="{FF2B5EF4-FFF2-40B4-BE49-F238E27FC236}">
                <a16:creationId xmlns:a16="http://schemas.microsoft.com/office/drawing/2014/main" id="{F7EDFF92-C39E-4D10-8C0F-5B576B8FF271}"/>
              </a:ext>
            </a:extLst>
          </p:cNvPr>
          <p:cNvSpPr>
            <a:spLocks noGrp="1"/>
          </p:cNvSpPr>
          <p:nvPr>
            <p:ph type="sldNum" sz="quarter" idx="12"/>
          </p:nvPr>
        </p:nvSpPr>
        <p:spPr>
          <a:xfrm>
            <a:off x="8610600" y="6356350"/>
            <a:ext cx="2743200" cy="365125"/>
          </a:xfrm>
        </p:spPr>
        <p:txBody>
          <a:bodyPr>
            <a:normAutofit/>
          </a:bodyPr>
          <a:lstStyle/>
          <a:p>
            <a:pPr>
              <a:spcAft>
                <a:spcPts val="600"/>
              </a:spcAft>
            </a:pPr>
            <a:fld id="{4022722E-B8F0-49A7-B007-BC47D25684C4}" type="slidenum">
              <a:rPr lang="en-US">
                <a:solidFill>
                  <a:schemeClr val="bg1"/>
                </a:solidFill>
              </a:rPr>
              <a:pPr>
                <a:spcAft>
                  <a:spcPts val="600"/>
                </a:spcAft>
              </a:pPr>
              <a:t>23</a:t>
            </a:fld>
            <a:endParaRPr lang="en-US">
              <a:solidFill>
                <a:schemeClr val="bg1"/>
              </a:solidFill>
            </a:endParaRPr>
          </a:p>
        </p:txBody>
      </p:sp>
      <p:grpSp>
        <p:nvGrpSpPr>
          <p:cNvPr id="24" name="Graphic 185">
            <a:extLst>
              <a:ext uri="{FF2B5EF4-FFF2-40B4-BE49-F238E27FC236}">
                <a16:creationId xmlns:a16="http://schemas.microsoft.com/office/drawing/2014/main" id="{582A903B-6B78-4F0A-B7C9-3D80499020B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428634" y="5987064"/>
            <a:ext cx="1054466" cy="469689"/>
            <a:chOff x="9841624" y="4115729"/>
            <a:chExt cx="602169" cy="268223"/>
          </a:xfrm>
          <a:solidFill>
            <a:schemeClr val="bg1"/>
          </a:solidFill>
        </p:grpSpPr>
        <p:sp>
          <p:nvSpPr>
            <p:cNvPr id="25" name="Freeform: Shape 24">
              <a:extLst>
                <a:ext uri="{FF2B5EF4-FFF2-40B4-BE49-F238E27FC236}">
                  <a16:creationId xmlns:a16="http://schemas.microsoft.com/office/drawing/2014/main" id="{D510EA93-8F64-42C8-A630-D449506E95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06CB53FC-E4DA-4001-928B-9998A85EA5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D210B969-4FDF-4AAC-9397-63D5434958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570B3EF0-84EA-4F47-86A3-1EA1F644A4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259369A8-EF57-42A1-8EC8-F6A9F92A3A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21" name="Footer Placeholder 3">
            <a:extLst>
              <a:ext uri="{FF2B5EF4-FFF2-40B4-BE49-F238E27FC236}">
                <a16:creationId xmlns:a16="http://schemas.microsoft.com/office/drawing/2014/main" id="{23716F5F-19BB-4770-A53D-8295E3D859CD}"/>
              </a:ext>
            </a:extLst>
          </p:cNvPr>
          <p:cNvSpPr>
            <a:spLocks noGrp="1"/>
          </p:cNvSpPr>
          <p:nvPr>
            <p:ph type="ftr" sz="quarter" idx="11"/>
          </p:nvPr>
        </p:nvSpPr>
        <p:spPr>
          <a:xfrm>
            <a:off x="4038600" y="6356350"/>
            <a:ext cx="4114800" cy="365125"/>
          </a:xfrm>
        </p:spPr>
        <p:txBody>
          <a:bodyPr anchorCtr="1">
            <a:normAutofit/>
          </a:bodyPr>
          <a:lstStyle/>
          <a:p>
            <a:pPr>
              <a:spcAft>
                <a:spcPts val="600"/>
              </a:spcAft>
            </a:pPr>
            <a:r>
              <a:rPr lang="en-US" b="1" dirty="0">
                <a:solidFill>
                  <a:schemeClr val="bg1"/>
                </a:solidFill>
              </a:rPr>
              <a:t>CSE460 : VLSI Design</a:t>
            </a:r>
            <a:r>
              <a:rPr lang="en-US" dirty="0">
                <a:solidFill>
                  <a:schemeClr val="bg1"/>
                </a:solidFill>
              </a:rPr>
              <a:t> </a:t>
            </a:r>
          </a:p>
        </p:txBody>
      </p:sp>
      <p:graphicFrame>
        <p:nvGraphicFramePr>
          <p:cNvPr id="23" name="Table 22">
            <a:extLst>
              <a:ext uri="{FF2B5EF4-FFF2-40B4-BE49-F238E27FC236}">
                <a16:creationId xmlns:a16="http://schemas.microsoft.com/office/drawing/2014/main" id="{0E43E2D1-2642-4936-9A28-6399FF9E9DBB}"/>
              </a:ext>
            </a:extLst>
          </p:cNvPr>
          <p:cNvGraphicFramePr>
            <a:graphicFrameLocks noGrp="1"/>
          </p:cNvGraphicFramePr>
          <p:nvPr>
            <p:extLst>
              <p:ext uri="{D42A27DB-BD31-4B8C-83A1-F6EECF244321}">
                <p14:modId xmlns:p14="http://schemas.microsoft.com/office/powerpoint/2010/main" val="922550406"/>
              </p:ext>
            </p:extLst>
          </p:nvPr>
        </p:nvGraphicFramePr>
        <p:xfrm>
          <a:off x="6096000" y="1713055"/>
          <a:ext cx="5409944" cy="3211649"/>
        </p:xfrm>
        <a:graphic>
          <a:graphicData uri="http://schemas.openxmlformats.org/drawingml/2006/table">
            <a:tbl>
              <a:tblPr firstRow="1" bandRow="1">
                <a:tableStyleId>{85BE263C-DBD7-4A20-BB59-AAB30ACAA65A}</a:tableStyleId>
              </a:tblPr>
              <a:tblGrid>
                <a:gridCol w="1385193">
                  <a:extLst>
                    <a:ext uri="{9D8B030D-6E8A-4147-A177-3AD203B41FA5}">
                      <a16:colId xmlns:a16="http://schemas.microsoft.com/office/drawing/2014/main" val="20000"/>
                    </a:ext>
                  </a:extLst>
                </a:gridCol>
                <a:gridCol w="4024751">
                  <a:extLst>
                    <a:ext uri="{9D8B030D-6E8A-4147-A177-3AD203B41FA5}">
                      <a16:colId xmlns:a16="http://schemas.microsoft.com/office/drawing/2014/main" val="20001"/>
                    </a:ext>
                  </a:extLst>
                </a:gridCol>
              </a:tblGrid>
              <a:tr h="458807">
                <a:tc>
                  <a:txBody>
                    <a:bodyPr/>
                    <a:lstStyle/>
                    <a:p>
                      <a:r>
                        <a:rPr lang="en-US"/>
                        <a:t>Operator</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Operation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458807">
                <a:tc>
                  <a:txBody>
                    <a:bodyPr/>
                    <a:lstStyle/>
                    <a:p>
                      <a:pPr algn="l"/>
                      <a:r>
                        <a:rPr lang="en-US" dirty="0"/>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t>This will produce</a:t>
                      </a:r>
                      <a:r>
                        <a:rPr lang="en-US" baseline="0"/>
                        <a:t> 1’s complement of A</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58807">
                <a:tc>
                  <a:txBody>
                    <a:bodyPr/>
                    <a:lstStyle/>
                    <a:p>
                      <a:pPr algn="l"/>
                      <a:r>
                        <a:rPr lang="en-US"/>
                        <a:t>-A</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This will produce</a:t>
                      </a:r>
                      <a:r>
                        <a:rPr lang="en-US" baseline="0" dirty="0"/>
                        <a:t> 2’s complement of A</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58807">
                <a:tc>
                  <a:txBody>
                    <a:bodyPr/>
                    <a:lstStyle/>
                    <a:p>
                      <a:pPr algn="l"/>
                      <a:r>
                        <a:rPr lang="en-US"/>
                        <a:t> A &amp; B </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t> Bitwise AND</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58807">
                <a:tc>
                  <a:txBody>
                    <a:bodyPr/>
                    <a:lstStyle/>
                    <a:p>
                      <a:pPr algn="l"/>
                      <a:r>
                        <a:rPr lang="en-US"/>
                        <a:t>A | B</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Bitwise OR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58807">
                <a:tc>
                  <a:txBody>
                    <a:bodyPr/>
                    <a:lstStyle/>
                    <a:p>
                      <a:pPr algn="l"/>
                      <a:r>
                        <a:rPr lang="en-US"/>
                        <a:t>A^B</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t>Bitwise XOR</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58807">
                <a:tc>
                  <a:txBody>
                    <a:bodyPr/>
                    <a:lstStyle/>
                    <a:p>
                      <a:pPr algn="l"/>
                      <a:r>
                        <a:rPr lang="en-US"/>
                        <a:t>A^~B /</a:t>
                      </a:r>
                      <a:r>
                        <a:rPr lang="en-US" baseline="0"/>
                        <a:t> A~^B</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Bitwise XNOR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pic>
        <p:nvPicPr>
          <p:cNvPr id="30" name="Picture 29">
            <a:extLst>
              <a:ext uri="{FF2B5EF4-FFF2-40B4-BE49-F238E27FC236}">
                <a16:creationId xmlns:a16="http://schemas.microsoft.com/office/drawing/2014/main" id="{3E5FB11B-402F-2B41-A773-402331E860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4768" y="5790091"/>
            <a:ext cx="928231" cy="928231"/>
          </a:xfrm>
          <a:prstGeom prst="rect">
            <a:avLst/>
          </a:prstGeom>
        </p:spPr>
      </p:pic>
    </p:spTree>
    <p:extLst>
      <p:ext uri="{BB962C8B-B14F-4D97-AF65-F5344CB8AC3E}">
        <p14:creationId xmlns:p14="http://schemas.microsoft.com/office/powerpoint/2010/main" val="26393736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Graphic 212">
            <a:extLst>
              <a:ext uri="{FF2B5EF4-FFF2-40B4-BE49-F238E27FC236}">
                <a16:creationId xmlns:a16="http://schemas.microsoft.com/office/drawing/2014/main" id="{55C61911-45B2-48BF-AC7A-1EB579B42C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02373" y="798490"/>
            <a:ext cx="914565" cy="914565"/>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14" name="Graphic 212">
            <a:extLst>
              <a:ext uri="{FF2B5EF4-FFF2-40B4-BE49-F238E27FC236}">
                <a16:creationId xmlns:a16="http://schemas.microsoft.com/office/drawing/2014/main" id="{2DE4D4CE-6DAE-4A05-BE5B-6BCE3F4EC7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02373" y="798490"/>
            <a:ext cx="914565" cy="914565"/>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4" name="Title 3">
            <a:extLst>
              <a:ext uri="{FF2B5EF4-FFF2-40B4-BE49-F238E27FC236}">
                <a16:creationId xmlns:a16="http://schemas.microsoft.com/office/drawing/2014/main" id="{6DB06CF4-F8B2-4DFA-9FA0-2C9136CB4B23}"/>
              </a:ext>
            </a:extLst>
          </p:cNvPr>
          <p:cNvSpPr>
            <a:spLocks noGrp="1"/>
          </p:cNvSpPr>
          <p:nvPr>
            <p:ph type="title"/>
          </p:nvPr>
        </p:nvSpPr>
        <p:spPr>
          <a:xfrm>
            <a:off x="1102367" y="1264801"/>
            <a:ext cx="4114571" cy="4296387"/>
          </a:xfrm>
        </p:spPr>
        <p:txBody>
          <a:bodyPr>
            <a:normAutofit/>
          </a:bodyPr>
          <a:lstStyle/>
          <a:p>
            <a:pPr algn="ctr"/>
            <a:r>
              <a:rPr lang="en-US" dirty="0">
                <a:solidFill>
                  <a:schemeClr val="bg1"/>
                </a:solidFill>
              </a:rPr>
              <a:t>Verilog Operators</a:t>
            </a:r>
          </a:p>
        </p:txBody>
      </p:sp>
      <p:grpSp>
        <p:nvGrpSpPr>
          <p:cNvPr id="16" name="Group 15">
            <a:extLst>
              <a:ext uri="{FF2B5EF4-FFF2-40B4-BE49-F238E27FC236}">
                <a16:creationId xmlns:a16="http://schemas.microsoft.com/office/drawing/2014/main" id="{B8CB1D39-68D4-4372-BF3B-2A33A7495E2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77893"/>
            <a:ext cx="1861854" cy="717514"/>
            <a:chOff x="0" y="377893"/>
            <a:chExt cx="1861854" cy="717514"/>
          </a:xfrm>
          <a:solidFill>
            <a:schemeClr val="bg1"/>
          </a:solidFill>
        </p:grpSpPr>
        <p:sp>
          <p:nvSpPr>
            <p:cNvPr id="17" name="Freeform: Shape 16">
              <a:extLst>
                <a:ext uri="{FF2B5EF4-FFF2-40B4-BE49-F238E27FC236}">
                  <a16:creationId xmlns:a16="http://schemas.microsoft.com/office/drawing/2014/main" id="{C5A741B9-65EC-4C5B-9FE0-4A18575771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7789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endParaRPr lang="en-US"/>
            </a:p>
          </p:txBody>
        </p:sp>
        <p:sp>
          <p:nvSpPr>
            <p:cNvPr id="18" name="Freeform: Shape 17">
              <a:extLst>
                <a:ext uri="{FF2B5EF4-FFF2-40B4-BE49-F238E27FC236}">
                  <a16:creationId xmlns:a16="http://schemas.microsoft.com/office/drawing/2014/main" id="{C0BB4301-41FA-4453-956F-A11CC664B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1762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endParaRPr lang="en-US" dirty="0"/>
            </a:p>
          </p:txBody>
        </p:sp>
      </p:grpSp>
      <p:sp>
        <p:nvSpPr>
          <p:cNvPr id="20" name="Oval 19">
            <a:extLst>
              <a:ext uri="{FF2B5EF4-FFF2-40B4-BE49-F238E27FC236}">
                <a16:creationId xmlns:a16="http://schemas.microsoft.com/office/drawing/2014/main" id="{10C23D31-5B0A-4956-A59F-A24F57D2A9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988" y="4604761"/>
            <a:ext cx="319941" cy="319941"/>
          </a:xfrm>
          <a:prstGeom prst="ellipse">
            <a:avLst/>
          </a:pr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2" name="Oval 21">
            <a:extLst>
              <a:ext uri="{FF2B5EF4-FFF2-40B4-BE49-F238E27FC236}">
                <a16:creationId xmlns:a16="http://schemas.microsoft.com/office/drawing/2014/main" id="{F4C6FC6E-4AAF-4628-B7E5-85DF9D323B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988" y="4604761"/>
            <a:ext cx="319941" cy="319941"/>
          </a:xfrm>
          <a:prstGeom prst="ellipse">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 name="Content Placeholder 4">
            <a:extLst>
              <a:ext uri="{FF2B5EF4-FFF2-40B4-BE49-F238E27FC236}">
                <a16:creationId xmlns:a16="http://schemas.microsoft.com/office/drawing/2014/main" id="{9A9D0DBE-6300-4030-B6C0-82D77F0FDBE7}"/>
              </a:ext>
            </a:extLst>
          </p:cNvPr>
          <p:cNvSpPr>
            <a:spLocks noGrp="1"/>
          </p:cNvSpPr>
          <p:nvPr>
            <p:ph idx="1"/>
          </p:nvPr>
        </p:nvSpPr>
        <p:spPr>
          <a:xfrm>
            <a:off x="5726976" y="817628"/>
            <a:ext cx="5885036" cy="5402197"/>
          </a:xfrm>
        </p:spPr>
        <p:txBody>
          <a:bodyPr>
            <a:noAutofit/>
          </a:bodyPr>
          <a:lstStyle/>
          <a:p>
            <a:pPr marL="91440" marR="0" lvl="0" indent="-91440" algn="l" defTabSz="914400" rtl="0" eaLnBrk="1" fontAlgn="auto" latinLnBrk="0" hangingPunct="1">
              <a:lnSpc>
                <a:spcPct val="90000"/>
              </a:lnSpc>
              <a:spcBef>
                <a:spcPts val="1200"/>
              </a:spcBef>
              <a:spcAft>
                <a:spcPts val="200"/>
              </a:spcAft>
              <a:buClr>
                <a:srgbClr val="7F7F7F"/>
              </a:buClr>
              <a:buSzPct val="100000"/>
              <a:buFont typeface="Calibri" panose="020F0502020204030204" pitchFamily="34" charset="0"/>
              <a:buChar char=" "/>
              <a:tabLst/>
              <a:defRPr/>
            </a:pPr>
            <a:r>
              <a:rPr kumimoji="0" lang="en-US" sz="2400" b="1" i="0" u="none" strike="noStrike" kern="1200" cap="none" spc="0" normalizeH="0" baseline="0" noProof="0" dirty="0">
                <a:ln>
                  <a:noFill/>
                </a:ln>
                <a:solidFill>
                  <a:schemeClr val="bg1"/>
                </a:solidFill>
                <a:effectLst/>
                <a:uLnTx/>
                <a:uFillTx/>
                <a:latin typeface="Calibri" panose="020F0502020204030204"/>
                <a:ea typeface="+mn-ea"/>
                <a:cs typeface="+mn-cs"/>
              </a:rPr>
              <a:t>Logical  operators</a:t>
            </a:r>
          </a:p>
          <a:p>
            <a:pPr marL="91440" marR="0" lvl="0" indent="-91440" algn="just" defTabSz="914400" rtl="0" eaLnBrk="1" fontAlgn="auto" latinLnBrk="0" hangingPunct="1">
              <a:lnSpc>
                <a:spcPct val="90000"/>
              </a:lnSpc>
              <a:spcBef>
                <a:spcPts val="1200"/>
              </a:spcBef>
              <a:spcAft>
                <a:spcPts val="200"/>
              </a:spcAft>
              <a:buClr>
                <a:srgbClr val="7F7F7F"/>
              </a:buClr>
              <a:buSzPct val="100000"/>
              <a:buFont typeface="Calibri" panose="020F0502020204030204" pitchFamily="34" charset="0"/>
              <a:buChar char=" "/>
              <a:tabLst/>
              <a:defRPr/>
            </a:pPr>
            <a:r>
              <a:rPr kumimoji="0" lang="en-US" sz="2000" b="0" i="0" u="none" strike="noStrike" kern="1200" cap="none" spc="0" normalizeH="0" baseline="0" noProof="0" dirty="0">
                <a:ln>
                  <a:noFill/>
                </a:ln>
                <a:solidFill>
                  <a:schemeClr val="bg1"/>
                </a:solidFill>
                <a:effectLst/>
                <a:uLnTx/>
                <a:uFillTx/>
                <a:latin typeface="Calibri" panose="020F0502020204030204"/>
                <a:ea typeface="+mn-ea"/>
                <a:cs typeface="+mn-cs"/>
              </a:rPr>
              <a:t>These operators work on single or  multi bit operands but generate 1 bit result i.e., </a:t>
            </a:r>
            <a:r>
              <a:rPr kumimoji="0" lang="en-US" sz="2000" b="0" i="1" u="none" strike="noStrike" kern="1200" cap="none" spc="0" normalizeH="0" baseline="0" noProof="0" dirty="0">
                <a:ln>
                  <a:noFill/>
                </a:ln>
                <a:solidFill>
                  <a:schemeClr val="bg1"/>
                </a:solidFill>
                <a:effectLst/>
                <a:uLnTx/>
                <a:uFillTx/>
                <a:latin typeface="Calibri" panose="020F0502020204030204"/>
                <a:ea typeface="+mn-ea"/>
                <a:cs typeface="+mn-cs"/>
              </a:rPr>
              <a:t>True</a:t>
            </a:r>
            <a:r>
              <a:rPr kumimoji="0" lang="en-US" sz="2000" b="0" i="0" u="none" strike="noStrike" kern="1200" cap="none" spc="0" normalizeH="0" baseline="0" noProof="0" dirty="0">
                <a:ln>
                  <a:noFill/>
                </a:ln>
                <a:solidFill>
                  <a:schemeClr val="bg1"/>
                </a:solidFill>
                <a:effectLst/>
                <a:uLnTx/>
                <a:uFillTx/>
                <a:latin typeface="Calibri" panose="020F0502020204030204"/>
                <a:ea typeface="+mn-ea"/>
                <a:cs typeface="+mn-cs"/>
              </a:rPr>
              <a:t> or </a:t>
            </a:r>
            <a:r>
              <a:rPr kumimoji="0" lang="en-US" sz="2000" b="0" i="1" u="none" strike="noStrike" kern="1200" cap="none" spc="0" normalizeH="0" baseline="0" noProof="0" dirty="0">
                <a:ln>
                  <a:noFill/>
                </a:ln>
                <a:solidFill>
                  <a:schemeClr val="bg1"/>
                </a:solidFill>
                <a:effectLst/>
                <a:uLnTx/>
                <a:uFillTx/>
                <a:latin typeface="Calibri" panose="020F0502020204030204"/>
                <a:ea typeface="+mn-ea"/>
                <a:cs typeface="+mn-cs"/>
              </a:rPr>
              <a:t>False</a:t>
            </a:r>
            <a:r>
              <a:rPr kumimoji="0" lang="en-US" sz="2000" b="0" i="0" u="none" strike="noStrike" kern="1200" cap="none" spc="0" normalizeH="0" baseline="0" noProof="0" dirty="0">
                <a:ln>
                  <a:noFill/>
                </a:ln>
                <a:solidFill>
                  <a:schemeClr val="bg1"/>
                </a:solidFill>
                <a:effectLst/>
                <a:uLnTx/>
                <a:uFillTx/>
                <a:latin typeface="Calibri" panose="020F0502020204030204"/>
                <a:ea typeface="+mn-ea"/>
                <a:cs typeface="+mn-cs"/>
              </a:rPr>
              <a:t>.</a:t>
            </a:r>
          </a:p>
          <a:p>
            <a:pPr marL="0" indent="0">
              <a:buNone/>
            </a:pPr>
            <a:r>
              <a:rPr lang="en-US" sz="2000" dirty="0">
                <a:solidFill>
                  <a:schemeClr val="bg1"/>
                </a:solidFill>
              </a:rPr>
              <a:t> </a:t>
            </a:r>
          </a:p>
        </p:txBody>
      </p:sp>
      <p:sp>
        <p:nvSpPr>
          <p:cNvPr id="3" name="Slide Number Placeholder 2">
            <a:extLst>
              <a:ext uri="{FF2B5EF4-FFF2-40B4-BE49-F238E27FC236}">
                <a16:creationId xmlns:a16="http://schemas.microsoft.com/office/drawing/2014/main" id="{F7EDFF92-C39E-4D10-8C0F-5B576B8FF271}"/>
              </a:ext>
            </a:extLst>
          </p:cNvPr>
          <p:cNvSpPr>
            <a:spLocks noGrp="1"/>
          </p:cNvSpPr>
          <p:nvPr>
            <p:ph type="sldNum" sz="quarter" idx="12"/>
          </p:nvPr>
        </p:nvSpPr>
        <p:spPr>
          <a:xfrm>
            <a:off x="8610600" y="6356350"/>
            <a:ext cx="2743200" cy="365125"/>
          </a:xfrm>
        </p:spPr>
        <p:txBody>
          <a:bodyPr>
            <a:normAutofit/>
          </a:bodyPr>
          <a:lstStyle/>
          <a:p>
            <a:pPr>
              <a:spcAft>
                <a:spcPts val="600"/>
              </a:spcAft>
            </a:pPr>
            <a:fld id="{4022722E-B8F0-49A7-B007-BC47D25684C4}" type="slidenum">
              <a:rPr lang="en-US">
                <a:solidFill>
                  <a:schemeClr val="bg1"/>
                </a:solidFill>
              </a:rPr>
              <a:pPr>
                <a:spcAft>
                  <a:spcPts val="600"/>
                </a:spcAft>
              </a:pPr>
              <a:t>24</a:t>
            </a:fld>
            <a:endParaRPr lang="en-US">
              <a:solidFill>
                <a:schemeClr val="bg1"/>
              </a:solidFill>
            </a:endParaRPr>
          </a:p>
        </p:txBody>
      </p:sp>
      <p:grpSp>
        <p:nvGrpSpPr>
          <p:cNvPr id="24" name="Graphic 185">
            <a:extLst>
              <a:ext uri="{FF2B5EF4-FFF2-40B4-BE49-F238E27FC236}">
                <a16:creationId xmlns:a16="http://schemas.microsoft.com/office/drawing/2014/main" id="{582A903B-6B78-4F0A-B7C9-3D80499020B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428634" y="5987064"/>
            <a:ext cx="1054466" cy="469689"/>
            <a:chOff x="9841624" y="4115729"/>
            <a:chExt cx="602169" cy="268223"/>
          </a:xfrm>
          <a:solidFill>
            <a:schemeClr val="bg1"/>
          </a:solidFill>
        </p:grpSpPr>
        <p:sp>
          <p:nvSpPr>
            <p:cNvPr id="25" name="Freeform: Shape 24">
              <a:extLst>
                <a:ext uri="{FF2B5EF4-FFF2-40B4-BE49-F238E27FC236}">
                  <a16:creationId xmlns:a16="http://schemas.microsoft.com/office/drawing/2014/main" id="{D510EA93-8F64-42C8-A630-D449506E95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06CB53FC-E4DA-4001-928B-9998A85EA5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D210B969-4FDF-4AAC-9397-63D5434958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570B3EF0-84EA-4F47-86A3-1EA1F644A4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259369A8-EF57-42A1-8EC8-F6A9F92A3A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21" name="Footer Placeholder 3">
            <a:extLst>
              <a:ext uri="{FF2B5EF4-FFF2-40B4-BE49-F238E27FC236}">
                <a16:creationId xmlns:a16="http://schemas.microsoft.com/office/drawing/2014/main" id="{23716F5F-19BB-4770-A53D-8295E3D859CD}"/>
              </a:ext>
            </a:extLst>
          </p:cNvPr>
          <p:cNvSpPr>
            <a:spLocks noGrp="1"/>
          </p:cNvSpPr>
          <p:nvPr>
            <p:ph type="ftr" sz="quarter" idx="11"/>
          </p:nvPr>
        </p:nvSpPr>
        <p:spPr>
          <a:xfrm>
            <a:off x="4038600" y="6356350"/>
            <a:ext cx="4114800" cy="365125"/>
          </a:xfrm>
        </p:spPr>
        <p:txBody>
          <a:bodyPr anchorCtr="1">
            <a:normAutofit/>
          </a:bodyPr>
          <a:lstStyle/>
          <a:p>
            <a:pPr>
              <a:spcAft>
                <a:spcPts val="600"/>
              </a:spcAft>
            </a:pPr>
            <a:r>
              <a:rPr lang="en-US" b="1" dirty="0">
                <a:solidFill>
                  <a:schemeClr val="bg1"/>
                </a:solidFill>
              </a:rPr>
              <a:t>CSE460 : VLSI Design</a:t>
            </a:r>
            <a:r>
              <a:rPr lang="en-US" dirty="0">
                <a:solidFill>
                  <a:schemeClr val="bg1"/>
                </a:solidFill>
              </a:rPr>
              <a:t> </a:t>
            </a:r>
          </a:p>
        </p:txBody>
      </p:sp>
      <p:graphicFrame>
        <p:nvGraphicFramePr>
          <p:cNvPr id="30" name="Table 29">
            <a:extLst>
              <a:ext uri="{FF2B5EF4-FFF2-40B4-BE49-F238E27FC236}">
                <a16:creationId xmlns:a16="http://schemas.microsoft.com/office/drawing/2014/main" id="{98D1C394-F699-418F-9B93-965ADF6E25D1}"/>
              </a:ext>
            </a:extLst>
          </p:cNvPr>
          <p:cNvGraphicFramePr>
            <a:graphicFrameLocks noGrp="1"/>
          </p:cNvGraphicFramePr>
          <p:nvPr>
            <p:extLst>
              <p:ext uri="{D42A27DB-BD31-4B8C-83A1-F6EECF244321}">
                <p14:modId xmlns:p14="http://schemas.microsoft.com/office/powerpoint/2010/main" val="1120135617"/>
              </p:ext>
            </p:extLst>
          </p:nvPr>
        </p:nvGraphicFramePr>
        <p:xfrm>
          <a:off x="5889053" y="2478730"/>
          <a:ext cx="5464747" cy="2445971"/>
        </p:xfrm>
        <a:graphic>
          <a:graphicData uri="http://schemas.openxmlformats.org/drawingml/2006/table">
            <a:tbl>
              <a:tblPr firstRow="1" bandRow="1">
                <a:tableStyleId>{9DCAF9ED-07DC-4A11-8D7F-57B35C25682E}</a:tableStyleId>
              </a:tblPr>
              <a:tblGrid>
                <a:gridCol w="1077579">
                  <a:extLst>
                    <a:ext uri="{9D8B030D-6E8A-4147-A177-3AD203B41FA5}">
                      <a16:colId xmlns:a16="http://schemas.microsoft.com/office/drawing/2014/main" val="20000"/>
                    </a:ext>
                  </a:extLst>
                </a:gridCol>
                <a:gridCol w="4387168">
                  <a:extLst>
                    <a:ext uri="{9D8B030D-6E8A-4147-A177-3AD203B41FA5}">
                      <a16:colId xmlns:a16="http://schemas.microsoft.com/office/drawing/2014/main" val="20001"/>
                    </a:ext>
                  </a:extLst>
                </a:gridCol>
              </a:tblGrid>
              <a:tr h="391355">
                <a:tc>
                  <a:txBody>
                    <a:bodyPr/>
                    <a:lstStyle/>
                    <a:p>
                      <a:r>
                        <a:rPr lang="en-US" dirty="0"/>
                        <a:t>Operator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Operation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684872">
                <a:tc>
                  <a:txBody>
                    <a:bodyPr/>
                    <a:lstStyle/>
                    <a:p>
                      <a:pPr algn="l"/>
                      <a:r>
                        <a:rPr lang="en-US" dirty="0"/>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NOT</a:t>
                      </a:r>
                      <a:r>
                        <a:rPr lang="en-US" baseline="0" dirty="0"/>
                        <a:t> A(!A) produces “1(True)” only if all bits of A are 0 else !A gives “0(False)” </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684872">
                <a:tc>
                  <a:txBody>
                    <a:bodyPr/>
                    <a:lstStyle/>
                    <a:p>
                      <a:pPr algn="l"/>
                      <a:r>
                        <a:rPr lang="en-US" dirty="0"/>
                        <a:t>A&amp;&amp;B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The</a:t>
                      </a:r>
                      <a:r>
                        <a:rPr lang="en-US" baseline="0" dirty="0"/>
                        <a:t> result of A&amp;&amp;B is “1(True) if both A and B are nonzero</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684872">
                <a:tc>
                  <a:txBody>
                    <a:bodyPr/>
                    <a:lstStyle/>
                    <a:p>
                      <a:pPr algn="l"/>
                      <a:r>
                        <a:rPr lang="en-US" dirty="0"/>
                        <a:t> A||</a:t>
                      </a:r>
                      <a:r>
                        <a:rPr lang="en-US" baseline="0" dirty="0"/>
                        <a:t> </a:t>
                      </a:r>
                      <a:r>
                        <a:rPr lang="en-US" dirty="0"/>
                        <a:t>B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 A||B</a:t>
                      </a:r>
                      <a:r>
                        <a:rPr lang="en-US" baseline="0" dirty="0"/>
                        <a:t> gives “1(True)” unless both A and B are zero.</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pic>
        <p:nvPicPr>
          <p:cNvPr id="23" name="Picture 22">
            <a:extLst>
              <a:ext uri="{FF2B5EF4-FFF2-40B4-BE49-F238E27FC236}">
                <a16:creationId xmlns:a16="http://schemas.microsoft.com/office/drawing/2014/main" id="{AADC6941-D972-3746-8E2A-AA32CC2FC6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4768" y="5790091"/>
            <a:ext cx="928231" cy="928231"/>
          </a:xfrm>
          <a:prstGeom prst="rect">
            <a:avLst/>
          </a:prstGeom>
        </p:spPr>
      </p:pic>
    </p:spTree>
    <p:extLst>
      <p:ext uri="{BB962C8B-B14F-4D97-AF65-F5344CB8AC3E}">
        <p14:creationId xmlns:p14="http://schemas.microsoft.com/office/powerpoint/2010/main" val="28515625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Graphic 212">
            <a:extLst>
              <a:ext uri="{FF2B5EF4-FFF2-40B4-BE49-F238E27FC236}">
                <a16:creationId xmlns:a16="http://schemas.microsoft.com/office/drawing/2014/main" id="{55C61911-45B2-48BF-AC7A-1EB579B42C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02373" y="798490"/>
            <a:ext cx="914565" cy="914565"/>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14" name="Graphic 212">
            <a:extLst>
              <a:ext uri="{FF2B5EF4-FFF2-40B4-BE49-F238E27FC236}">
                <a16:creationId xmlns:a16="http://schemas.microsoft.com/office/drawing/2014/main" id="{2DE4D4CE-6DAE-4A05-BE5B-6BCE3F4EC7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02373" y="798490"/>
            <a:ext cx="914565" cy="914565"/>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4" name="Title 3">
            <a:extLst>
              <a:ext uri="{FF2B5EF4-FFF2-40B4-BE49-F238E27FC236}">
                <a16:creationId xmlns:a16="http://schemas.microsoft.com/office/drawing/2014/main" id="{6DB06CF4-F8B2-4DFA-9FA0-2C9136CB4B23}"/>
              </a:ext>
            </a:extLst>
          </p:cNvPr>
          <p:cNvSpPr>
            <a:spLocks noGrp="1"/>
          </p:cNvSpPr>
          <p:nvPr>
            <p:ph type="title"/>
          </p:nvPr>
        </p:nvSpPr>
        <p:spPr>
          <a:xfrm>
            <a:off x="1102367" y="1264801"/>
            <a:ext cx="4114571" cy="4296387"/>
          </a:xfrm>
        </p:spPr>
        <p:txBody>
          <a:bodyPr>
            <a:normAutofit/>
          </a:bodyPr>
          <a:lstStyle/>
          <a:p>
            <a:pPr algn="ctr"/>
            <a:r>
              <a:rPr lang="en-US" dirty="0">
                <a:solidFill>
                  <a:schemeClr val="bg1"/>
                </a:solidFill>
              </a:rPr>
              <a:t>Verilog Operators</a:t>
            </a:r>
          </a:p>
        </p:txBody>
      </p:sp>
      <p:grpSp>
        <p:nvGrpSpPr>
          <p:cNvPr id="16" name="Group 15">
            <a:extLst>
              <a:ext uri="{FF2B5EF4-FFF2-40B4-BE49-F238E27FC236}">
                <a16:creationId xmlns:a16="http://schemas.microsoft.com/office/drawing/2014/main" id="{B8CB1D39-68D4-4372-BF3B-2A33A7495E2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77893"/>
            <a:ext cx="1861854" cy="717514"/>
            <a:chOff x="0" y="377893"/>
            <a:chExt cx="1861854" cy="717514"/>
          </a:xfrm>
          <a:solidFill>
            <a:schemeClr val="bg1"/>
          </a:solidFill>
        </p:grpSpPr>
        <p:sp>
          <p:nvSpPr>
            <p:cNvPr id="17" name="Freeform: Shape 16">
              <a:extLst>
                <a:ext uri="{FF2B5EF4-FFF2-40B4-BE49-F238E27FC236}">
                  <a16:creationId xmlns:a16="http://schemas.microsoft.com/office/drawing/2014/main" id="{C5A741B9-65EC-4C5B-9FE0-4A18575771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7789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endParaRPr lang="en-US"/>
            </a:p>
          </p:txBody>
        </p:sp>
        <p:sp>
          <p:nvSpPr>
            <p:cNvPr id="18" name="Freeform: Shape 17">
              <a:extLst>
                <a:ext uri="{FF2B5EF4-FFF2-40B4-BE49-F238E27FC236}">
                  <a16:creationId xmlns:a16="http://schemas.microsoft.com/office/drawing/2014/main" id="{C0BB4301-41FA-4453-956F-A11CC664B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1762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endParaRPr lang="en-US" dirty="0"/>
            </a:p>
          </p:txBody>
        </p:sp>
      </p:grpSp>
      <p:sp>
        <p:nvSpPr>
          <p:cNvPr id="20" name="Oval 19">
            <a:extLst>
              <a:ext uri="{FF2B5EF4-FFF2-40B4-BE49-F238E27FC236}">
                <a16:creationId xmlns:a16="http://schemas.microsoft.com/office/drawing/2014/main" id="{10C23D31-5B0A-4956-A59F-A24F57D2A9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988" y="4604761"/>
            <a:ext cx="319941" cy="319941"/>
          </a:xfrm>
          <a:prstGeom prst="ellipse">
            <a:avLst/>
          </a:pr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2" name="Oval 21">
            <a:extLst>
              <a:ext uri="{FF2B5EF4-FFF2-40B4-BE49-F238E27FC236}">
                <a16:creationId xmlns:a16="http://schemas.microsoft.com/office/drawing/2014/main" id="{F4C6FC6E-4AAF-4628-B7E5-85DF9D323B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988" y="4604761"/>
            <a:ext cx="319941" cy="319941"/>
          </a:xfrm>
          <a:prstGeom prst="ellipse">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 name="Content Placeholder 4">
            <a:extLst>
              <a:ext uri="{FF2B5EF4-FFF2-40B4-BE49-F238E27FC236}">
                <a16:creationId xmlns:a16="http://schemas.microsoft.com/office/drawing/2014/main" id="{9A9D0DBE-6300-4030-B6C0-82D77F0FDBE7}"/>
              </a:ext>
            </a:extLst>
          </p:cNvPr>
          <p:cNvSpPr>
            <a:spLocks noGrp="1"/>
          </p:cNvSpPr>
          <p:nvPr>
            <p:ph idx="1"/>
          </p:nvPr>
        </p:nvSpPr>
        <p:spPr>
          <a:xfrm>
            <a:off x="5202302" y="1485900"/>
            <a:ext cx="6753524" cy="4733925"/>
          </a:xfrm>
        </p:spPr>
        <p:txBody>
          <a:bodyPr>
            <a:noAutofit/>
          </a:bodyPr>
          <a:lstStyle/>
          <a:p>
            <a:pPr marL="91440" marR="0" lvl="0" indent="-91440" algn="l" defTabSz="914400" rtl="0" eaLnBrk="1" fontAlgn="auto" latinLnBrk="0" hangingPunct="1">
              <a:lnSpc>
                <a:spcPct val="90000"/>
              </a:lnSpc>
              <a:spcBef>
                <a:spcPts val="1200"/>
              </a:spcBef>
              <a:spcAft>
                <a:spcPts val="200"/>
              </a:spcAft>
              <a:buClr>
                <a:srgbClr val="7F7F7F"/>
              </a:buClr>
              <a:buSzPct val="100000"/>
              <a:buFont typeface="Calibri" panose="020F0502020204030204" pitchFamily="34" charset="0"/>
              <a:buChar char=" "/>
              <a:tabLst/>
              <a:defRPr/>
            </a:pPr>
            <a:r>
              <a:rPr kumimoji="0" lang="en-US" sz="2400" b="1" i="0" u="none" strike="noStrike" kern="1200" cap="none" spc="0" normalizeH="0" baseline="0" noProof="0" dirty="0">
                <a:ln>
                  <a:noFill/>
                </a:ln>
                <a:solidFill>
                  <a:schemeClr val="bg1"/>
                </a:solidFill>
                <a:effectLst/>
                <a:uLnTx/>
                <a:uFillTx/>
                <a:latin typeface="Calibri" panose="020F0502020204030204"/>
                <a:ea typeface="+mn-ea"/>
                <a:cs typeface="+mn-cs"/>
              </a:rPr>
              <a:t>Arithmetic  operators</a:t>
            </a:r>
          </a:p>
          <a:p>
            <a:pPr marL="0" indent="0">
              <a:buNone/>
            </a:pPr>
            <a:r>
              <a:rPr lang="en-US" sz="2000" dirty="0">
                <a:solidFill>
                  <a:schemeClr val="bg1"/>
                </a:solidFill>
              </a:rPr>
              <a:t> </a:t>
            </a:r>
          </a:p>
        </p:txBody>
      </p:sp>
      <p:sp>
        <p:nvSpPr>
          <p:cNvPr id="3" name="Slide Number Placeholder 2">
            <a:extLst>
              <a:ext uri="{FF2B5EF4-FFF2-40B4-BE49-F238E27FC236}">
                <a16:creationId xmlns:a16="http://schemas.microsoft.com/office/drawing/2014/main" id="{F7EDFF92-C39E-4D10-8C0F-5B576B8FF271}"/>
              </a:ext>
            </a:extLst>
          </p:cNvPr>
          <p:cNvSpPr>
            <a:spLocks noGrp="1"/>
          </p:cNvSpPr>
          <p:nvPr>
            <p:ph type="sldNum" sz="quarter" idx="12"/>
          </p:nvPr>
        </p:nvSpPr>
        <p:spPr>
          <a:xfrm>
            <a:off x="8610600" y="6356350"/>
            <a:ext cx="2743200" cy="365125"/>
          </a:xfrm>
        </p:spPr>
        <p:txBody>
          <a:bodyPr>
            <a:normAutofit/>
          </a:bodyPr>
          <a:lstStyle/>
          <a:p>
            <a:pPr>
              <a:spcAft>
                <a:spcPts val="600"/>
              </a:spcAft>
            </a:pPr>
            <a:fld id="{4022722E-B8F0-49A7-B007-BC47D25684C4}" type="slidenum">
              <a:rPr lang="en-US">
                <a:solidFill>
                  <a:schemeClr val="bg1"/>
                </a:solidFill>
              </a:rPr>
              <a:pPr>
                <a:spcAft>
                  <a:spcPts val="600"/>
                </a:spcAft>
              </a:pPr>
              <a:t>25</a:t>
            </a:fld>
            <a:endParaRPr lang="en-US">
              <a:solidFill>
                <a:schemeClr val="bg1"/>
              </a:solidFill>
            </a:endParaRPr>
          </a:p>
        </p:txBody>
      </p:sp>
      <p:grpSp>
        <p:nvGrpSpPr>
          <p:cNvPr id="24" name="Graphic 185">
            <a:extLst>
              <a:ext uri="{FF2B5EF4-FFF2-40B4-BE49-F238E27FC236}">
                <a16:creationId xmlns:a16="http://schemas.microsoft.com/office/drawing/2014/main" id="{582A903B-6B78-4F0A-B7C9-3D80499020B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428634" y="5987064"/>
            <a:ext cx="1054466" cy="469689"/>
            <a:chOff x="9841624" y="4115729"/>
            <a:chExt cx="602169" cy="268223"/>
          </a:xfrm>
          <a:solidFill>
            <a:schemeClr val="bg1"/>
          </a:solidFill>
        </p:grpSpPr>
        <p:sp>
          <p:nvSpPr>
            <p:cNvPr id="25" name="Freeform: Shape 24">
              <a:extLst>
                <a:ext uri="{FF2B5EF4-FFF2-40B4-BE49-F238E27FC236}">
                  <a16:creationId xmlns:a16="http://schemas.microsoft.com/office/drawing/2014/main" id="{D510EA93-8F64-42C8-A630-D449506E95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06CB53FC-E4DA-4001-928B-9998A85EA5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D210B969-4FDF-4AAC-9397-63D5434958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570B3EF0-84EA-4F47-86A3-1EA1F644A4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259369A8-EF57-42A1-8EC8-F6A9F92A3A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21" name="Footer Placeholder 3">
            <a:extLst>
              <a:ext uri="{FF2B5EF4-FFF2-40B4-BE49-F238E27FC236}">
                <a16:creationId xmlns:a16="http://schemas.microsoft.com/office/drawing/2014/main" id="{23716F5F-19BB-4770-A53D-8295E3D859CD}"/>
              </a:ext>
            </a:extLst>
          </p:cNvPr>
          <p:cNvSpPr>
            <a:spLocks noGrp="1"/>
          </p:cNvSpPr>
          <p:nvPr>
            <p:ph type="ftr" sz="quarter" idx="11"/>
          </p:nvPr>
        </p:nvSpPr>
        <p:spPr>
          <a:xfrm>
            <a:off x="4038600" y="6356350"/>
            <a:ext cx="4114800" cy="365125"/>
          </a:xfrm>
        </p:spPr>
        <p:txBody>
          <a:bodyPr anchorCtr="1">
            <a:normAutofit/>
          </a:bodyPr>
          <a:lstStyle/>
          <a:p>
            <a:pPr>
              <a:spcAft>
                <a:spcPts val="600"/>
              </a:spcAft>
            </a:pPr>
            <a:r>
              <a:rPr lang="en-US" b="1" dirty="0">
                <a:solidFill>
                  <a:schemeClr val="bg1"/>
                </a:solidFill>
              </a:rPr>
              <a:t>CSE460 : VLSI Design</a:t>
            </a:r>
            <a:r>
              <a:rPr lang="en-US" dirty="0">
                <a:solidFill>
                  <a:schemeClr val="bg1"/>
                </a:solidFill>
              </a:rPr>
              <a:t> </a:t>
            </a:r>
          </a:p>
        </p:txBody>
      </p:sp>
      <p:graphicFrame>
        <p:nvGraphicFramePr>
          <p:cNvPr id="23" name="Table 22">
            <a:extLst>
              <a:ext uri="{FF2B5EF4-FFF2-40B4-BE49-F238E27FC236}">
                <a16:creationId xmlns:a16="http://schemas.microsoft.com/office/drawing/2014/main" id="{913FBE98-F818-47C8-BBF7-7FB93587B9DA}"/>
              </a:ext>
            </a:extLst>
          </p:cNvPr>
          <p:cNvGraphicFramePr>
            <a:graphicFrameLocks noGrp="1"/>
          </p:cNvGraphicFramePr>
          <p:nvPr>
            <p:extLst>
              <p:ext uri="{D42A27DB-BD31-4B8C-83A1-F6EECF244321}">
                <p14:modId xmlns:p14="http://schemas.microsoft.com/office/powerpoint/2010/main" val="350977281"/>
              </p:ext>
            </p:extLst>
          </p:nvPr>
        </p:nvGraphicFramePr>
        <p:xfrm>
          <a:off x="5419376" y="2143125"/>
          <a:ext cx="6536450" cy="2521236"/>
        </p:xfrm>
        <a:graphic>
          <a:graphicData uri="http://schemas.openxmlformats.org/drawingml/2006/table">
            <a:tbl>
              <a:tblPr firstRow="1" bandRow="1">
                <a:tableStyleId>{85BE263C-DBD7-4A20-BB59-AAB30ACAA65A}</a:tableStyleId>
              </a:tblPr>
              <a:tblGrid>
                <a:gridCol w="1288906">
                  <a:extLst>
                    <a:ext uri="{9D8B030D-6E8A-4147-A177-3AD203B41FA5}">
                      <a16:colId xmlns:a16="http://schemas.microsoft.com/office/drawing/2014/main" val="20000"/>
                    </a:ext>
                  </a:extLst>
                </a:gridCol>
                <a:gridCol w="5247544">
                  <a:extLst>
                    <a:ext uri="{9D8B030D-6E8A-4147-A177-3AD203B41FA5}">
                      <a16:colId xmlns:a16="http://schemas.microsoft.com/office/drawing/2014/main" val="20001"/>
                    </a:ext>
                  </a:extLst>
                </a:gridCol>
              </a:tblGrid>
              <a:tr h="420206">
                <a:tc>
                  <a:txBody>
                    <a:bodyPr/>
                    <a:lstStyle/>
                    <a:p>
                      <a:r>
                        <a:rPr lang="en-US" dirty="0"/>
                        <a:t>Operator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Operation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420206">
                <a:tc>
                  <a:txBody>
                    <a:bodyPr/>
                    <a:lstStyle/>
                    <a:p>
                      <a:pPr algn="l"/>
                      <a:r>
                        <a:rPr lang="en-US" dirty="0"/>
                        <a:t>A+B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baseline="0" dirty="0"/>
                        <a:t>Addition of two single or multibit numbers</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20206">
                <a:tc>
                  <a:txBody>
                    <a:bodyPr/>
                    <a:lstStyle/>
                    <a:p>
                      <a:pPr algn="l"/>
                      <a:r>
                        <a:rPr lang="en-US" dirty="0"/>
                        <a:t>A-B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Subtraction</a:t>
                      </a:r>
                      <a:r>
                        <a:rPr lang="en-US" baseline="0" dirty="0"/>
                        <a:t> of two single or multibit numbers</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20206">
                <a:tc>
                  <a:txBody>
                    <a:bodyPr/>
                    <a:lstStyle/>
                    <a:p>
                      <a:pPr algn="l"/>
                      <a:r>
                        <a:rPr lang="en-US" dirty="0"/>
                        <a:t>A*B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Multiplication of two single or multibit numbers</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20206">
                <a:tc>
                  <a:txBody>
                    <a:bodyPr/>
                    <a:lstStyle/>
                    <a:p>
                      <a:pPr algn="l"/>
                      <a:r>
                        <a:rPr lang="en-US" dirty="0"/>
                        <a:t>A/B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Division of two single or multibit numbers</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20206">
                <a:tc>
                  <a:txBody>
                    <a:bodyPr/>
                    <a:lstStyle/>
                    <a:p>
                      <a:pPr algn="l"/>
                      <a:r>
                        <a:rPr lang="en-US" dirty="0"/>
                        <a:t>A%B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This returns the remainder</a:t>
                      </a:r>
                      <a:r>
                        <a:rPr lang="en-US" baseline="0" dirty="0"/>
                        <a:t> of the integer division A/B</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pic>
        <p:nvPicPr>
          <p:cNvPr id="30" name="Picture 29">
            <a:extLst>
              <a:ext uri="{FF2B5EF4-FFF2-40B4-BE49-F238E27FC236}">
                <a16:creationId xmlns:a16="http://schemas.microsoft.com/office/drawing/2014/main" id="{F9EB9578-92A6-0844-B0F1-D028A35645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4768" y="5790091"/>
            <a:ext cx="928231" cy="928231"/>
          </a:xfrm>
          <a:prstGeom prst="rect">
            <a:avLst/>
          </a:prstGeom>
        </p:spPr>
      </p:pic>
    </p:spTree>
    <p:extLst>
      <p:ext uri="{BB962C8B-B14F-4D97-AF65-F5344CB8AC3E}">
        <p14:creationId xmlns:p14="http://schemas.microsoft.com/office/powerpoint/2010/main" val="14145418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Graphic 212">
            <a:extLst>
              <a:ext uri="{FF2B5EF4-FFF2-40B4-BE49-F238E27FC236}">
                <a16:creationId xmlns:a16="http://schemas.microsoft.com/office/drawing/2014/main" id="{55C61911-45B2-48BF-AC7A-1EB579B42C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02373" y="798490"/>
            <a:ext cx="914565" cy="914565"/>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14" name="Graphic 212">
            <a:extLst>
              <a:ext uri="{FF2B5EF4-FFF2-40B4-BE49-F238E27FC236}">
                <a16:creationId xmlns:a16="http://schemas.microsoft.com/office/drawing/2014/main" id="{2DE4D4CE-6DAE-4A05-BE5B-6BCE3F4EC7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02373" y="798490"/>
            <a:ext cx="914565" cy="914565"/>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4" name="Title 3">
            <a:extLst>
              <a:ext uri="{FF2B5EF4-FFF2-40B4-BE49-F238E27FC236}">
                <a16:creationId xmlns:a16="http://schemas.microsoft.com/office/drawing/2014/main" id="{6DB06CF4-F8B2-4DFA-9FA0-2C9136CB4B23}"/>
              </a:ext>
            </a:extLst>
          </p:cNvPr>
          <p:cNvSpPr>
            <a:spLocks noGrp="1"/>
          </p:cNvSpPr>
          <p:nvPr>
            <p:ph type="title"/>
          </p:nvPr>
        </p:nvSpPr>
        <p:spPr>
          <a:xfrm>
            <a:off x="1102367" y="1264801"/>
            <a:ext cx="4114571" cy="4296387"/>
          </a:xfrm>
        </p:spPr>
        <p:txBody>
          <a:bodyPr>
            <a:normAutofit/>
          </a:bodyPr>
          <a:lstStyle/>
          <a:p>
            <a:pPr algn="ctr"/>
            <a:r>
              <a:rPr lang="en-US" dirty="0">
                <a:solidFill>
                  <a:schemeClr val="bg1"/>
                </a:solidFill>
              </a:rPr>
              <a:t>Verilog Operators</a:t>
            </a:r>
          </a:p>
        </p:txBody>
      </p:sp>
      <p:grpSp>
        <p:nvGrpSpPr>
          <p:cNvPr id="16" name="Group 15">
            <a:extLst>
              <a:ext uri="{FF2B5EF4-FFF2-40B4-BE49-F238E27FC236}">
                <a16:creationId xmlns:a16="http://schemas.microsoft.com/office/drawing/2014/main" id="{B8CB1D39-68D4-4372-BF3B-2A33A7495E2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77893"/>
            <a:ext cx="1861854" cy="717514"/>
            <a:chOff x="0" y="377893"/>
            <a:chExt cx="1861854" cy="717514"/>
          </a:xfrm>
          <a:solidFill>
            <a:schemeClr val="bg1"/>
          </a:solidFill>
        </p:grpSpPr>
        <p:sp>
          <p:nvSpPr>
            <p:cNvPr id="17" name="Freeform: Shape 16">
              <a:extLst>
                <a:ext uri="{FF2B5EF4-FFF2-40B4-BE49-F238E27FC236}">
                  <a16:creationId xmlns:a16="http://schemas.microsoft.com/office/drawing/2014/main" id="{C5A741B9-65EC-4C5B-9FE0-4A18575771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7789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endParaRPr lang="en-US"/>
            </a:p>
          </p:txBody>
        </p:sp>
        <p:sp>
          <p:nvSpPr>
            <p:cNvPr id="18" name="Freeform: Shape 17">
              <a:extLst>
                <a:ext uri="{FF2B5EF4-FFF2-40B4-BE49-F238E27FC236}">
                  <a16:creationId xmlns:a16="http://schemas.microsoft.com/office/drawing/2014/main" id="{C0BB4301-41FA-4453-956F-A11CC664B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1762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endParaRPr lang="en-US" dirty="0"/>
            </a:p>
          </p:txBody>
        </p:sp>
      </p:grpSp>
      <p:sp>
        <p:nvSpPr>
          <p:cNvPr id="20" name="Oval 19">
            <a:extLst>
              <a:ext uri="{FF2B5EF4-FFF2-40B4-BE49-F238E27FC236}">
                <a16:creationId xmlns:a16="http://schemas.microsoft.com/office/drawing/2014/main" id="{10C23D31-5B0A-4956-A59F-A24F57D2A9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988" y="4604761"/>
            <a:ext cx="319941" cy="319941"/>
          </a:xfrm>
          <a:prstGeom prst="ellipse">
            <a:avLst/>
          </a:pr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2" name="Oval 21">
            <a:extLst>
              <a:ext uri="{FF2B5EF4-FFF2-40B4-BE49-F238E27FC236}">
                <a16:creationId xmlns:a16="http://schemas.microsoft.com/office/drawing/2014/main" id="{F4C6FC6E-4AAF-4628-B7E5-85DF9D323B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988" y="4604761"/>
            <a:ext cx="319941" cy="319941"/>
          </a:xfrm>
          <a:prstGeom prst="ellipse">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 name="Content Placeholder 4">
            <a:extLst>
              <a:ext uri="{FF2B5EF4-FFF2-40B4-BE49-F238E27FC236}">
                <a16:creationId xmlns:a16="http://schemas.microsoft.com/office/drawing/2014/main" id="{9A9D0DBE-6300-4030-B6C0-82D77F0FDBE7}"/>
              </a:ext>
            </a:extLst>
          </p:cNvPr>
          <p:cNvSpPr>
            <a:spLocks noGrp="1"/>
          </p:cNvSpPr>
          <p:nvPr>
            <p:ph idx="1"/>
          </p:nvPr>
        </p:nvSpPr>
        <p:spPr>
          <a:xfrm>
            <a:off x="5202302" y="1485900"/>
            <a:ext cx="6753524" cy="4733925"/>
          </a:xfrm>
        </p:spPr>
        <p:txBody>
          <a:bodyPr>
            <a:noAutofit/>
          </a:bodyPr>
          <a:lstStyle/>
          <a:p>
            <a:pPr marL="91440" marR="0" lvl="0" indent="-91440" algn="l" defTabSz="914400" rtl="0" eaLnBrk="1" fontAlgn="auto" latinLnBrk="0" hangingPunct="1">
              <a:lnSpc>
                <a:spcPct val="90000"/>
              </a:lnSpc>
              <a:spcBef>
                <a:spcPts val="1200"/>
              </a:spcBef>
              <a:spcAft>
                <a:spcPts val="200"/>
              </a:spcAft>
              <a:buClr>
                <a:srgbClr val="7F7F7F"/>
              </a:buClr>
              <a:buSzPct val="100000"/>
              <a:buFont typeface="Calibri" panose="020F0502020204030204" pitchFamily="34" charset="0"/>
              <a:buChar char=" "/>
              <a:tabLst/>
              <a:defRPr/>
            </a:pPr>
            <a:r>
              <a:rPr kumimoji="0" lang="en-US" sz="2400" b="1" i="0" u="none" strike="noStrike" kern="1200" cap="none" spc="0" normalizeH="0" baseline="0" noProof="0" dirty="0">
                <a:ln>
                  <a:noFill/>
                </a:ln>
                <a:solidFill>
                  <a:schemeClr val="bg1"/>
                </a:solidFill>
                <a:effectLst/>
                <a:uLnTx/>
                <a:uFillTx/>
                <a:latin typeface="Calibri" panose="020F0502020204030204"/>
                <a:ea typeface="+mn-ea"/>
                <a:cs typeface="+mn-cs"/>
              </a:rPr>
              <a:t>Relational  operators</a:t>
            </a:r>
          </a:p>
          <a:p>
            <a:pPr marL="0" indent="0">
              <a:buNone/>
            </a:pPr>
            <a:r>
              <a:rPr lang="en-US" sz="2000" dirty="0">
                <a:solidFill>
                  <a:schemeClr val="bg1"/>
                </a:solidFill>
              </a:rPr>
              <a:t> </a:t>
            </a:r>
          </a:p>
        </p:txBody>
      </p:sp>
      <p:sp>
        <p:nvSpPr>
          <p:cNvPr id="3" name="Slide Number Placeholder 2">
            <a:extLst>
              <a:ext uri="{FF2B5EF4-FFF2-40B4-BE49-F238E27FC236}">
                <a16:creationId xmlns:a16="http://schemas.microsoft.com/office/drawing/2014/main" id="{F7EDFF92-C39E-4D10-8C0F-5B576B8FF271}"/>
              </a:ext>
            </a:extLst>
          </p:cNvPr>
          <p:cNvSpPr>
            <a:spLocks noGrp="1"/>
          </p:cNvSpPr>
          <p:nvPr>
            <p:ph type="sldNum" sz="quarter" idx="12"/>
          </p:nvPr>
        </p:nvSpPr>
        <p:spPr>
          <a:xfrm>
            <a:off x="8610600" y="6356350"/>
            <a:ext cx="2743200" cy="365125"/>
          </a:xfrm>
        </p:spPr>
        <p:txBody>
          <a:bodyPr>
            <a:normAutofit/>
          </a:bodyPr>
          <a:lstStyle/>
          <a:p>
            <a:pPr>
              <a:spcAft>
                <a:spcPts val="600"/>
              </a:spcAft>
            </a:pPr>
            <a:fld id="{4022722E-B8F0-49A7-B007-BC47D25684C4}" type="slidenum">
              <a:rPr lang="en-US">
                <a:solidFill>
                  <a:schemeClr val="bg1"/>
                </a:solidFill>
              </a:rPr>
              <a:pPr>
                <a:spcAft>
                  <a:spcPts val="600"/>
                </a:spcAft>
              </a:pPr>
              <a:t>26</a:t>
            </a:fld>
            <a:endParaRPr lang="en-US">
              <a:solidFill>
                <a:schemeClr val="bg1"/>
              </a:solidFill>
            </a:endParaRPr>
          </a:p>
        </p:txBody>
      </p:sp>
      <p:grpSp>
        <p:nvGrpSpPr>
          <p:cNvPr id="24" name="Graphic 185">
            <a:extLst>
              <a:ext uri="{FF2B5EF4-FFF2-40B4-BE49-F238E27FC236}">
                <a16:creationId xmlns:a16="http://schemas.microsoft.com/office/drawing/2014/main" id="{582A903B-6B78-4F0A-B7C9-3D80499020B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428634" y="5987064"/>
            <a:ext cx="1054466" cy="469689"/>
            <a:chOff x="9841624" y="4115729"/>
            <a:chExt cx="602169" cy="268223"/>
          </a:xfrm>
          <a:solidFill>
            <a:schemeClr val="bg1"/>
          </a:solidFill>
        </p:grpSpPr>
        <p:sp>
          <p:nvSpPr>
            <p:cNvPr id="25" name="Freeform: Shape 24">
              <a:extLst>
                <a:ext uri="{FF2B5EF4-FFF2-40B4-BE49-F238E27FC236}">
                  <a16:creationId xmlns:a16="http://schemas.microsoft.com/office/drawing/2014/main" id="{D510EA93-8F64-42C8-A630-D449506E95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06CB53FC-E4DA-4001-928B-9998A85EA5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D210B969-4FDF-4AAC-9397-63D5434958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570B3EF0-84EA-4F47-86A3-1EA1F644A4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259369A8-EF57-42A1-8EC8-F6A9F92A3A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21" name="Footer Placeholder 3">
            <a:extLst>
              <a:ext uri="{FF2B5EF4-FFF2-40B4-BE49-F238E27FC236}">
                <a16:creationId xmlns:a16="http://schemas.microsoft.com/office/drawing/2014/main" id="{23716F5F-19BB-4770-A53D-8295E3D859CD}"/>
              </a:ext>
            </a:extLst>
          </p:cNvPr>
          <p:cNvSpPr>
            <a:spLocks noGrp="1"/>
          </p:cNvSpPr>
          <p:nvPr>
            <p:ph type="ftr" sz="quarter" idx="11"/>
          </p:nvPr>
        </p:nvSpPr>
        <p:spPr>
          <a:xfrm>
            <a:off x="4038600" y="6356350"/>
            <a:ext cx="4114800" cy="365125"/>
          </a:xfrm>
        </p:spPr>
        <p:txBody>
          <a:bodyPr anchorCtr="1">
            <a:normAutofit/>
          </a:bodyPr>
          <a:lstStyle/>
          <a:p>
            <a:pPr>
              <a:spcAft>
                <a:spcPts val="600"/>
              </a:spcAft>
            </a:pPr>
            <a:r>
              <a:rPr lang="en-US" b="1" dirty="0">
                <a:solidFill>
                  <a:schemeClr val="bg1"/>
                </a:solidFill>
              </a:rPr>
              <a:t>CSE460 : VLSI Design</a:t>
            </a:r>
            <a:r>
              <a:rPr lang="en-US" dirty="0">
                <a:solidFill>
                  <a:schemeClr val="bg1"/>
                </a:solidFill>
              </a:rPr>
              <a:t> </a:t>
            </a:r>
          </a:p>
        </p:txBody>
      </p:sp>
      <p:graphicFrame>
        <p:nvGraphicFramePr>
          <p:cNvPr id="23" name="Table 22">
            <a:extLst>
              <a:ext uri="{FF2B5EF4-FFF2-40B4-BE49-F238E27FC236}">
                <a16:creationId xmlns:a16="http://schemas.microsoft.com/office/drawing/2014/main" id="{913FBE98-F818-47C8-BBF7-7FB93587B9DA}"/>
              </a:ext>
            </a:extLst>
          </p:cNvPr>
          <p:cNvGraphicFramePr>
            <a:graphicFrameLocks noGrp="1"/>
          </p:cNvGraphicFramePr>
          <p:nvPr>
            <p:extLst>
              <p:ext uri="{D42A27DB-BD31-4B8C-83A1-F6EECF244321}">
                <p14:modId xmlns:p14="http://schemas.microsoft.com/office/powerpoint/2010/main" val="1486132636"/>
              </p:ext>
            </p:extLst>
          </p:nvPr>
        </p:nvGraphicFramePr>
        <p:xfrm>
          <a:off x="5419376" y="2143125"/>
          <a:ext cx="6536450" cy="2101030"/>
        </p:xfrm>
        <a:graphic>
          <a:graphicData uri="http://schemas.openxmlformats.org/drawingml/2006/table">
            <a:tbl>
              <a:tblPr firstRow="1" bandRow="1">
                <a:tableStyleId>{85BE263C-DBD7-4A20-BB59-AAB30ACAA65A}</a:tableStyleId>
              </a:tblPr>
              <a:tblGrid>
                <a:gridCol w="1288906">
                  <a:extLst>
                    <a:ext uri="{9D8B030D-6E8A-4147-A177-3AD203B41FA5}">
                      <a16:colId xmlns:a16="http://schemas.microsoft.com/office/drawing/2014/main" val="20000"/>
                    </a:ext>
                  </a:extLst>
                </a:gridCol>
                <a:gridCol w="5247544">
                  <a:extLst>
                    <a:ext uri="{9D8B030D-6E8A-4147-A177-3AD203B41FA5}">
                      <a16:colId xmlns:a16="http://schemas.microsoft.com/office/drawing/2014/main" val="20001"/>
                    </a:ext>
                  </a:extLst>
                </a:gridCol>
              </a:tblGrid>
              <a:tr h="420206">
                <a:tc>
                  <a:txBody>
                    <a:bodyPr/>
                    <a:lstStyle/>
                    <a:p>
                      <a:r>
                        <a:rPr lang="en-US" dirty="0"/>
                        <a:t>Operator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Operation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420206">
                <a:tc>
                  <a:txBody>
                    <a:bodyPr/>
                    <a:lstStyle/>
                    <a:p>
                      <a:pPr algn="l"/>
                      <a:r>
                        <a:rPr lang="en-US" dirty="0"/>
                        <a:t>A == 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baseline="0" dirty="0"/>
                        <a:t>1 (</a:t>
                      </a:r>
                      <a:r>
                        <a:rPr lang="en-US" i="1" baseline="0" dirty="0"/>
                        <a:t>True</a:t>
                      </a:r>
                      <a:r>
                        <a:rPr lang="en-US" baseline="0" dirty="0"/>
                        <a:t>) if A is equal to B, 0 </a:t>
                      </a:r>
                      <a:r>
                        <a:rPr lang="en-US" i="1" baseline="0" dirty="0"/>
                        <a:t>(False) </a:t>
                      </a:r>
                      <a:r>
                        <a:rPr lang="en-US" i="0" baseline="0" dirty="0"/>
                        <a:t>otherwise</a:t>
                      </a:r>
                      <a:endParaRPr lang="en-US" i="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20206">
                <a:tc>
                  <a:txBody>
                    <a:bodyPr/>
                    <a:lstStyle/>
                    <a:p>
                      <a:pPr algn="l"/>
                      <a:r>
                        <a:rPr lang="en-US" dirty="0"/>
                        <a:t>A != 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baseline="0" dirty="0"/>
                        <a:t>1 (</a:t>
                      </a:r>
                      <a:r>
                        <a:rPr lang="en-US" i="1" baseline="0" dirty="0"/>
                        <a:t>True</a:t>
                      </a:r>
                      <a:r>
                        <a:rPr lang="en-US" baseline="0" dirty="0"/>
                        <a:t>) if A is not equal to B, 0 </a:t>
                      </a:r>
                      <a:r>
                        <a:rPr lang="en-US" i="1" baseline="0" dirty="0"/>
                        <a:t>(False) </a:t>
                      </a:r>
                      <a:r>
                        <a:rPr lang="en-US" i="0" baseline="0" dirty="0"/>
                        <a:t>otherwise</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20206">
                <a:tc>
                  <a:txBody>
                    <a:bodyPr/>
                    <a:lstStyle/>
                    <a:p>
                      <a:pPr algn="l"/>
                      <a:r>
                        <a:rPr lang="en-US" dirty="0"/>
                        <a:t>A &gt; 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1 (</a:t>
                      </a:r>
                      <a:r>
                        <a:rPr lang="en-US" i="1" baseline="0" dirty="0"/>
                        <a:t>True</a:t>
                      </a:r>
                      <a:r>
                        <a:rPr lang="en-US" baseline="0" dirty="0"/>
                        <a:t>) if A is greater than B, 0 </a:t>
                      </a:r>
                      <a:r>
                        <a:rPr lang="en-US" i="1" baseline="0" dirty="0"/>
                        <a:t>(False) </a:t>
                      </a:r>
                      <a:r>
                        <a:rPr lang="en-US" i="0" baseline="0" dirty="0"/>
                        <a:t>otherwise</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20206">
                <a:tc>
                  <a:txBody>
                    <a:bodyPr/>
                    <a:lstStyle/>
                    <a:p>
                      <a:pPr algn="l"/>
                      <a:r>
                        <a:rPr lang="en-US" dirty="0"/>
                        <a:t>A &lt; 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1 (</a:t>
                      </a:r>
                      <a:r>
                        <a:rPr lang="en-US" i="1" baseline="0" dirty="0"/>
                        <a:t>True</a:t>
                      </a:r>
                      <a:r>
                        <a:rPr lang="en-US" baseline="0" dirty="0"/>
                        <a:t>) if A is less than B, 0 </a:t>
                      </a:r>
                      <a:r>
                        <a:rPr lang="en-US" i="1" baseline="0" dirty="0"/>
                        <a:t>(False) </a:t>
                      </a:r>
                      <a:r>
                        <a:rPr lang="en-US" i="0" baseline="0" dirty="0"/>
                        <a:t>otherwise</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pic>
        <p:nvPicPr>
          <p:cNvPr id="30" name="Picture 29">
            <a:extLst>
              <a:ext uri="{FF2B5EF4-FFF2-40B4-BE49-F238E27FC236}">
                <a16:creationId xmlns:a16="http://schemas.microsoft.com/office/drawing/2014/main" id="{1B86B6AC-3D3A-C944-8767-04CB7D283A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4768" y="5790091"/>
            <a:ext cx="928231" cy="928231"/>
          </a:xfrm>
          <a:prstGeom prst="rect">
            <a:avLst/>
          </a:prstGeom>
        </p:spPr>
      </p:pic>
    </p:spTree>
    <p:extLst>
      <p:ext uri="{BB962C8B-B14F-4D97-AF65-F5344CB8AC3E}">
        <p14:creationId xmlns:p14="http://schemas.microsoft.com/office/powerpoint/2010/main" val="2383632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DB4365-7BD6-4D55-87E2-D767EB602719}"/>
              </a:ext>
            </a:extLst>
          </p:cNvPr>
          <p:cNvSpPr>
            <a:spLocks noGrp="1"/>
          </p:cNvSpPr>
          <p:nvPr>
            <p:ph type="title"/>
          </p:nvPr>
        </p:nvSpPr>
        <p:spPr/>
        <p:txBody>
          <a:bodyPr/>
          <a:lstStyle/>
          <a:p>
            <a:r>
              <a:rPr lang="en-US" dirty="0">
                <a:solidFill>
                  <a:schemeClr val="bg1"/>
                </a:solidFill>
              </a:rPr>
              <a:t>Verilog Operators</a:t>
            </a:r>
          </a:p>
        </p:txBody>
      </p:sp>
      <p:sp>
        <p:nvSpPr>
          <p:cNvPr id="5" name="Slide Number Placeholder 4">
            <a:extLst>
              <a:ext uri="{FF2B5EF4-FFF2-40B4-BE49-F238E27FC236}">
                <a16:creationId xmlns:a16="http://schemas.microsoft.com/office/drawing/2014/main" id="{4881F728-A9BE-48EC-A6AE-9961E0B6D368}"/>
              </a:ext>
            </a:extLst>
          </p:cNvPr>
          <p:cNvSpPr>
            <a:spLocks noGrp="1"/>
          </p:cNvSpPr>
          <p:nvPr>
            <p:ph type="sldNum" sz="quarter" idx="12"/>
          </p:nvPr>
        </p:nvSpPr>
        <p:spPr/>
        <p:txBody>
          <a:bodyPr/>
          <a:lstStyle/>
          <a:p>
            <a:fld id="{4022722E-B8F0-49A7-B007-BC47D25684C4}" type="slidenum">
              <a:rPr lang="en-US" smtClean="0"/>
              <a:t>27</a:t>
            </a:fld>
            <a:endParaRPr lang="en-US"/>
          </a:p>
        </p:txBody>
      </p:sp>
      <p:graphicFrame>
        <p:nvGraphicFramePr>
          <p:cNvPr id="6" name="Table 4">
            <a:extLst>
              <a:ext uri="{FF2B5EF4-FFF2-40B4-BE49-F238E27FC236}">
                <a16:creationId xmlns:a16="http://schemas.microsoft.com/office/drawing/2014/main" id="{7758C184-0A57-4C16-8D30-3255C8F84217}"/>
              </a:ext>
            </a:extLst>
          </p:cNvPr>
          <p:cNvGraphicFramePr>
            <a:graphicFrameLocks noGrp="1"/>
          </p:cNvGraphicFramePr>
          <p:nvPr>
            <p:ph idx="1"/>
            <p:extLst>
              <p:ext uri="{D42A27DB-BD31-4B8C-83A1-F6EECF244321}">
                <p14:modId xmlns:p14="http://schemas.microsoft.com/office/powerpoint/2010/main" val="2051506971"/>
              </p:ext>
            </p:extLst>
          </p:nvPr>
        </p:nvGraphicFramePr>
        <p:xfrm>
          <a:off x="1328738" y="1708471"/>
          <a:ext cx="10025060" cy="2225040"/>
        </p:xfrm>
        <a:graphic>
          <a:graphicData uri="http://schemas.openxmlformats.org/drawingml/2006/table">
            <a:tbl>
              <a:tblPr firstRow="1" bandRow="1">
                <a:tableStyleId>{93296810-A885-4BE3-A3E7-6D5BEEA58F35}</a:tableStyleId>
              </a:tblPr>
              <a:tblGrid>
                <a:gridCol w="2004075">
                  <a:extLst>
                    <a:ext uri="{9D8B030D-6E8A-4147-A177-3AD203B41FA5}">
                      <a16:colId xmlns:a16="http://schemas.microsoft.com/office/drawing/2014/main" val="1531517463"/>
                    </a:ext>
                  </a:extLst>
                </a:gridCol>
                <a:gridCol w="2907659">
                  <a:extLst>
                    <a:ext uri="{9D8B030D-6E8A-4147-A177-3AD203B41FA5}">
                      <a16:colId xmlns:a16="http://schemas.microsoft.com/office/drawing/2014/main" val="186025020"/>
                    </a:ext>
                  </a:extLst>
                </a:gridCol>
                <a:gridCol w="5113326">
                  <a:extLst>
                    <a:ext uri="{9D8B030D-6E8A-4147-A177-3AD203B41FA5}">
                      <a16:colId xmlns:a16="http://schemas.microsoft.com/office/drawing/2014/main" val="210641537"/>
                    </a:ext>
                  </a:extLst>
                </a:gridCol>
              </a:tblGrid>
              <a:tr h="370840">
                <a:tc>
                  <a:txBody>
                    <a:bodyPr/>
                    <a:lstStyle/>
                    <a:p>
                      <a:pPr algn="ctr"/>
                      <a:r>
                        <a:rPr lang="en-US" dirty="0"/>
                        <a:t>Operator type</a:t>
                      </a:r>
                    </a:p>
                  </a:txBody>
                  <a:tcPr anchor="ctr"/>
                </a:tc>
                <a:tc>
                  <a:txBody>
                    <a:bodyPr/>
                    <a:lstStyle/>
                    <a:p>
                      <a:pPr algn="ctr"/>
                      <a:r>
                        <a:rPr lang="en-US" dirty="0"/>
                        <a:t>Symbol</a:t>
                      </a:r>
                    </a:p>
                  </a:txBody>
                  <a:tcPr anchor="ctr"/>
                </a:tc>
                <a:tc>
                  <a:txBody>
                    <a:bodyPr/>
                    <a:lstStyle/>
                    <a:p>
                      <a:pPr algn="ctr"/>
                      <a:r>
                        <a:rPr lang="en-US" dirty="0"/>
                        <a:t>Operation performed</a:t>
                      </a:r>
                    </a:p>
                  </a:txBody>
                  <a:tcPr anchor="ctr"/>
                </a:tc>
                <a:extLst>
                  <a:ext uri="{0D108BD9-81ED-4DB2-BD59-A6C34878D82A}">
                    <a16:rowId xmlns:a16="http://schemas.microsoft.com/office/drawing/2014/main" val="1971160337"/>
                  </a:ext>
                </a:extLst>
              </a:tr>
              <a:tr h="370840">
                <a:tc>
                  <a:txBody>
                    <a:bodyPr/>
                    <a:lstStyle/>
                    <a:p>
                      <a:pPr algn="ctr"/>
                      <a:r>
                        <a:rPr lang="en-US" dirty="0"/>
                        <a:t>Shift</a:t>
                      </a:r>
                    </a:p>
                  </a:txBody>
                  <a:tcPr anchor="ctr"/>
                </a:tc>
                <a:tc>
                  <a:txBody>
                    <a:bodyPr/>
                    <a:lstStyle/>
                    <a:p>
                      <a:pPr algn="ctr"/>
                      <a:r>
                        <a:rPr lang="en-US" dirty="0"/>
                        <a:t>&gt;&gt;</a:t>
                      </a:r>
                    </a:p>
                  </a:txBody>
                  <a:tcPr anchor="ctr"/>
                </a:tc>
                <a:tc>
                  <a:txBody>
                    <a:bodyPr/>
                    <a:lstStyle/>
                    <a:p>
                      <a:pPr algn="ctr"/>
                      <a:r>
                        <a:rPr lang="en-US" dirty="0"/>
                        <a:t>Shift right logical (division by 2)</a:t>
                      </a:r>
                    </a:p>
                  </a:txBody>
                  <a:tcPr anchor="ctr"/>
                </a:tc>
                <a:extLst>
                  <a:ext uri="{0D108BD9-81ED-4DB2-BD59-A6C34878D82A}">
                    <a16:rowId xmlns:a16="http://schemas.microsoft.com/office/drawing/2014/main" val="3153162290"/>
                  </a:ext>
                </a:extLst>
              </a:tr>
              <a:tr h="370840">
                <a:tc>
                  <a:txBody>
                    <a:bodyPr/>
                    <a:lstStyle/>
                    <a:p>
                      <a:pPr algn="ctr"/>
                      <a:endParaRPr lang="en-US"/>
                    </a:p>
                  </a:txBody>
                  <a:tcPr anchor="ctr"/>
                </a:tc>
                <a:tc>
                  <a:txBody>
                    <a:bodyPr/>
                    <a:lstStyle/>
                    <a:p>
                      <a:pPr algn="ctr"/>
                      <a:r>
                        <a:rPr lang="en-US" dirty="0"/>
                        <a:t>&lt;&lt;</a:t>
                      </a:r>
                    </a:p>
                  </a:txBody>
                  <a:tcPr anchor="ctr"/>
                </a:tc>
                <a:tc>
                  <a:txBody>
                    <a:bodyPr/>
                    <a:lstStyle/>
                    <a:p>
                      <a:pPr algn="ctr"/>
                      <a:r>
                        <a:rPr lang="en-US" dirty="0"/>
                        <a:t>Shift left logical (multiplication by 2)</a:t>
                      </a:r>
                    </a:p>
                  </a:txBody>
                  <a:tcPr anchor="ctr"/>
                </a:tc>
                <a:extLst>
                  <a:ext uri="{0D108BD9-81ED-4DB2-BD59-A6C34878D82A}">
                    <a16:rowId xmlns:a16="http://schemas.microsoft.com/office/drawing/2014/main" val="2556646753"/>
                  </a:ext>
                </a:extLst>
              </a:tr>
              <a:tr h="370840">
                <a:tc>
                  <a:txBody>
                    <a:bodyPr/>
                    <a:lstStyle/>
                    <a:p>
                      <a:pPr algn="ctr"/>
                      <a:r>
                        <a:rPr lang="en-US"/>
                        <a:t>Concatenate</a:t>
                      </a:r>
                      <a:endParaRPr lang="en-US" dirty="0"/>
                    </a:p>
                  </a:txBody>
                  <a:tcPr anchor="ctr"/>
                </a:tc>
                <a:tc>
                  <a:txBody>
                    <a:bodyPr/>
                    <a:lstStyle/>
                    <a:p>
                      <a:pPr algn="ctr"/>
                      <a:r>
                        <a:rPr lang="en-US" dirty="0"/>
                        <a:t>{}</a:t>
                      </a:r>
                    </a:p>
                  </a:txBody>
                  <a:tcPr anchor="ctr"/>
                </a:tc>
                <a:tc>
                  <a:txBody>
                    <a:bodyPr/>
                    <a:lstStyle/>
                    <a:p>
                      <a:pPr algn="ctr"/>
                      <a:r>
                        <a:rPr lang="en-US" dirty="0"/>
                        <a:t>Join bits</a:t>
                      </a:r>
                    </a:p>
                  </a:txBody>
                  <a:tcPr anchor="ctr"/>
                </a:tc>
                <a:extLst>
                  <a:ext uri="{0D108BD9-81ED-4DB2-BD59-A6C34878D82A}">
                    <a16:rowId xmlns:a16="http://schemas.microsoft.com/office/drawing/2014/main" val="773793760"/>
                  </a:ext>
                </a:extLst>
              </a:tr>
              <a:tr h="370840">
                <a:tc>
                  <a:txBody>
                    <a:bodyPr/>
                    <a:lstStyle/>
                    <a:p>
                      <a:pPr algn="ctr"/>
                      <a:r>
                        <a:rPr lang="en-US" dirty="0"/>
                        <a:t>Replicate</a:t>
                      </a:r>
                    </a:p>
                  </a:txBody>
                  <a:tcPr anchor="ctr"/>
                </a:tc>
                <a:tc>
                  <a:txBody>
                    <a:bodyPr/>
                    <a:lstStyle/>
                    <a:p>
                      <a:pPr algn="ctr"/>
                      <a:r>
                        <a:rPr lang="en-US" dirty="0"/>
                        <a:t>{n{m}}</a:t>
                      </a:r>
                    </a:p>
                  </a:txBody>
                  <a:tcPr anchor="ctr"/>
                </a:tc>
                <a:tc>
                  <a:txBody>
                    <a:bodyPr/>
                    <a:lstStyle/>
                    <a:p>
                      <a:pPr algn="ctr"/>
                      <a:r>
                        <a:rPr lang="en-US" dirty="0"/>
                        <a:t>Duplicate m, n times</a:t>
                      </a:r>
                    </a:p>
                  </a:txBody>
                  <a:tcPr anchor="ctr"/>
                </a:tc>
                <a:extLst>
                  <a:ext uri="{0D108BD9-81ED-4DB2-BD59-A6C34878D82A}">
                    <a16:rowId xmlns:a16="http://schemas.microsoft.com/office/drawing/2014/main" val="1508002849"/>
                  </a:ext>
                </a:extLst>
              </a:tr>
              <a:tr h="370840">
                <a:tc>
                  <a:txBody>
                    <a:bodyPr/>
                    <a:lstStyle/>
                    <a:p>
                      <a:pPr algn="ctr"/>
                      <a:r>
                        <a:rPr lang="en-US" dirty="0"/>
                        <a:t>Condition</a:t>
                      </a:r>
                    </a:p>
                  </a:txBody>
                  <a:tcPr anchor="ctr"/>
                </a:tc>
                <a:tc>
                  <a:txBody>
                    <a:bodyPr/>
                    <a:lstStyle/>
                    <a:p>
                      <a:pPr algn="ctr"/>
                      <a:r>
                        <a:rPr lang="en-US" dirty="0"/>
                        <a:t>D = A ? B : C</a:t>
                      </a:r>
                    </a:p>
                  </a:txBody>
                  <a:tcPr anchor="ctr"/>
                </a:tc>
                <a:tc>
                  <a:txBody>
                    <a:bodyPr/>
                    <a:lstStyle/>
                    <a:p>
                      <a:pPr algn="ctr"/>
                      <a:r>
                        <a:rPr lang="en-US" dirty="0"/>
                        <a:t>D is equal to B if A is True, otherwise D is equal to C</a:t>
                      </a:r>
                    </a:p>
                  </a:txBody>
                  <a:tcPr anchor="ctr"/>
                </a:tc>
                <a:extLst>
                  <a:ext uri="{0D108BD9-81ED-4DB2-BD59-A6C34878D82A}">
                    <a16:rowId xmlns:a16="http://schemas.microsoft.com/office/drawing/2014/main" val="1122280096"/>
                  </a:ext>
                </a:extLst>
              </a:tr>
            </a:tbl>
          </a:graphicData>
        </a:graphic>
      </p:graphicFrame>
      <p:sp>
        <p:nvSpPr>
          <p:cNvPr id="7" name="Footer Placeholder 3">
            <a:extLst>
              <a:ext uri="{FF2B5EF4-FFF2-40B4-BE49-F238E27FC236}">
                <a16:creationId xmlns:a16="http://schemas.microsoft.com/office/drawing/2014/main" id="{B0EF13A5-2F61-4385-87AA-0B7AC15B5736}"/>
              </a:ext>
            </a:extLst>
          </p:cNvPr>
          <p:cNvSpPr>
            <a:spLocks noGrp="1"/>
          </p:cNvSpPr>
          <p:nvPr>
            <p:ph type="ftr" sz="quarter" idx="11"/>
          </p:nvPr>
        </p:nvSpPr>
        <p:spPr>
          <a:xfrm>
            <a:off x="4038600" y="6356350"/>
            <a:ext cx="4114800" cy="365125"/>
          </a:xfrm>
        </p:spPr>
        <p:txBody>
          <a:bodyPr anchorCtr="1">
            <a:normAutofit/>
          </a:bodyPr>
          <a:lstStyle/>
          <a:p>
            <a:pPr>
              <a:spcAft>
                <a:spcPts val="600"/>
              </a:spcAft>
            </a:pPr>
            <a:r>
              <a:rPr lang="en-US" b="1" dirty="0">
                <a:solidFill>
                  <a:schemeClr val="bg1"/>
                </a:solidFill>
              </a:rPr>
              <a:t>CSE460 : VLSI Design</a:t>
            </a:r>
            <a:r>
              <a:rPr lang="en-US" dirty="0">
                <a:solidFill>
                  <a:schemeClr val="bg1"/>
                </a:solidFill>
              </a:rPr>
              <a:t> </a:t>
            </a:r>
          </a:p>
        </p:txBody>
      </p:sp>
      <p:graphicFrame>
        <p:nvGraphicFramePr>
          <p:cNvPr id="3" name="Table 3">
            <a:extLst>
              <a:ext uri="{FF2B5EF4-FFF2-40B4-BE49-F238E27FC236}">
                <a16:creationId xmlns:a16="http://schemas.microsoft.com/office/drawing/2014/main" id="{5FC45D26-9B81-414D-AA7F-73E6CDEA19C8}"/>
              </a:ext>
            </a:extLst>
          </p:cNvPr>
          <p:cNvGraphicFramePr>
            <a:graphicFrameLocks noGrp="1"/>
          </p:cNvGraphicFramePr>
          <p:nvPr>
            <p:extLst>
              <p:ext uri="{D42A27DB-BD31-4B8C-83A1-F6EECF244321}">
                <p14:modId xmlns:p14="http://schemas.microsoft.com/office/powerpoint/2010/main" val="3156662007"/>
              </p:ext>
            </p:extLst>
          </p:nvPr>
        </p:nvGraphicFramePr>
        <p:xfrm>
          <a:off x="1328738" y="4383408"/>
          <a:ext cx="10025060" cy="1737360"/>
        </p:xfrm>
        <a:graphic>
          <a:graphicData uri="http://schemas.openxmlformats.org/drawingml/2006/table">
            <a:tbl>
              <a:tblPr firstRow="1" bandRow="1">
                <a:tableStyleId>{5C22544A-7EE6-4342-B048-85BDC9FD1C3A}</a:tableStyleId>
              </a:tblPr>
              <a:tblGrid>
                <a:gridCol w="10025060">
                  <a:extLst>
                    <a:ext uri="{9D8B030D-6E8A-4147-A177-3AD203B41FA5}">
                      <a16:colId xmlns:a16="http://schemas.microsoft.com/office/drawing/2014/main" val="1917127493"/>
                    </a:ext>
                  </a:extLst>
                </a:gridCol>
              </a:tblGrid>
              <a:tr h="370840">
                <a:tc>
                  <a:txBody>
                    <a:bodyPr/>
                    <a:lstStyle/>
                    <a:p>
                      <a:r>
                        <a:rPr lang="en-US" sz="1800" b="1" dirty="0">
                          <a:solidFill>
                            <a:srgbClr val="0000FF"/>
                          </a:solidFill>
                          <a:effectLst/>
                          <a:latin typeface="Courier New" panose="02070309020205020404" pitchFamily="49" charset="0"/>
                        </a:rPr>
                        <a:t>wire</a:t>
                      </a:r>
                      <a:r>
                        <a:rPr lang="en-US" sz="1800" dirty="0">
                          <a:solidFill>
                            <a:srgbClr val="000000"/>
                          </a:solidFill>
                          <a:effectLst/>
                          <a:latin typeface="Courier New" panose="02070309020205020404" pitchFamily="49" charset="0"/>
                        </a:rPr>
                        <a:t> </a:t>
                      </a:r>
                      <a:r>
                        <a:rPr lang="en-US" sz="1800" b="1" dirty="0">
                          <a:solidFill>
                            <a:srgbClr val="000080"/>
                          </a:solidFill>
                          <a:effectLst/>
                          <a:latin typeface="Courier New" panose="02070309020205020404" pitchFamily="49" charset="0"/>
                        </a:rPr>
                        <a:t>[</a:t>
                      </a:r>
                      <a:r>
                        <a:rPr lang="en-US" sz="1800" dirty="0">
                          <a:solidFill>
                            <a:srgbClr val="FF8000"/>
                          </a:solidFill>
                          <a:effectLst/>
                          <a:latin typeface="Courier New" panose="02070309020205020404" pitchFamily="49" charset="0"/>
                        </a:rPr>
                        <a:t>7</a:t>
                      </a:r>
                      <a:r>
                        <a:rPr lang="en-US" sz="1800" b="1" dirty="0">
                          <a:solidFill>
                            <a:srgbClr val="000080"/>
                          </a:solidFill>
                          <a:effectLst/>
                          <a:latin typeface="Courier New" panose="02070309020205020404" pitchFamily="49" charset="0"/>
                        </a:rPr>
                        <a:t>:</a:t>
                      </a:r>
                      <a:r>
                        <a:rPr lang="en-US" sz="1800" dirty="0">
                          <a:solidFill>
                            <a:srgbClr val="FF8000"/>
                          </a:solidFill>
                          <a:effectLst/>
                          <a:latin typeface="Courier New" panose="02070309020205020404" pitchFamily="49" charset="0"/>
                        </a:rPr>
                        <a:t>0</a:t>
                      </a:r>
                      <a:r>
                        <a:rPr lang="en-US" sz="1800" b="1" dirty="0">
                          <a:solidFill>
                            <a:srgbClr val="000080"/>
                          </a:solidFill>
                          <a:effectLst/>
                          <a:latin typeface="Courier New" panose="02070309020205020404" pitchFamily="49" charset="0"/>
                        </a:rPr>
                        <a:t>]</a:t>
                      </a:r>
                      <a:r>
                        <a:rPr lang="en-US" sz="1800" dirty="0">
                          <a:solidFill>
                            <a:srgbClr val="000000"/>
                          </a:solidFill>
                          <a:effectLst/>
                          <a:latin typeface="Courier New" panose="02070309020205020404" pitchFamily="49" charset="0"/>
                        </a:rPr>
                        <a:t> d</a:t>
                      </a:r>
                      <a:r>
                        <a:rPr lang="en-US" sz="1800" b="1" dirty="0">
                          <a:solidFill>
                            <a:srgbClr val="000080"/>
                          </a:solidFill>
                          <a:effectLst/>
                          <a:latin typeface="Courier New" panose="02070309020205020404" pitchFamily="49" charset="0"/>
                        </a:rPr>
                        <a:t>;</a:t>
                      </a:r>
                      <a:r>
                        <a:rPr lang="en-US" sz="1800" dirty="0">
                          <a:solidFill>
                            <a:srgbClr val="000000"/>
                          </a:solidFill>
                          <a:effectLst/>
                          <a:latin typeface="Courier New" panose="02070309020205020404" pitchFamily="49" charset="0"/>
                        </a:rPr>
                        <a:t> </a:t>
                      </a:r>
                    </a:p>
                    <a:p>
                      <a:r>
                        <a:rPr lang="en-US" sz="1800" b="1" dirty="0">
                          <a:solidFill>
                            <a:srgbClr val="0000FF"/>
                          </a:solidFill>
                          <a:effectLst/>
                          <a:latin typeface="Courier New" panose="02070309020205020404" pitchFamily="49" charset="0"/>
                        </a:rPr>
                        <a:t>wire</a:t>
                      </a:r>
                      <a:r>
                        <a:rPr lang="en-US" sz="1800" dirty="0">
                          <a:solidFill>
                            <a:srgbClr val="000000"/>
                          </a:solidFill>
                          <a:effectLst/>
                          <a:latin typeface="Courier New" panose="02070309020205020404" pitchFamily="49" charset="0"/>
                        </a:rPr>
                        <a:t> </a:t>
                      </a:r>
                      <a:r>
                        <a:rPr lang="en-US" sz="1800" b="1" dirty="0">
                          <a:solidFill>
                            <a:srgbClr val="000080"/>
                          </a:solidFill>
                          <a:effectLst/>
                          <a:latin typeface="Courier New" panose="02070309020205020404" pitchFamily="49" charset="0"/>
                        </a:rPr>
                        <a:t>[</a:t>
                      </a:r>
                      <a:r>
                        <a:rPr lang="en-US" sz="1800" dirty="0">
                          <a:solidFill>
                            <a:srgbClr val="FF8000"/>
                          </a:solidFill>
                          <a:effectLst/>
                          <a:latin typeface="Courier New" panose="02070309020205020404" pitchFamily="49" charset="0"/>
                        </a:rPr>
                        <a:t>31</a:t>
                      </a:r>
                      <a:r>
                        <a:rPr lang="en-US" sz="1800" b="1" dirty="0">
                          <a:solidFill>
                            <a:srgbClr val="000080"/>
                          </a:solidFill>
                          <a:effectLst/>
                          <a:latin typeface="Courier New" panose="02070309020205020404" pitchFamily="49" charset="0"/>
                        </a:rPr>
                        <a:t>:</a:t>
                      </a:r>
                      <a:r>
                        <a:rPr lang="en-US" sz="1800" dirty="0">
                          <a:solidFill>
                            <a:srgbClr val="FF8000"/>
                          </a:solidFill>
                          <a:effectLst/>
                          <a:latin typeface="Courier New" panose="02070309020205020404" pitchFamily="49" charset="0"/>
                        </a:rPr>
                        <a:t>0</a:t>
                      </a:r>
                      <a:r>
                        <a:rPr lang="en-US" sz="1800" b="1" dirty="0">
                          <a:solidFill>
                            <a:srgbClr val="000080"/>
                          </a:solidFill>
                          <a:effectLst/>
                          <a:latin typeface="Courier New" panose="02070309020205020404" pitchFamily="49" charset="0"/>
                        </a:rPr>
                        <a:t>]</a:t>
                      </a:r>
                      <a:r>
                        <a:rPr lang="en-US" sz="1800" dirty="0">
                          <a:solidFill>
                            <a:srgbClr val="000000"/>
                          </a:solidFill>
                          <a:effectLst/>
                          <a:latin typeface="Courier New" panose="02070309020205020404" pitchFamily="49" charset="0"/>
                        </a:rPr>
                        <a:t> e</a:t>
                      </a:r>
                      <a:r>
                        <a:rPr lang="en-US" sz="1800" b="1" dirty="0">
                          <a:solidFill>
                            <a:srgbClr val="000080"/>
                          </a:solidFill>
                          <a:effectLst/>
                          <a:latin typeface="Courier New" panose="02070309020205020404" pitchFamily="49" charset="0"/>
                        </a:rPr>
                        <a:t>;</a:t>
                      </a:r>
                      <a:r>
                        <a:rPr lang="en-US" sz="1800" dirty="0">
                          <a:solidFill>
                            <a:srgbClr val="000000"/>
                          </a:solidFill>
                          <a:effectLst/>
                          <a:latin typeface="Courier New" panose="02070309020205020404" pitchFamily="49" charset="0"/>
                        </a:rPr>
                        <a:t> </a:t>
                      </a:r>
                    </a:p>
                    <a:p>
                      <a:r>
                        <a:rPr lang="en-US" sz="1800" b="1" dirty="0">
                          <a:solidFill>
                            <a:srgbClr val="0000FF"/>
                          </a:solidFill>
                          <a:effectLst/>
                          <a:latin typeface="Courier New" panose="02070309020205020404" pitchFamily="49" charset="0"/>
                        </a:rPr>
                        <a:t>wire</a:t>
                      </a:r>
                      <a:r>
                        <a:rPr lang="en-US" sz="1800" dirty="0">
                          <a:solidFill>
                            <a:srgbClr val="000000"/>
                          </a:solidFill>
                          <a:effectLst/>
                          <a:latin typeface="Courier New" panose="02070309020205020404" pitchFamily="49" charset="0"/>
                        </a:rPr>
                        <a:t> </a:t>
                      </a:r>
                      <a:r>
                        <a:rPr lang="en-US" sz="1800" b="1" dirty="0">
                          <a:solidFill>
                            <a:srgbClr val="000080"/>
                          </a:solidFill>
                          <a:effectLst/>
                          <a:latin typeface="Courier New" panose="02070309020205020404" pitchFamily="49" charset="0"/>
                        </a:rPr>
                        <a:t>[</a:t>
                      </a:r>
                      <a:r>
                        <a:rPr lang="en-US" sz="1800" dirty="0">
                          <a:solidFill>
                            <a:srgbClr val="FF8000"/>
                          </a:solidFill>
                          <a:effectLst/>
                          <a:latin typeface="Courier New" panose="02070309020205020404" pitchFamily="49" charset="0"/>
                        </a:rPr>
                        <a:t>31</a:t>
                      </a:r>
                      <a:r>
                        <a:rPr lang="en-US" sz="1800" b="1" dirty="0">
                          <a:solidFill>
                            <a:srgbClr val="000080"/>
                          </a:solidFill>
                          <a:effectLst/>
                          <a:latin typeface="Courier New" panose="02070309020205020404" pitchFamily="49" charset="0"/>
                        </a:rPr>
                        <a:t>:</a:t>
                      </a:r>
                      <a:r>
                        <a:rPr lang="en-US" sz="1800" dirty="0">
                          <a:solidFill>
                            <a:srgbClr val="FF8000"/>
                          </a:solidFill>
                          <a:effectLst/>
                          <a:latin typeface="Courier New" panose="02070309020205020404" pitchFamily="49" charset="0"/>
                        </a:rPr>
                        <a:t>0</a:t>
                      </a:r>
                      <a:r>
                        <a:rPr lang="en-US" sz="1800" b="1" dirty="0">
                          <a:solidFill>
                            <a:srgbClr val="000080"/>
                          </a:solidFill>
                          <a:effectLst/>
                          <a:latin typeface="Courier New" panose="02070309020205020404" pitchFamily="49" charset="0"/>
                        </a:rPr>
                        <a:t>]</a:t>
                      </a:r>
                      <a:r>
                        <a:rPr lang="en-US" sz="1800" dirty="0">
                          <a:solidFill>
                            <a:srgbClr val="000000"/>
                          </a:solidFill>
                          <a:effectLst/>
                          <a:latin typeface="Courier New" panose="02070309020205020404" pitchFamily="49" charset="0"/>
                        </a:rPr>
                        <a:t> f</a:t>
                      </a:r>
                      <a:r>
                        <a:rPr lang="en-US" sz="1800" b="1" dirty="0">
                          <a:solidFill>
                            <a:srgbClr val="000080"/>
                          </a:solidFill>
                          <a:effectLst/>
                          <a:latin typeface="Courier New" panose="02070309020205020404" pitchFamily="49" charset="0"/>
                        </a:rPr>
                        <a:t>;</a:t>
                      </a:r>
                      <a:r>
                        <a:rPr lang="en-US" sz="1800" dirty="0">
                          <a:solidFill>
                            <a:srgbClr val="000000"/>
                          </a:solidFill>
                          <a:effectLst/>
                          <a:latin typeface="Courier New" panose="02070309020205020404" pitchFamily="49" charset="0"/>
                        </a:rPr>
                        <a:t> </a:t>
                      </a:r>
                    </a:p>
                    <a:p>
                      <a:r>
                        <a:rPr lang="en-US" sz="1800" b="1" dirty="0">
                          <a:solidFill>
                            <a:srgbClr val="0000FF"/>
                          </a:solidFill>
                          <a:effectLst/>
                          <a:latin typeface="Courier New" panose="02070309020205020404" pitchFamily="49" charset="0"/>
                        </a:rPr>
                        <a:t>assign</a:t>
                      </a:r>
                      <a:r>
                        <a:rPr lang="en-US" sz="1800" dirty="0">
                          <a:solidFill>
                            <a:srgbClr val="000000"/>
                          </a:solidFill>
                          <a:effectLst/>
                          <a:latin typeface="Courier New" panose="02070309020205020404" pitchFamily="49" charset="0"/>
                        </a:rPr>
                        <a:t> f </a:t>
                      </a:r>
                      <a:r>
                        <a:rPr lang="en-US" sz="1800" b="1" dirty="0">
                          <a:solidFill>
                            <a:srgbClr val="000080"/>
                          </a:solidFill>
                          <a:effectLst/>
                          <a:latin typeface="Courier New" panose="02070309020205020404" pitchFamily="49" charset="0"/>
                        </a:rPr>
                        <a:t>=</a:t>
                      </a:r>
                      <a:r>
                        <a:rPr lang="en-US" sz="1800" dirty="0">
                          <a:solidFill>
                            <a:srgbClr val="000000"/>
                          </a:solidFill>
                          <a:effectLst/>
                          <a:latin typeface="Courier New" panose="02070309020205020404" pitchFamily="49" charset="0"/>
                        </a:rPr>
                        <a:t> </a:t>
                      </a:r>
                      <a:r>
                        <a:rPr lang="en-US" sz="1800" b="1" dirty="0">
                          <a:solidFill>
                            <a:srgbClr val="000080"/>
                          </a:solidFill>
                          <a:effectLst/>
                          <a:latin typeface="Courier New" panose="02070309020205020404" pitchFamily="49" charset="0"/>
                        </a:rPr>
                        <a:t>{</a:t>
                      </a:r>
                      <a:r>
                        <a:rPr lang="en-US" sz="1800" dirty="0">
                          <a:solidFill>
                            <a:srgbClr val="000000"/>
                          </a:solidFill>
                          <a:effectLst/>
                          <a:latin typeface="Courier New" panose="02070309020205020404" pitchFamily="49" charset="0"/>
                        </a:rPr>
                        <a:t>d</a:t>
                      </a:r>
                      <a:r>
                        <a:rPr lang="en-US" sz="1800" b="1" dirty="0">
                          <a:solidFill>
                            <a:srgbClr val="000080"/>
                          </a:solidFill>
                          <a:effectLst/>
                          <a:latin typeface="Courier New" panose="02070309020205020404" pitchFamily="49" charset="0"/>
                        </a:rPr>
                        <a:t>,</a:t>
                      </a:r>
                      <a:r>
                        <a:rPr lang="en-US" sz="1800" dirty="0">
                          <a:solidFill>
                            <a:srgbClr val="000000"/>
                          </a:solidFill>
                          <a:effectLst/>
                          <a:latin typeface="Courier New" panose="02070309020205020404" pitchFamily="49" charset="0"/>
                        </a:rPr>
                        <a:t> e</a:t>
                      </a:r>
                      <a:r>
                        <a:rPr lang="en-US" sz="1800" b="1" dirty="0">
                          <a:solidFill>
                            <a:srgbClr val="000080"/>
                          </a:solidFill>
                          <a:effectLst/>
                          <a:latin typeface="Courier New" panose="02070309020205020404" pitchFamily="49" charset="0"/>
                        </a:rPr>
                        <a:t>[</a:t>
                      </a:r>
                      <a:r>
                        <a:rPr lang="en-US" sz="1800" dirty="0">
                          <a:solidFill>
                            <a:srgbClr val="FF8000"/>
                          </a:solidFill>
                          <a:effectLst/>
                          <a:latin typeface="Courier New" panose="02070309020205020404" pitchFamily="49" charset="0"/>
                        </a:rPr>
                        <a:t>23</a:t>
                      </a:r>
                      <a:r>
                        <a:rPr lang="en-US" sz="1800" b="1" dirty="0">
                          <a:solidFill>
                            <a:srgbClr val="000080"/>
                          </a:solidFill>
                          <a:effectLst/>
                          <a:latin typeface="Courier New" panose="02070309020205020404" pitchFamily="49" charset="0"/>
                        </a:rPr>
                        <a:t>:</a:t>
                      </a:r>
                      <a:r>
                        <a:rPr lang="en-US" sz="1800" dirty="0">
                          <a:solidFill>
                            <a:srgbClr val="FF8000"/>
                          </a:solidFill>
                          <a:effectLst/>
                          <a:latin typeface="Courier New" panose="02070309020205020404" pitchFamily="49" charset="0"/>
                        </a:rPr>
                        <a:t>0</a:t>
                      </a:r>
                      <a:r>
                        <a:rPr lang="en-US" sz="1800" b="1" dirty="0">
                          <a:solidFill>
                            <a:srgbClr val="000080"/>
                          </a:solidFill>
                          <a:effectLst/>
                          <a:latin typeface="Courier New" panose="02070309020205020404" pitchFamily="49" charset="0"/>
                        </a:rPr>
                        <a:t>]};</a:t>
                      </a:r>
                      <a:r>
                        <a:rPr lang="en-US" sz="1800" dirty="0">
                          <a:solidFill>
                            <a:srgbClr val="000000"/>
                          </a:solidFill>
                          <a:effectLst/>
                          <a:latin typeface="Courier New" panose="02070309020205020404" pitchFamily="49" charset="0"/>
                        </a:rPr>
                        <a:t> </a:t>
                      </a:r>
                      <a:r>
                        <a:rPr lang="en-US" sz="1800" dirty="0">
                          <a:solidFill>
                            <a:srgbClr val="008000"/>
                          </a:solidFill>
                          <a:effectLst/>
                          <a:latin typeface="Courier New" panose="02070309020205020404" pitchFamily="49" charset="0"/>
                        </a:rPr>
                        <a:t>// Concatenation + Slicing </a:t>
                      </a:r>
                    </a:p>
                    <a:p>
                      <a:r>
                        <a:rPr lang="en-US" sz="1800" b="1" dirty="0">
                          <a:solidFill>
                            <a:srgbClr val="0000FF"/>
                          </a:solidFill>
                          <a:effectLst/>
                          <a:latin typeface="Courier New" panose="02070309020205020404" pitchFamily="49" charset="0"/>
                        </a:rPr>
                        <a:t>assign</a:t>
                      </a:r>
                      <a:r>
                        <a:rPr lang="en-US" sz="1800" dirty="0">
                          <a:solidFill>
                            <a:srgbClr val="000000"/>
                          </a:solidFill>
                          <a:effectLst/>
                          <a:latin typeface="Courier New" panose="02070309020205020404" pitchFamily="49" charset="0"/>
                        </a:rPr>
                        <a:t> f </a:t>
                      </a:r>
                      <a:r>
                        <a:rPr lang="en-US" sz="1800" b="1" dirty="0">
                          <a:solidFill>
                            <a:srgbClr val="000080"/>
                          </a:solidFill>
                          <a:effectLst/>
                          <a:latin typeface="Courier New" panose="02070309020205020404" pitchFamily="49" charset="0"/>
                        </a:rPr>
                        <a:t>=</a:t>
                      </a:r>
                      <a:r>
                        <a:rPr lang="en-US" sz="1800" dirty="0">
                          <a:solidFill>
                            <a:srgbClr val="000000"/>
                          </a:solidFill>
                          <a:effectLst/>
                          <a:latin typeface="Courier New" panose="02070309020205020404" pitchFamily="49" charset="0"/>
                        </a:rPr>
                        <a:t> </a:t>
                      </a:r>
                      <a:r>
                        <a:rPr lang="en-US" sz="1800" b="1" dirty="0">
                          <a:solidFill>
                            <a:srgbClr val="000080"/>
                          </a:solidFill>
                          <a:effectLst/>
                          <a:latin typeface="Courier New" panose="02070309020205020404" pitchFamily="49" charset="0"/>
                        </a:rPr>
                        <a:t>{</a:t>
                      </a:r>
                      <a:r>
                        <a:rPr lang="en-US" sz="1800" dirty="0">
                          <a:solidFill>
                            <a:srgbClr val="000000"/>
                          </a:solidFill>
                          <a:effectLst/>
                          <a:latin typeface="Courier New" panose="02070309020205020404" pitchFamily="49" charset="0"/>
                        </a:rPr>
                        <a:t> </a:t>
                      </a:r>
                      <a:r>
                        <a:rPr lang="en-US" sz="1800" dirty="0">
                          <a:solidFill>
                            <a:srgbClr val="FF8000"/>
                          </a:solidFill>
                          <a:effectLst/>
                          <a:latin typeface="Courier New" panose="02070309020205020404" pitchFamily="49" charset="0"/>
                        </a:rPr>
                        <a:t>32</a:t>
                      </a:r>
                      <a:r>
                        <a:rPr lang="en-US" sz="1800" b="1" dirty="0">
                          <a:solidFill>
                            <a:srgbClr val="000080"/>
                          </a:solidFill>
                          <a:effectLst/>
                          <a:latin typeface="Courier New" panose="02070309020205020404" pitchFamily="49" charset="0"/>
                        </a:rPr>
                        <a:t>{</a:t>
                      </a:r>
                      <a:r>
                        <a:rPr lang="en-US" sz="1800" dirty="0">
                          <a:solidFill>
                            <a:srgbClr val="000000"/>
                          </a:solidFill>
                          <a:effectLst/>
                          <a:latin typeface="Courier New" panose="02070309020205020404" pitchFamily="49" charset="0"/>
                        </a:rPr>
                        <a:t>d</a:t>
                      </a:r>
                      <a:r>
                        <a:rPr lang="en-US" sz="1800" b="1" dirty="0">
                          <a:solidFill>
                            <a:srgbClr val="000080"/>
                          </a:solidFill>
                          <a:effectLst/>
                          <a:latin typeface="Courier New" panose="02070309020205020404" pitchFamily="49" charset="0"/>
                        </a:rPr>
                        <a:t>[</a:t>
                      </a:r>
                      <a:r>
                        <a:rPr lang="en-US" sz="1800" dirty="0">
                          <a:solidFill>
                            <a:srgbClr val="FF8000"/>
                          </a:solidFill>
                          <a:effectLst/>
                          <a:latin typeface="Courier New" panose="02070309020205020404" pitchFamily="49" charset="0"/>
                        </a:rPr>
                        <a:t>5</a:t>
                      </a:r>
                      <a:r>
                        <a:rPr lang="en-US" sz="1800" b="1" dirty="0">
                          <a:solidFill>
                            <a:srgbClr val="000080"/>
                          </a:solidFill>
                          <a:effectLst/>
                          <a:latin typeface="Courier New" panose="02070309020205020404" pitchFamily="49" charset="0"/>
                        </a:rPr>
                        <a:t>]}</a:t>
                      </a:r>
                      <a:r>
                        <a:rPr lang="en-US" sz="1800" dirty="0">
                          <a:solidFill>
                            <a:srgbClr val="000000"/>
                          </a:solidFill>
                          <a:effectLst/>
                          <a:latin typeface="Courier New" panose="02070309020205020404" pitchFamily="49" charset="0"/>
                        </a:rPr>
                        <a:t> </a:t>
                      </a:r>
                      <a:r>
                        <a:rPr lang="en-US" sz="1800" b="1" dirty="0">
                          <a:solidFill>
                            <a:srgbClr val="000080"/>
                          </a:solidFill>
                          <a:effectLst/>
                          <a:latin typeface="Courier New" panose="02070309020205020404" pitchFamily="49" charset="0"/>
                        </a:rPr>
                        <a:t>};</a:t>
                      </a:r>
                      <a:r>
                        <a:rPr lang="en-US" sz="1800" dirty="0">
                          <a:solidFill>
                            <a:srgbClr val="000000"/>
                          </a:solidFill>
                          <a:effectLst/>
                          <a:latin typeface="Courier New" panose="02070309020205020404" pitchFamily="49" charset="0"/>
                        </a:rPr>
                        <a:t> </a:t>
                      </a:r>
                      <a:r>
                        <a:rPr lang="en-US" sz="1800" dirty="0">
                          <a:solidFill>
                            <a:srgbClr val="008000"/>
                          </a:solidFill>
                          <a:effectLst/>
                          <a:latin typeface="Courier New" panose="02070309020205020404" pitchFamily="49" charset="0"/>
                        </a:rPr>
                        <a:t>// Replication + Indexing</a:t>
                      </a:r>
                      <a:endParaRPr lang="en-US" dirty="0">
                        <a:effectLst/>
                      </a:endParaRPr>
                    </a:p>
                    <a:p>
                      <a:endParaRPr lang="en-US" dirty="0"/>
                    </a:p>
                  </a:txBody>
                  <a:tcPr>
                    <a:solidFill>
                      <a:schemeClr val="bg2">
                        <a:lumMod val="90000"/>
                      </a:schemeClr>
                    </a:solidFill>
                  </a:tcPr>
                </a:tc>
                <a:extLst>
                  <a:ext uri="{0D108BD9-81ED-4DB2-BD59-A6C34878D82A}">
                    <a16:rowId xmlns:a16="http://schemas.microsoft.com/office/drawing/2014/main" val="1383053400"/>
                  </a:ext>
                </a:extLst>
              </a:tr>
            </a:tbl>
          </a:graphicData>
        </a:graphic>
      </p:graphicFrame>
      <p:pic>
        <p:nvPicPr>
          <p:cNvPr id="8" name="Picture 7">
            <a:extLst>
              <a:ext uri="{FF2B5EF4-FFF2-40B4-BE49-F238E27FC236}">
                <a16:creationId xmlns:a16="http://schemas.microsoft.com/office/drawing/2014/main" id="{339FBFA0-3CE5-9946-B863-356270A2E0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4768" y="5790091"/>
            <a:ext cx="928231" cy="928231"/>
          </a:xfrm>
          <a:prstGeom prst="rect">
            <a:avLst/>
          </a:prstGeom>
        </p:spPr>
      </p:pic>
    </p:spTree>
    <p:extLst>
      <p:ext uri="{BB962C8B-B14F-4D97-AF65-F5344CB8AC3E}">
        <p14:creationId xmlns:p14="http://schemas.microsoft.com/office/powerpoint/2010/main" val="30017343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DB4365-7BD6-4D55-87E2-D767EB602719}"/>
              </a:ext>
            </a:extLst>
          </p:cNvPr>
          <p:cNvSpPr>
            <a:spLocks noGrp="1"/>
          </p:cNvSpPr>
          <p:nvPr>
            <p:ph type="title"/>
          </p:nvPr>
        </p:nvSpPr>
        <p:spPr>
          <a:xfrm>
            <a:off x="838200" y="365125"/>
            <a:ext cx="10515600" cy="1020763"/>
          </a:xfrm>
        </p:spPr>
        <p:txBody>
          <a:bodyPr/>
          <a:lstStyle/>
          <a:p>
            <a:r>
              <a:rPr lang="en-US" dirty="0">
                <a:solidFill>
                  <a:schemeClr val="bg1"/>
                </a:solidFill>
              </a:rPr>
              <a:t>Concurrent Statements</a:t>
            </a:r>
          </a:p>
        </p:txBody>
      </p:sp>
      <p:sp>
        <p:nvSpPr>
          <p:cNvPr id="5" name="Slide Number Placeholder 4">
            <a:extLst>
              <a:ext uri="{FF2B5EF4-FFF2-40B4-BE49-F238E27FC236}">
                <a16:creationId xmlns:a16="http://schemas.microsoft.com/office/drawing/2014/main" id="{4881F728-A9BE-48EC-A6AE-9961E0B6D368}"/>
              </a:ext>
            </a:extLst>
          </p:cNvPr>
          <p:cNvSpPr>
            <a:spLocks noGrp="1"/>
          </p:cNvSpPr>
          <p:nvPr>
            <p:ph type="sldNum" sz="quarter" idx="12"/>
          </p:nvPr>
        </p:nvSpPr>
        <p:spPr/>
        <p:txBody>
          <a:bodyPr/>
          <a:lstStyle/>
          <a:p>
            <a:fld id="{4022722E-B8F0-49A7-B007-BC47D25684C4}" type="slidenum">
              <a:rPr lang="en-US" smtClean="0"/>
              <a:t>28</a:t>
            </a:fld>
            <a:endParaRPr lang="en-US"/>
          </a:p>
        </p:txBody>
      </p:sp>
      <p:sp>
        <p:nvSpPr>
          <p:cNvPr id="7" name="Footer Placeholder 3">
            <a:extLst>
              <a:ext uri="{FF2B5EF4-FFF2-40B4-BE49-F238E27FC236}">
                <a16:creationId xmlns:a16="http://schemas.microsoft.com/office/drawing/2014/main" id="{B0EF13A5-2F61-4385-87AA-0B7AC15B5736}"/>
              </a:ext>
            </a:extLst>
          </p:cNvPr>
          <p:cNvSpPr>
            <a:spLocks noGrp="1"/>
          </p:cNvSpPr>
          <p:nvPr>
            <p:ph type="ftr" sz="quarter" idx="11"/>
          </p:nvPr>
        </p:nvSpPr>
        <p:spPr>
          <a:xfrm>
            <a:off x="4038600" y="6356350"/>
            <a:ext cx="4114800" cy="365125"/>
          </a:xfrm>
        </p:spPr>
        <p:txBody>
          <a:bodyPr anchorCtr="1">
            <a:normAutofit/>
          </a:bodyPr>
          <a:lstStyle/>
          <a:p>
            <a:pPr>
              <a:spcAft>
                <a:spcPts val="600"/>
              </a:spcAft>
            </a:pPr>
            <a:r>
              <a:rPr lang="en-US" b="1" dirty="0">
                <a:solidFill>
                  <a:schemeClr val="bg1"/>
                </a:solidFill>
              </a:rPr>
              <a:t>CSE460 : VLSI Design</a:t>
            </a:r>
            <a:r>
              <a:rPr lang="en-US" dirty="0">
                <a:solidFill>
                  <a:schemeClr val="bg1"/>
                </a:solidFill>
              </a:rPr>
              <a:t> </a:t>
            </a:r>
          </a:p>
        </p:txBody>
      </p:sp>
      <p:sp>
        <p:nvSpPr>
          <p:cNvPr id="4" name="Content Placeholder 3">
            <a:extLst>
              <a:ext uri="{FF2B5EF4-FFF2-40B4-BE49-F238E27FC236}">
                <a16:creationId xmlns:a16="http://schemas.microsoft.com/office/drawing/2014/main" id="{D966F50D-5F90-474C-921F-561A8C54D051}"/>
              </a:ext>
            </a:extLst>
          </p:cNvPr>
          <p:cNvSpPr>
            <a:spLocks noGrp="1"/>
          </p:cNvSpPr>
          <p:nvPr>
            <p:ph idx="1"/>
          </p:nvPr>
        </p:nvSpPr>
        <p:spPr>
          <a:xfrm>
            <a:off x="838200" y="1385888"/>
            <a:ext cx="11139032" cy="4791075"/>
          </a:xfrm>
        </p:spPr>
        <p:txBody>
          <a:bodyPr>
            <a:normAutofit/>
          </a:bodyPr>
          <a:lstStyle/>
          <a:p>
            <a:pPr marL="0" indent="0">
              <a:buNone/>
            </a:pPr>
            <a:r>
              <a:rPr lang="en-US" sz="2000" dirty="0">
                <a:solidFill>
                  <a:schemeClr val="bg1"/>
                </a:solidFill>
              </a:rPr>
              <a:t>In any HDL, concurrent statement means the code may include a number of  statements and each represent a part of the circuit.</a:t>
            </a:r>
            <a:endParaRPr lang="en-US" sz="2000" b="1" dirty="0">
              <a:solidFill>
                <a:schemeClr val="bg1"/>
              </a:solidFill>
            </a:endParaRPr>
          </a:p>
          <a:p>
            <a:pPr marL="0" indent="0">
              <a:buNone/>
            </a:pPr>
            <a:r>
              <a:rPr lang="en-US" sz="2000" b="1" dirty="0">
                <a:solidFill>
                  <a:schemeClr val="bg1"/>
                </a:solidFill>
              </a:rPr>
              <a:t>What concurrent means:</a:t>
            </a:r>
          </a:p>
          <a:p>
            <a:pPr marL="0" indent="0">
              <a:buNone/>
            </a:pPr>
            <a:r>
              <a:rPr lang="en-US" sz="2000" dirty="0">
                <a:solidFill>
                  <a:schemeClr val="accent6"/>
                </a:solidFill>
              </a:rPr>
              <a:t>Concurrent is  used because the statements are considered in  parallel </a:t>
            </a:r>
            <a:r>
              <a:rPr lang="en-US" sz="2000" dirty="0">
                <a:solidFill>
                  <a:schemeClr val="bg1"/>
                </a:solidFill>
              </a:rPr>
              <a:t>and the ordering of statements in the code doesn’t matter. Most frequently used concurrent statements in Verilog are the continuous assignments.</a:t>
            </a:r>
          </a:p>
          <a:p>
            <a:endParaRPr lang="en-US" sz="2000" dirty="0"/>
          </a:p>
        </p:txBody>
      </p:sp>
      <p:graphicFrame>
        <p:nvGraphicFramePr>
          <p:cNvPr id="8" name="Table 8">
            <a:extLst>
              <a:ext uri="{FF2B5EF4-FFF2-40B4-BE49-F238E27FC236}">
                <a16:creationId xmlns:a16="http://schemas.microsoft.com/office/drawing/2014/main" id="{9CAA39CD-CFDF-4560-B7B9-D2478F49C1ED}"/>
              </a:ext>
            </a:extLst>
          </p:cNvPr>
          <p:cNvGraphicFramePr>
            <a:graphicFrameLocks noGrp="1"/>
          </p:cNvGraphicFramePr>
          <p:nvPr>
            <p:extLst>
              <p:ext uri="{D42A27DB-BD31-4B8C-83A1-F6EECF244321}">
                <p14:modId xmlns:p14="http://schemas.microsoft.com/office/powerpoint/2010/main" val="3532035696"/>
              </p:ext>
            </p:extLst>
          </p:nvPr>
        </p:nvGraphicFramePr>
        <p:xfrm>
          <a:off x="952500" y="3409950"/>
          <a:ext cx="6819900" cy="2286000"/>
        </p:xfrm>
        <a:graphic>
          <a:graphicData uri="http://schemas.openxmlformats.org/drawingml/2006/table">
            <a:tbl>
              <a:tblPr firstRow="1" bandRow="1">
                <a:tableStyleId>{5C22544A-7EE6-4342-B048-85BDC9FD1C3A}</a:tableStyleId>
              </a:tblPr>
              <a:tblGrid>
                <a:gridCol w="6819900">
                  <a:extLst>
                    <a:ext uri="{9D8B030D-6E8A-4147-A177-3AD203B41FA5}">
                      <a16:colId xmlns:a16="http://schemas.microsoft.com/office/drawing/2014/main" val="1543461604"/>
                    </a:ext>
                  </a:extLst>
                </a:gridCol>
              </a:tblGrid>
              <a:tr h="370840">
                <a:tc>
                  <a:txBody>
                    <a:bodyPr/>
                    <a:lstStyle/>
                    <a:p>
                      <a:r>
                        <a:rPr lang="en-US" sz="1800" b="1" dirty="0">
                          <a:solidFill>
                            <a:srgbClr val="0000FF"/>
                          </a:solidFill>
                          <a:effectLst/>
                          <a:latin typeface="Courier New" panose="02070309020205020404" pitchFamily="49" charset="0"/>
                        </a:rPr>
                        <a:t>module</a:t>
                      </a:r>
                      <a:r>
                        <a:rPr lang="en-US" sz="1800" dirty="0">
                          <a:solidFill>
                            <a:srgbClr val="000000"/>
                          </a:solidFill>
                          <a:effectLst/>
                          <a:latin typeface="Courier New" panose="02070309020205020404" pitchFamily="49" charset="0"/>
                        </a:rPr>
                        <a:t> full_add</a:t>
                      </a:r>
                      <a:r>
                        <a:rPr lang="en-US" sz="1800" b="1" dirty="0">
                          <a:solidFill>
                            <a:srgbClr val="000080"/>
                          </a:solidFill>
                          <a:effectLst/>
                          <a:latin typeface="Courier New" panose="02070309020205020404" pitchFamily="49" charset="0"/>
                        </a:rPr>
                        <a:t>(</a:t>
                      </a:r>
                      <a:r>
                        <a:rPr lang="en-US" sz="1800" dirty="0">
                          <a:solidFill>
                            <a:srgbClr val="000000"/>
                          </a:solidFill>
                          <a:effectLst/>
                          <a:latin typeface="Courier New" panose="02070309020205020404" pitchFamily="49" charset="0"/>
                        </a:rPr>
                        <a:t>S</a:t>
                      </a:r>
                      <a:r>
                        <a:rPr lang="en-US" sz="1800" b="1" dirty="0">
                          <a:solidFill>
                            <a:srgbClr val="000080"/>
                          </a:solidFill>
                          <a:effectLst/>
                          <a:latin typeface="Courier New" panose="02070309020205020404" pitchFamily="49" charset="0"/>
                        </a:rPr>
                        <a:t>,</a:t>
                      </a:r>
                      <a:r>
                        <a:rPr lang="en-US" sz="1800" dirty="0">
                          <a:solidFill>
                            <a:srgbClr val="000000"/>
                          </a:solidFill>
                          <a:effectLst/>
                          <a:latin typeface="Courier New" panose="02070309020205020404" pitchFamily="49" charset="0"/>
                        </a:rPr>
                        <a:t> Cout</a:t>
                      </a:r>
                      <a:r>
                        <a:rPr lang="en-US" sz="1800" b="1" dirty="0">
                          <a:solidFill>
                            <a:srgbClr val="000080"/>
                          </a:solidFill>
                          <a:effectLst/>
                          <a:latin typeface="Courier New" panose="02070309020205020404" pitchFamily="49" charset="0"/>
                        </a:rPr>
                        <a:t>,</a:t>
                      </a:r>
                      <a:r>
                        <a:rPr lang="en-US" sz="1800" dirty="0">
                          <a:solidFill>
                            <a:srgbClr val="000000"/>
                          </a:solidFill>
                          <a:effectLst/>
                          <a:latin typeface="Courier New" panose="02070309020205020404" pitchFamily="49" charset="0"/>
                        </a:rPr>
                        <a:t> A</a:t>
                      </a:r>
                      <a:r>
                        <a:rPr lang="en-US" sz="1800" b="1" dirty="0">
                          <a:solidFill>
                            <a:srgbClr val="000080"/>
                          </a:solidFill>
                          <a:effectLst/>
                          <a:latin typeface="Courier New" panose="02070309020205020404" pitchFamily="49" charset="0"/>
                        </a:rPr>
                        <a:t>,</a:t>
                      </a:r>
                      <a:r>
                        <a:rPr lang="en-US" sz="1800" dirty="0">
                          <a:solidFill>
                            <a:srgbClr val="000000"/>
                          </a:solidFill>
                          <a:effectLst/>
                          <a:latin typeface="Courier New" panose="02070309020205020404" pitchFamily="49" charset="0"/>
                        </a:rPr>
                        <a:t> B</a:t>
                      </a:r>
                      <a:r>
                        <a:rPr lang="en-US" sz="1800" b="1" dirty="0">
                          <a:solidFill>
                            <a:srgbClr val="000080"/>
                          </a:solidFill>
                          <a:effectLst/>
                          <a:latin typeface="Courier New" panose="02070309020205020404" pitchFamily="49" charset="0"/>
                        </a:rPr>
                        <a:t>,</a:t>
                      </a:r>
                      <a:r>
                        <a:rPr lang="en-US" sz="1800" dirty="0">
                          <a:solidFill>
                            <a:srgbClr val="000000"/>
                          </a:solidFill>
                          <a:effectLst/>
                          <a:latin typeface="Courier New" panose="02070309020205020404" pitchFamily="49" charset="0"/>
                        </a:rPr>
                        <a:t> Cin</a:t>
                      </a:r>
                      <a:r>
                        <a:rPr lang="en-US" sz="1800" b="1" dirty="0">
                          <a:solidFill>
                            <a:srgbClr val="000080"/>
                          </a:solidFill>
                          <a:effectLst/>
                          <a:latin typeface="Courier New" panose="02070309020205020404" pitchFamily="49" charset="0"/>
                        </a:rPr>
                        <a:t>);</a:t>
                      </a:r>
                      <a:r>
                        <a:rPr lang="en-US" sz="1800" dirty="0">
                          <a:solidFill>
                            <a:srgbClr val="000000"/>
                          </a:solidFill>
                          <a:effectLst/>
                          <a:latin typeface="Courier New" panose="02070309020205020404" pitchFamily="49" charset="0"/>
                        </a:rPr>
                        <a:t> </a:t>
                      </a:r>
                    </a:p>
                    <a:p>
                      <a:r>
                        <a:rPr lang="en-US" sz="1800" dirty="0">
                          <a:solidFill>
                            <a:srgbClr val="008000"/>
                          </a:solidFill>
                          <a:effectLst/>
                          <a:latin typeface="Courier New" panose="02070309020205020404" pitchFamily="49" charset="0"/>
                        </a:rPr>
                        <a:t>// This module implements a 1-bit full adder </a:t>
                      </a:r>
                    </a:p>
                    <a:p>
                      <a:r>
                        <a:rPr lang="en-US" sz="1800" b="1" dirty="0">
                          <a:solidFill>
                            <a:srgbClr val="0000FF"/>
                          </a:solidFill>
                          <a:effectLst/>
                          <a:latin typeface="Courier New" panose="02070309020205020404" pitchFamily="49" charset="0"/>
                        </a:rPr>
                        <a:t>   input</a:t>
                      </a:r>
                      <a:r>
                        <a:rPr lang="en-US" sz="1800" dirty="0">
                          <a:solidFill>
                            <a:srgbClr val="000000"/>
                          </a:solidFill>
                          <a:effectLst/>
                          <a:latin typeface="Courier New" panose="02070309020205020404" pitchFamily="49" charset="0"/>
                        </a:rPr>
                        <a:t> A</a:t>
                      </a:r>
                      <a:r>
                        <a:rPr lang="en-US" sz="1800" b="1" dirty="0">
                          <a:solidFill>
                            <a:srgbClr val="000080"/>
                          </a:solidFill>
                          <a:effectLst/>
                          <a:latin typeface="Courier New" panose="02070309020205020404" pitchFamily="49" charset="0"/>
                        </a:rPr>
                        <a:t>,</a:t>
                      </a:r>
                      <a:r>
                        <a:rPr lang="en-US" sz="1800" dirty="0">
                          <a:solidFill>
                            <a:srgbClr val="000000"/>
                          </a:solidFill>
                          <a:effectLst/>
                          <a:latin typeface="Courier New" panose="02070309020205020404" pitchFamily="49" charset="0"/>
                        </a:rPr>
                        <a:t> B</a:t>
                      </a:r>
                      <a:r>
                        <a:rPr lang="en-US" sz="1800" b="1" dirty="0">
                          <a:solidFill>
                            <a:srgbClr val="000080"/>
                          </a:solidFill>
                          <a:effectLst/>
                          <a:latin typeface="Courier New" panose="02070309020205020404" pitchFamily="49" charset="0"/>
                        </a:rPr>
                        <a:t>,</a:t>
                      </a:r>
                      <a:r>
                        <a:rPr lang="en-US" sz="1800" dirty="0">
                          <a:solidFill>
                            <a:srgbClr val="000000"/>
                          </a:solidFill>
                          <a:effectLst/>
                          <a:latin typeface="Courier New" panose="02070309020205020404" pitchFamily="49" charset="0"/>
                        </a:rPr>
                        <a:t> Cin</a:t>
                      </a:r>
                      <a:r>
                        <a:rPr lang="en-US" sz="1800" b="1" dirty="0">
                          <a:solidFill>
                            <a:srgbClr val="000080"/>
                          </a:solidFill>
                          <a:effectLst/>
                          <a:latin typeface="Courier New" panose="02070309020205020404" pitchFamily="49" charset="0"/>
                        </a:rPr>
                        <a:t>;</a:t>
                      </a:r>
                      <a:r>
                        <a:rPr lang="en-US" sz="1800" dirty="0">
                          <a:solidFill>
                            <a:srgbClr val="000000"/>
                          </a:solidFill>
                          <a:effectLst/>
                          <a:latin typeface="Courier New" panose="02070309020205020404" pitchFamily="49" charset="0"/>
                        </a:rPr>
                        <a:t> </a:t>
                      </a:r>
                    </a:p>
                    <a:p>
                      <a:r>
                        <a:rPr lang="en-US" sz="1800" b="1" dirty="0">
                          <a:solidFill>
                            <a:srgbClr val="0000FF"/>
                          </a:solidFill>
                          <a:effectLst/>
                          <a:latin typeface="Courier New" panose="02070309020205020404" pitchFamily="49" charset="0"/>
                        </a:rPr>
                        <a:t>   output</a:t>
                      </a:r>
                      <a:r>
                        <a:rPr lang="en-US" sz="1800" dirty="0">
                          <a:solidFill>
                            <a:srgbClr val="000000"/>
                          </a:solidFill>
                          <a:effectLst/>
                          <a:latin typeface="Courier New" panose="02070309020205020404" pitchFamily="49" charset="0"/>
                        </a:rPr>
                        <a:t> S</a:t>
                      </a:r>
                      <a:r>
                        <a:rPr lang="en-US" sz="1800" b="1" dirty="0">
                          <a:solidFill>
                            <a:srgbClr val="000080"/>
                          </a:solidFill>
                          <a:effectLst/>
                          <a:latin typeface="Courier New" panose="02070309020205020404" pitchFamily="49" charset="0"/>
                        </a:rPr>
                        <a:t>,</a:t>
                      </a:r>
                      <a:r>
                        <a:rPr lang="en-US" sz="1800" dirty="0">
                          <a:solidFill>
                            <a:srgbClr val="000000"/>
                          </a:solidFill>
                          <a:effectLst/>
                          <a:latin typeface="Courier New" panose="02070309020205020404" pitchFamily="49" charset="0"/>
                        </a:rPr>
                        <a:t> Cout</a:t>
                      </a:r>
                      <a:r>
                        <a:rPr lang="en-US" sz="1800" b="1" dirty="0">
                          <a:solidFill>
                            <a:srgbClr val="000080"/>
                          </a:solidFill>
                          <a:effectLst/>
                          <a:latin typeface="Courier New" panose="02070309020205020404" pitchFamily="49" charset="0"/>
                        </a:rPr>
                        <a:t>;</a:t>
                      </a:r>
                    </a:p>
                    <a:p>
                      <a:r>
                        <a:rPr lang="en-US" sz="1800" dirty="0">
                          <a:solidFill>
                            <a:srgbClr val="000000"/>
                          </a:solidFill>
                          <a:effectLst/>
                          <a:latin typeface="Courier New" panose="02070309020205020404" pitchFamily="49" charset="0"/>
                        </a:rPr>
                        <a:t> </a:t>
                      </a:r>
                    </a:p>
                    <a:p>
                      <a:r>
                        <a:rPr lang="en-US" sz="1800" b="1" dirty="0">
                          <a:solidFill>
                            <a:srgbClr val="0000FF"/>
                          </a:solidFill>
                          <a:effectLst/>
                          <a:latin typeface="Courier New" panose="02070309020205020404" pitchFamily="49" charset="0"/>
                        </a:rPr>
                        <a:t>   assign</a:t>
                      </a:r>
                      <a:r>
                        <a:rPr lang="en-US" sz="1800" dirty="0">
                          <a:solidFill>
                            <a:srgbClr val="000000"/>
                          </a:solidFill>
                          <a:effectLst/>
                          <a:latin typeface="Courier New" panose="02070309020205020404" pitchFamily="49" charset="0"/>
                        </a:rPr>
                        <a:t> S </a:t>
                      </a:r>
                      <a:r>
                        <a:rPr lang="en-US" sz="1800" b="1" dirty="0">
                          <a:solidFill>
                            <a:srgbClr val="000080"/>
                          </a:solidFill>
                          <a:effectLst/>
                          <a:latin typeface="Courier New" panose="02070309020205020404" pitchFamily="49" charset="0"/>
                        </a:rPr>
                        <a:t>=</a:t>
                      </a:r>
                      <a:r>
                        <a:rPr lang="en-US" sz="1800" dirty="0">
                          <a:solidFill>
                            <a:srgbClr val="000000"/>
                          </a:solidFill>
                          <a:effectLst/>
                          <a:latin typeface="Courier New" panose="02070309020205020404" pitchFamily="49" charset="0"/>
                        </a:rPr>
                        <a:t> A </a:t>
                      </a:r>
                      <a:r>
                        <a:rPr lang="en-US" sz="1800" b="1" dirty="0">
                          <a:solidFill>
                            <a:srgbClr val="000080"/>
                          </a:solidFill>
                          <a:effectLst/>
                          <a:latin typeface="Courier New" panose="02070309020205020404" pitchFamily="49" charset="0"/>
                        </a:rPr>
                        <a:t>^</a:t>
                      </a:r>
                      <a:r>
                        <a:rPr lang="en-US" sz="1800" dirty="0">
                          <a:solidFill>
                            <a:srgbClr val="000000"/>
                          </a:solidFill>
                          <a:effectLst/>
                          <a:latin typeface="Courier New" panose="02070309020205020404" pitchFamily="49" charset="0"/>
                        </a:rPr>
                        <a:t> B </a:t>
                      </a:r>
                      <a:r>
                        <a:rPr lang="en-US" sz="1800" b="1" dirty="0">
                          <a:solidFill>
                            <a:srgbClr val="000080"/>
                          </a:solidFill>
                          <a:effectLst/>
                          <a:latin typeface="Courier New" panose="02070309020205020404" pitchFamily="49" charset="0"/>
                        </a:rPr>
                        <a:t>^</a:t>
                      </a:r>
                      <a:r>
                        <a:rPr lang="en-US" sz="1800" dirty="0">
                          <a:solidFill>
                            <a:srgbClr val="000000"/>
                          </a:solidFill>
                          <a:effectLst/>
                          <a:latin typeface="Courier New" panose="02070309020205020404" pitchFamily="49" charset="0"/>
                        </a:rPr>
                        <a:t> Cin</a:t>
                      </a:r>
                      <a:r>
                        <a:rPr lang="en-US" sz="1800" b="1" dirty="0">
                          <a:solidFill>
                            <a:srgbClr val="000080"/>
                          </a:solidFill>
                          <a:effectLst/>
                          <a:latin typeface="Courier New" panose="02070309020205020404" pitchFamily="49" charset="0"/>
                        </a:rPr>
                        <a:t>;</a:t>
                      </a:r>
                      <a:r>
                        <a:rPr lang="en-US" sz="1800" dirty="0">
                          <a:solidFill>
                            <a:srgbClr val="000000"/>
                          </a:solidFill>
                          <a:effectLst/>
                          <a:latin typeface="Courier New" panose="02070309020205020404" pitchFamily="49" charset="0"/>
                        </a:rPr>
                        <a:t> </a:t>
                      </a:r>
                    </a:p>
                    <a:p>
                      <a:r>
                        <a:rPr lang="en-US" sz="1800" b="1" dirty="0">
                          <a:solidFill>
                            <a:srgbClr val="0000FF"/>
                          </a:solidFill>
                          <a:effectLst/>
                          <a:latin typeface="Courier New" panose="02070309020205020404" pitchFamily="49" charset="0"/>
                        </a:rPr>
                        <a:t>   assign</a:t>
                      </a:r>
                      <a:r>
                        <a:rPr lang="en-US" sz="1800" dirty="0">
                          <a:solidFill>
                            <a:srgbClr val="000000"/>
                          </a:solidFill>
                          <a:effectLst/>
                          <a:latin typeface="Courier New" panose="02070309020205020404" pitchFamily="49" charset="0"/>
                        </a:rPr>
                        <a:t> Cout </a:t>
                      </a:r>
                      <a:r>
                        <a:rPr lang="en-US" sz="1800" b="1" dirty="0">
                          <a:solidFill>
                            <a:srgbClr val="000080"/>
                          </a:solidFill>
                          <a:effectLst/>
                          <a:latin typeface="Courier New" panose="02070309020205020404" pitchFamily="49" charset="0"/>
                        </a:rPr>
                        <a:t>=</a:t>
                      </a:r>
                      <a:r>
                        <a:rPr lang="en-US" sz="1800" dirty="0">
                          <a:solidFill>
                            <a:srgbClr val="000000"/>
                          </a:solidFill>
                          <a:effectLst/>
                          <a:latin typeface="Courier New" panose="02070309020205020404" pitchFamily="49" charset="0"/>
                        </a:rPr>
                        <a:t> </a:t>
                      </a:r>
                      <a:r>
                        <a:rPr lang="en-US" sz="1800" b="1" dirty="0">
                          <a:solidFill>
                            <a:srgbClr val="000080"/>
                          </a:solidFill>
                          <a:effectLst/>
                          <a:latin typeface="Courier New" panose="02070309020205020404" pitchFamily="49" charset="0"/>
                        </a:rPr>
                        <a:t>(</a:t>
                      </a:r>
                      <a:r>
                        <a:rPr lang="en-US" sz="1800" dirty="0">
                          <a:solidFill>
                            <a:srgbClr val="000000"/>
                          </a:solidFill>
                          <a:effectLst/>
                          <a:latin typeface="Courier New" panose="02070309020205020404" pitchFamily="49" charset="0"/>
                        </a:rPr>
                        <a:t>A </a:t>
                      </a:r>
                      <a:r>
                        <a:rPr lang="en-US" sz="1800" b="1" dirty="0">
                          <a:solidFill>
                            <a:srgbClr val="000080"/>
                          </a:solidFill>
                          <a:effectLst/>
                          <a:latin typeface="Courier New" panose="02070309020205020404" pitchFamily="49" charset="0"/>
                        </a:rPr>
                        <a:t>&amp;</a:t>
                      </a:r>
                      <a:r>
                        <a:rPr lang="en-US" sz="1800" dirty="0">
                          <a:solidFill>
                            <a:srgbClr val="000000"/>
                          </a:solidFill>
                          <a:effectLst/>
                          <a:latin typeface="Courier New" panose="02070309020205020404" pitchFamily="49" charset="0"/>
                        </a:rPr>
                        <a:t> B</a:t>
                      </a:r>
                      <a:r>
                        <a:rPr lang="en-US" sz="1800" b="1" dirty="0">
                          <a:solidFill>
                            <a:srgbClr val="000080"/>
                          </a:solidFill>
                          <a:effectLst/>
                          <a:latin typeface="Courier New" panose="02070309020205020404" pitchFamily="49" charset="0"/>
                        </a:rPr>
                        <a:t>)</a:t>
                      </a:r>
                      <a:r>
                        <a:rPr lang="en-US" sz="1800" dirty="0">
                          <a:solidFill>
                            <a:srgbClr val="000000"/>
                          </a:solidFill>
                          <a:effectLst/>
                          <a:latin typeface="Courier New" panose="02070309020205020404" pitchFamily="49" charset="0"/>
                        </a:rPr>
                        <a:t> </a:t>
                      </a:r>
                      <a:r>
                        <a:rPr lang="en-US" sz="1800" b="1" dirty="0">
                          <a:solidFill>
                            <a:srgbClr val="000080"/>
                          </a:solidFill>
                          <a:effectLst/>
                          <a:latin typeface="Courier New" panose="02070309020205020404" pitchFamily="49" charset="0"/>
                        </a:rPr>
                        <a:t>|</a:t>
                      </a:r>
                      <a:r>
                        <a:rPr lang="en-US" sz="1800" dirty="0">
                          <a:solidFill>
                            <a:srgbClr val="000000"/>
                          </a:solidFill>
                          <a:effectLst/>
                          <a:latin typeface="Courier New" panose="02070309020205020404" pitchFamily="49" charset="0"/>
                        </a:rPr>
                        <a:t> </a:t>
                      </a:r>
                      <a:r>
                        <a:rPr lang="en-US" sz="1800" b="1" dirty="0">
                          <a:solidFill>
                            <a:srgbClr val="000080"/>
                          </a:solidFill>
                          <a:effectLst/>
                          <a:latin typeface="Courier New" panose="02070309020205020404" pitchFamily="49" charset="0"/>
                        </a:rPr>
                        <a:t>(</a:t>
                      </a:r>
                      <a:r>
                        <a:rPr lang="en-US" sz="1800" dirty="0">
                          <a:solidFill>
                            <a:srgbClr val="000000"/>
                          </a:solidFill>
                          <a:effectLst/>
                          <a:latin typeface="Courier New" panose="02070309020205020404" pitchFamily="49" charset="0"/>
                        </a:rPr>
                        <a:t>Cin </a:t>
                      </a:r>
                      <a:r>
                        <a:rPr lang="en-US" sz="1800" b="1" dirty="0">
                          <a:solidFill>
                            <a:srgbClr val="000080"/>
                          </a:solidFill>
                          <a:effectLst/>
                          <a:latin typeface="Courier New" panose="02070309020205020404" pitchFamily="49" charset="0"/>
                        </a:rPr>
                        <a:t>&amp;</a:t>
                      </a:r>
                      <a:r>
                        <a:rPr lang="en-US" sz="1800" dirty="0">
                          <a:solidFill>
                            <a:srgbClr val="000000"/>
                          </a:solidFill>
                          <a:effectLst/>
                          <a:latin typeface="Courier New" panose="02070309020205020404" pitchFamily="49" charset="0"/>
                        </a:rPr>
                        <a:t> </a:t>
                      </a:r>
                      <a:r>
                        <a:rPr lang="en-US" sz="1800" b="1" dirty="0">
                          <a:solidFill>
                            <a:srgbClr val="000080"/>
                          </a:solidFill>
                          <a:effectLst/>
                          <a:latin typeface="Courier New" panose="02070309020205020404" pitchFamily="49" charset="0"/>
                        </a:rPr>
                        <a:t>(</a:t>
                      </a:r>
                      <a:r>
                        <a:rPr lang="en-US" sz="1800" dirty="0">
                          <a:solidFill>
                            <a:srgbClr val="000000"/>
                          </a:solidFill>
                          <a:effectLst/>
                          <a:latin typeface="Courier New" panose="02070309020205020404" pitchFamily="49" charset="0"/>
                        </a:rPr>
                        <a:t>A </a:t>
                      </a:r>
                      <a:r>
                        <a:rPr lang="en-US" sz="1800" b="1" dirty="0">
                          <a:solidFill>
                            <a:srgbClr val="000080"/>
                          </a:solidFill>
                          <a:effectLst/>
                          <a:latin typeface="Courier New" panose="02070309020205020404" pitchFamily="49" charset="0"/>
                        </a:rPr>
                        <a:t>^</a:t>
                      </a:r>
                      <a:r>
                        <a:rPr lang="en-US" sz="1800" dirty="0">
                          <a:solidFill>
                            <a:srgbClr val="000000"/>
                          </a:solidFill>
                          <a:effectLst/>
                          <a:latin typeface="Courier New" panose="02070309020205020404" pitchFamily="49" charset="0"/>
                        </a:rPr>
                        <a:t> B</a:t>
                      </a:r>
                      <a:r>
                        <a:rPr lang="en-US" sz="1800" b="1" dirty="0">
                          <a:solidFill>
                            <a:srgbClr val="000080"/>
                          </a:solidFill>
                          <a:effectLst/>
                          <a:latin typeface="Courier New" panose="02070309020205020404" pitchFamily="49" charset="0"/>
                        </a:rPr>
                        <a:t>));</a:t>
                      </a:r>
                      <a:r>
                        <a:rPr lang="en-US" sz="1800" dirty="0">
                          <a:solidFill>
                            <a:srgbClr val="000000"/>
                          </a:solidFill>
                          <a:effectLst/>
                          <a:latin typeface="Courier New" panose="02070309020205020404" pitchFamily="49" charset="0"/>
                        </a:rPr>
                        <a:t> </a:t>
                      </a:r>
                    </a:p>
                    <a:p>
                      <a:r>
                        <a:rPr lang="en-US" sz="1800" b="1" dirty="0">
                          <a:solidFill>
                            <a:srgbClr val="0000FF"/>
                          </a:solidFill>
                          <a:effectLst/>
                          <a:latin typeface="Courier New" panose="02070309020205020404" pitchFamily="49" charset="0"/>
                        </a:rPr>
                        <a:t>endmodule</a:t>
                      </a:r>
                      <a:r>
                        <a:rPr lang="en-US" sz="1800" dirty="0">
                          <a:solidFill>
                            <a:srgbClr val="000000"/>
                          </a:solidFill>
                          <a:effectLst/>
                          <a:latin typeface="Courier New" panose="02070309020205020404" pitchFamily="49" charset="0"/>
                        </a:rPr>
                        <a:t> </a:t>
                      </a:r>
                      <a:endParaRPr lang="en-US" dirty="0">
                        <a:effectLst/>
                      </a:endParaRPr>
                    </a:p>
                  </a:txBody>
                  <a:tcPr>
                    <a:solidFill>
                      <a:schemeClr val="bg2">
                        <a:lumMod val="90000"/>
                      </a:schemeClr>
                    </a:solidFill>
                  </a:tcPr>
                </a:tc>
                <a:extLst>
                  <a:ext uri="{0D108BD9-81ED-4DB2-BD59-A6C34878D82A}">
                    <a16:rowId xmlns:a16="http://schemas.microsoft.com/office/drawing/2014/main" val="3861344686"/>
                  </a:ext>
                </a:extLst>
              </a:tr>
            </a:tbl>
          </a:graphicData>
        </a:graphic>
      </p:graphicFrame>
      <p:pic>
        <p:nvPicPr>
          <p:cNvPr id="9" name="Picture 8">
            <a:extLst>
              <a:ext uri="{FF2B5EF4-FFF2-40B4-BE49-F238E27FC236}">
                <a16:creationId xmlns:a16="http://schemas.microsoft.com/office/drawing/2014/main" id="{65B53D65-F7C1-1E49-9C83-D7BD5C737C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4768" y="5790091"/>
            <a:ext cx="928231" cy="928231"/>
          </a:xfrm>
          <a:prstGeom prst="rect">
            <a:avLst/>
          </a:prstGeom>
        </p:spPr>
      </p:pic>
      <p:sp>
        <p:nvSpPr>
          <p:cNvPr id="10" name="Rectangle 9">
            <a:extLst>
              <a:ext uri="{FF2B5EF4-FFF2-40B4-BE49-F238E27FC236}">
                <a16:creationId xmlns:a16="http://schemas.microsoft.com/office/drawing/2014/main" id="{B5A83D72-242C-4806-9926-7C0B11A818F8}"/>
              </a:ext>
            </a:extLst>
          </p:cNvPr>
          <p:cNvSpPr/>
          <p:nvPr/>
        </p:nvSpPr>
        <p:spPr>
          <a:xfrm>
            <a:off x="9323991" y="4244349"/>
            <a:ext cx="1457324" cy="1227763"/>
          </a:xfrm>
          <a:prstGeom prst="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9C9532B8-EBEB-4489-8CA5-570FFB25C5F3}"/>
              </a:ext>
            </a:extLst>
          </p:cNvPr>
          <p:cNvCxnSpPr>
            <a:cxnSpLocks/>
          </p:cNvCxnSpPr>
          <p:nvPr/>
        </p:nvCxnSpPr>
        <p:spPr>
          <a:xfrm>
            <a:off x="8708039" y="4867285"/>
            <a:ext cx="615951" cy="0"/>
          </a:xfrm>
          <a:prstGeom prst="straightConnector1">
            <a:avLst/>
          </a:prstGeom>
          <a:ln w="3810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6C80ECF6-488C-49D0-8F6C-14776481610A}"/>
                  </a:ext>
                </a:extLst>
              </p:cNvPr>
              <p:cNvSpPr txBox="1"/>
              <p:nvPr/>
            </p:nvSpPr>
            <p:spPr>
              <a:xfrm>
                <a:off x="8189463" y="4667230"/>
                <a:ext cx="52863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𝐶</m:t>
                          </m:r>
                        </m:e>
                        <m:sub>
                          <m:r>
                            <a:rPr lang="en-US" sz="2000" b="0" i="1" smtClean="0">
                              <a:solidFill>
                                <a:schemeClr val="bg1"/>
                              </a:solidFill>
                              <a:latin typeface="Cambria Math" panose="02040503050406030204" pitchFamily="18" charset="0"/>
                            </a:rPr>
                            <m:t>𝑖𝑛</m:t>
                          </m:r>
                        </m:sub>
                      </m:sSub>
                    </m:oMath>
                  </m:oMathPara>
                </a14:m>
                <a:endParaRPr lang="en-US" sz="2000" dirty="0">
                  <a:solidFill>
                    <a:schemeClr val="bg1"/>
                  </a:solidFill>
                </a:endParaRPr>
              </a:p>
            </p:txBody>
          </p:sp>
        </mc:Choice>
        <mc:Fallback xmlns="">
          <p:sp>
            <p:nvSpPr>
              <p:cNvPr id="12" name="TextBox 11">
                <a:extLst>
                  <a:ext uri="{FF2B5EF4-FFF2-40B4-BE49-F238E27FC236}">
                    <a16:creationId xmlns:a16="http://schemas.microsoft.com/office/drawing/2014/main" id="{6C80ECF6-488C-49D0-8F6C-14776481610A}"/>
                  </a:ext>
                </a:extLst>
              </p:cNvPr>
              <p:cNvSpPr txBox="1">
                <a:spLocks noRot="1" noChangeAspect="1" noMove="1" noResize="1" noEditPoints="1" noAdjustHandles="1" noChangeArrowheads="1" noChangeShapeType="1" noTextEdit="1"/>
              </p:cNvSpPr>
              <p:nvPr/>
            </p:nvSpPr>
            <p:spPr>
              <a:xfrm>
                <a:off x="8189463" y="4667230"/>
                <a:ext cx="528634" cy="400110"/>
              </a:xfrm>
              <a:prstGeom prst="rect">
                <a:avLst/>
              </a:prstGeom>
              <a:blipFill>
                <a:blip r:embed="rId3"/>
                <a:stretch>
                  <a:fillRect b="-1538"/>
                </a:stretch>
              </a:blipFill>
            </p:spPr>
            <p:txBody>
              <a:bodyPr/>
              <a:lstStyle/>
              <a:p>
                <a:r>
                  <a:rPr lang="en-US">
                    <a:noFill/>
                  </a:rPr>
                  <a:t> </a:t>
                </a:r>
              </a:p>
            </p:txBody>
          </p:sp>
        </mc:Fallback>
      </mc:AlternateContent>
      <p:cxnSp>
        <p:nvCxnSpPr>
          <p:cNvPr id="13" name="Straight Arrow Connector 12">
            <a:extLst>
              <a:ext uri="{FF2B5EF4-FFF2-40B4-BE49-F238E27FC236}">
                <a16:creationId xmlns:a16="http://schemas.microsoft.com/office/drawing/2014/main" id="{3B0AD401-404D-464B-939F-A9360C4778A0}"/>
              </a:ext>
            </a:extLst>
          </p:cNvPr>
          <p:cNvCxnSpPr>
            <a:cxnSpLocks/>
          </p:cNvCxnSpPr>
          <p:nvPr/>
        </p:nvCxnSpPr>
        <p:spPr>
          <a:xfrm>
            <a:off x="10081227" y="5472112"/>
            <a:ext cx="0" cy="642943"/>
          </a:xfrm>
          <a:prstGeom prst="straightConnector1">
            <a:avLst/>
          </a:prstGeom>
          <a:ln w="3810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31D99A85-D038-4AFB-89E7-C250F298818C}"/>
                  </a:ext>
                </a:extLst>
              </p:cNvPr>
              <p:cNvSpPr txBox="1"/>
              <p:nvPr/>
            </p:nvSpPr>
            <p:spPr>
              <a:xfrm>
                <a:off x="9852624" y="6142664"/>
                <a:ext cx="52863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000" b="0" i="1" smtClean="0">
                          <a:solidFill>
                            <a:schemeClr val="bg1"/>
                          </a:solidFill>
                          <a:latin typeface="Cambria Math" panose="02040503050406030204" pitchFamily="18" charset="0"/>
                        </a:rPr>
                        <m:t>𝑆</m:t>
                      </m:r>
                    </m:oMath>
                  </m:oMathPara>
                </a14:m>
                <a:endParaRPr lang="en-US" sz="2000" dirty="0">
                  <a:solidFill>
                    <a:schemeClr val="bg1"/>
                  </a:solidFill>
                </a:endParaRPr>
              </a:p>
            </p:txBody>
          </p:sp>
        </mc:Choice>
        <mc:Fallback xmlns="">
          <p:sp>
            <p:nvSpPr>
              <p:cNvPr id="14" name="TextBox 13">
                <a:extLst>
                  <a:ext uri="{FF2B5EF4-FFF2-40B4-BE49-F238E27FC236}">
                    <a16:creationId xmlns:a16="http://schemas.microsoft.com/office/drawing/2014/main" id="{31D99A85-D038-4AFB-89E7-C250F298818C}"/>
                  </a:ext>
                </a:extLst>
              </p:cNvPr>
              <p:cNvSpPr txBox="1">
                <a:spLocks noRot="1" noChangeAspect="1" noMove="1" noResize="1" noEditPoints="1" noAdjustHandles="1" noChangeArrowheads="1" noChangeShapeType="1" noTextEdit="1"/>
              </p:cNvSpPr>
              <p:nvPr/>
            </p:nvSpPr>
            <p:spPr>
              <a:xfrm>
                <a:off x="9852624" y="6142664"/>
                <a:ext cx="528634" cy="400110"/>
              </a:xfrm>
              <a:prstGeom prst="rect">
                <a:avLst/>
              </a:prstGeom>
              <a:blipFill>
                <a:blip r:embed="rId4"/>
                <a:stretch>
                  <a:fillRect/>
                </a:stretch>
              </a:blipFill>
            </p:spPr>
            <p:txBody>
              <a:bodyPr/>
              <a:lstStyle/>
              <a:p>
                <a:r>
                  <a:rPr lang="en-US">
                    <a:noFill/>
                  </a:rPr>
                  <a:t> </a:t>
                </a:r>
              </a:p>
            </p:txBody>
          </p:sp>
        </mc:Fallback>
      </mc:AlternateContent>
      <p:cxnSp>
        <p:nvCxnSpPr>
          <p:cNvPr id="15" name="Straight Arrow Connector 14">
            <a:extLst>
              <a:ext uri="{FF2B5EF4-FFF2-40B4-BE49-F238E27FC236}">
                <a16:creationId xmlns:a16="http://schemas.microsoft.com/office/drawing/2014/main" id="{CEFEF6BB-7D7B-428E-BA69-626325C62988}"/>
              </a:ext>
            </a:extLst>
          </p:cNvPr>
          <p:cNvCxnSpPr>
            <a:cxnSpLocks/>
          </p:cNvCxnSpPr>
          <p:nvPr/>
        </p:nvCxnSpPr>
        <p:spPr>
          <a:xfrm>
            <a:off x="10781315" y="4867285"/>
            <a:ext cx="731520" cy="0"/>
          </a:xfrm>
          <a:prstGeom prst="straightConnector1">
            <a:avLst/>
          </a:prstGeom>
          <a:ln w="3810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60267720-D12B-4E53-A930-3270CF18D3EF}"/>
                  </a:ext>
                </a:extLst>
              </p:cNvPr>
              <p:cNvSpPr txBox="1"/>
              <p:nvPr/>
            </p:nvSpPr>
            <p:spPr>
              <a:xfrm>
                <a:off x="11512835" y="4667230"/>
                <a:ext cx="528634" cy="41351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𝐶</m:t>
                          </m:r>
                        </m:e>
                        <m:sub>
                          <m:r>
                            <a:rPr lang="en-US" sz="2000" b="0" i="1" smtClean="0">
                              <a:solidFill>
                                <a:schemeClr val="bg1"/>
                              </a:solidFill>
                              <a:latin typeface="Cambria Math" panose="02040503050406030204" pitchFamily="18" charset="0"/>
                            </a:rPr>
                            <m:t>𝑜𝑢𝑡</m:t>
                          </m:r>
                        </m:sub>
                      </m:sSub>
                    </m:oMath>
                  </m:oMathPara>
                </a14:m>
                <a:endParaRPr lang="en-US" sz="2000" dirty="0">
                  <a:solidFill>
                    <a:schemeClr val="bg1"/>
                  </a:solidFill>
                </a:endParaRPr>
              </a:p>
            </p:txBody>
          </p:sp>
        </mc:Choice>
        <mc:Fallback xmlns="">
          <p:sp>
            <p:nvSpPr>
              <p:cNvPr id="16" name="TextBox 15">
                <a:extLst>
                  <a:ext uri="{FF2B5EF4-FFF2-40B4-BE49-F238E27FC236}">
                    <a16:creationId xmlns:a16="http://schemas.microsoft.com/office/drawing/2014/main" id="{60267720-D12B-4E53-A930-3270CF18D3EF}"/>
                  </a:ext>
                </a:extLst>
              </p:cNvPr>
              <p:cNvSpPr txBox="1">
                <a:spLocks noRot="1" noChangeAspect="1" noMove="1" noResize="1" noEditPoints="1" noAdjustHandles="1" noChangeArrowheads="1" noChangeShapeType="1" noTextEdit="1"/>
              </p:cNvSpPr>
              <p:nvPr/>
            </p:nvSpPr>
            <p:spPr>
              <a:xfrm>
                <a:off x="11512835" y="4667230"/>
                <a:ext cx="528634" cy="413511"/>
              </a:xfrm>
              <a:prstGeom prst="rect">
                <a:avLst/>
              </a:prstGeom>
              <a:blipFill>
                <a:blip r:embed="rId5"/>
                <a:stretch>
                  <a:fillRect r="-15116"/>
                </a:stretch>
              </a:blipFill>
            </p:spPr>
            <p:txBody>
              <a:bodyPr/>
              <a:lstStyle/>
              <a:p>
                <a:r>
                  <a:rPr lang="en-US">
                    <a:noFill/>
                  </a:rPr>
                  <a:t> </a:t>
                </a:r>
              </a:p>
            </p:txBody>
          </p:sp>
        </mc:Fallback>
      </mc:AlternateContent>
      <p:cxnSp>
        <p:nvCxnSpPr>
          <p:cNvPr id="17" name="Straight Arrow Connector 16">
            <a:extLst>
              <a:ext uri="{FF2B5EF4-FFF2-40B4-BE49-F238E27FC236}">
                <a16:creationId xmlns:a16="http://schemas.microsoft.com/office/drawing/2014/main" id="{56BD9AE0-BA77-44BC-90B7-75745755B495}"/>
              </a:ext>
            </a:extLst>
          </p:cNvPr>
          <p:cNvCxnSpPr>
            <a:cxnSpLocks/>
          </p:cNvCxnSpPr>
          <p:nvPr/>
        </p:nvCxnSpPr>
        <p:spPr>
          <a:xfrm>
            <a:off x="9641489" y="3587124"/>
            <a:ext cx="0" cy="658178"/>
          </a:xfrm>
          <a:prstGeom prst="straightConnector1">
            <a:avLst/>
          </a:prstGeom>
          <a:ln w="3810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A4CDA37E-1C8A-427F-8EBB-AF723DD193FA}"/>
              </a:ext>
            </a:extLst>
          </p:cNvPr>
          <p:cNvCxnSpPr>
            <a:cxnSpLocks/>
          </p:cNvCxnSpPr>
          <p:nvPr/>
        </p:nvCxnSpPr>
        <p:spPr>
          <a:xfrm>
            <a:off x="10436825" y="3587124"/>
            <a:ext cx="0" cy="658178"/>
          </a:xfrm>
          <a:prstGeom prst="straightConnector1">
            <a:avLst/>
          </a:prstGeom>
          <a:ln w="3810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65AA22FD-7B11-4696-B71E-36B8C9FB9E3C}"/>
                  </a:ext>
                </a:extLst>
              </p:cNvPr>
              <p:cNvSpPr txBox="1"/>
              <p:nvPr/>
            </p:nvSpPr>
            <p:spPr>
              <a:xfrm>
                <a:off x="9377172" y="3187104"/>
                <a:ext cx="52863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000" b="0" i="1" smtClean="0">
                          <a:solidFill>
                            <a:schemeClr val="bg1"/>
                          </a:solidFill>
                          <a:latin typeface="Cambria Math" panose="02040503050406030204" pitchFamily="18" charset="0"/>
                        </a:rPr>
                        <m:t>𝐴</m:t>
                      </m:r>
                    </m:oMath>
                  </m:oMathPara>
                </a14:m>
                <a:endParaRPr lang="en-US" sz="2000" dirty="0">
                  <a:solidFill>
                    <a:schemeClr val="bg1"/>
                  </a:solidFill>
                </a:endParaRPr>
              </a:p>
            </p:txBody>
          </p:sp>
        </mc:Choice>
        <mc:Fallback xmlns="">
          <p:sp>
            <p:nvSpPr>
              <p:cNvPr id="19" name="TextBox 18">
                <a:extLst>
                  <a:ext uri="{FF2B5EF4-FFF2-40B4-BE49-F238E27FC236}">
                    <a16:creationId xmlns:a16="http://schemas.microsoft.com/office/drawing/2014/main" id="{65AA22FD-7B11-4696-B71E-36B8C9FB9E3C}"/>
                  </a:ext>
                </a:extLst>
              </p:cNvPr>
              <p:cNvSpPr txBox="1">
                <a:spLocks noRot="1" noChangeAspect="1" noMove="1" noResize="1" noEditPoints="1" noAdjustHandles="1" noChangeArrowheads="1" noChangeShapeType="1" noTextEdit="1"/>
              </p:cNvSpPr>
              <p:nvPr/>
            </p:nvSpPr>
            <p:spPr>
              <a:xfrm>
                <a:off x="9377172" y="3187104"/>
                <a:ext cx="528634" cy="400110"/>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4CF6376-139B-4ACD-8F8A-240D4FE85C27}"/>
                  </a:ext>
                </a:extLst>
              </p:cNvPr>
              <p:cNvSpPr txBox="1"/>
              <p:nvPr/>
            </p:nvSpPr>
            <p:spPr>
              <a:xfrm>
                <a:off x="10223304" y="3187104"/>
                <a:ext cx="52863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000" b="0" i="1" smtClean="0">
                          <a:solidFill>
                            <a:schemeClr val="bg1"/>
                          </a:solidFill>
                          <a:latin typeface="Cambria Math" panose="02040503050406030204" pitchFamily="18" charset="0"/>
                        </a:rPr>
                        <m:t>𝐵</m:t>
                      </m:r>
                    </m:oMath>
                  </m:oMathPara>
                </a14:m>
                <a:endParaRPr lang="en-US" sz="2000" dirty="0">
                  <a:solidFill>
                    <a:schemeClr val="bg1"/>
                  </a:solidFill>
                </a:endParaRPr>
              </a:p>
            </p:txBody>
          </p:sp>
        </mc:Choice>
        <mc:Fallback xmlns="">
          <p:sp>
            <p:nvSpPr>
              <p:cNvPr id="20" name="TextBox 19">
                <a:extLst>
                  <a:ext uri="{FF2B5EF4-FFF2-40B4-BE49-F238E27FC236}">
                    <a16:creationId xmlns:a16="http://schemas.microsoft.com/office/drawing/2014/main" id="{04CF6376-139B-4ACD-8F8A-240D4FE85C27}"/>
                  </a:ext>
                </a:extLst>
              </p:cNvPr>
              <p:cNvSpPr txBox="1">
                <a:spLocks noRot="1" noChangeAspect="1" noMove="1" noResize="1" noEditPoints="1" noAdjustHandles="1" noChangeArrowheads="1" noChangeShapeType="1" noTextEdit="1"/>
              </p:cNvSpPr>
              <p:nvPr/>
            </p:nvSpPr>
            <p:spPr>
              <a:xfrm>
                <a:off x="10223304" y="3187104"/>
                <a:ext cx="528634" cy="400110"/>
              </a:xfrm>
              <a:prstGeom prst="rect">
                <a:avLst/>
              </a:prstGeom>
              <a:blipFill>
                <a:blip r:embed="rId7"/>
                <a:stretch>
                  <a:fillRect/>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C1885C0C-763E-4B44-B850-0FA184D93FD6}"/>
              </a:ext>
            </a:extLst>
          </p:cNvPr>
          <p:cNvSpPr txBox="1"/>
          <p:nvPr/>
        </p:nvSpPr>
        <p:spPr>
          <a:xfrm>
            <a:off x="9446759" y="4645322"/>
            <a:ext cx="1457324" cy="369332"/>
          </a:xfrm>
          <a:prstGeom prst="rect">
            <a:avLst/>
          </a:prstGeom>
          <a:noFill/>
        </p:spPr>
        <p:txBody>
          <a:bodyPr wrap="square" rtlCol="0">
            <a:spAutoFit/>
          </a:bodyPr>
          <a:lstStyle/>
          <a:p>
            <a:r>
              <a:rPr lang="en-US" b="1" dirty="0">
                <a:latin typeface="Courier New" panose="02070309020205020404" pitchFamily="49" charset="0"/>
                <a:cs typeface="Courier New" panose="02070309020205020404" pitchFamily="49" charset="0"/>
              </a:rPr>
              <a:t>full_add</a:t>
            </a:r>
          </a:p>
        </p:txBody>
      </p:sp>
    </p:spTree>
    <p:extLst>
      <p:ext uri="{BB962C8B-B14F-4D97-AF65-F5344CB8AC3E}">
        <p14:creationId xmlns:p14="http://schemas.microsoft.com/office/powerpoint/2010/main" val="11155068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wipe(up)">
                                      <p:cBhvr>
                                        <p:cTn id="7" dur="500"/>
                                        <p:tgtEl>
                                          <p:spTgt spid="4">
                                            <p:txEl>
                                              <p:pRg st="1" end="1"/>
                                            </p:txEl>
                                          </p:spTgt>
                                        </p:tgtEl>
                                      </p:cBhvr>
                                    </p:animEffect>
                                  </p:childTnLst>
                                </p:cTn>
                              </p:par>
                              <p:par>
                                <p:cTn id="8" presetID="22" presetClass="entr" presetSubtype="1" fill="hold" nodeType="withEffect">
                                  <p:stCondLst>
                                    <p:cond delay="0"/>
                                  </p:stCondLst>
                                  <p:childTnLst>
                                    <p:set>
                                      <p:cBhvr>
                                        <p:cTn id="9" dur="1" fill="hold">
                                          <p:stCondLst>
                                            <p:cond delay="0"/>
                                          </p:stCondLst>
                                        </p:cTn>
                                        <p:tgtEl>
                                          <p:spTgt spid="4">
                                            <p:txEl>
                                              <p:pRg st="2" end="2"/>
                                            </p:txEl>
                                          </p:spTgt>
                                        </p:tgtEl>
                                        <p:attrNameLst>
                                          <p:attrName>style.visibility</p:attrName>
                                        </p:attrNameLst>
                                      </p:cBhvr>
                                      <p:to>
                                        <p:strVal val="visible"/>
                                      </p:to>
                                    </p:set>
                                    <p:animEffect transition="in" filter="wipe(up)">
                                      <p:cBhvr>
                                        <p:cTn id="10" dur="500"/>
                                        <p:tgtEl>
                                          <p:spTgt spid="4">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wipe(left)">
                                      <p:cBhvr>
                                        <p:cTn id="20" dur="500"/>
                                        <p:tgtEl>
                                          <p:spTgt spid="10"/>
                                        </p:tgtEl>
                                      </p:cBhvr>
                                    </p:animEffect>
                                  </p:childTnLst>
                                </p:cTn>
                              </p:par>
                              <p:par>
                                <p:cTn id="21" presetID="22" presetClass="entr" presetSubtype="8"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wipe(left)">
                                      <p:cBhvr>
                                        <p:cTn id="23" dur="500"/>
                                        <p:tgtEl>
                                          <p:spTgt spid="19"/>
                                        </p:tgtEl>
                                      </p:cBhvr>
                                    </p:animEffect>
                                  </p:childTnLst>
                                </p:cTn>
                              </p:par>
                              <p:par>
                                <p:cTn id="24" presetID="22" presetClass="entr" presetSubtype="8" fill="hold" nodeType="with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wipe(left)">
                                      <p:cBhvr>
                                        <p:cTn id="26" dur="500"/>
                                        <p:tgtEl>
                                          <p:spTgt spid="17"/>
                                        </p:tgtEl>
                                      </p:cBhvr>
                                    </p:animEffect>
                                  </p:childTnLst>
                                </p:cTn>
                              </p:par>
                              <p:par>
                                <p:cTn id="27" presetID="22" presetClass="entr" presetSubtype="8" fill="hold" grpId="0" nodeType="with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wipe(left)">
                                      <p:cBhvr>
                                        <p:cTn id="29" dur="500"/>
                                        <p:tgtEl>
                                          <p:spTgt spid="20"/>
                                        </p:tgtEl>
                                      </p:cBhvr>
                                    </p:animEffect>
                                  </p:childTnLst>
                                </p:cTn>
                              </p:par>
                              <p:par>
                                <p:cTn id="30" presetID="22" presetClass="entr" presetSubtype="8" fill="hold" nodeType="with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wipe(left)">
                                      <p:cBhvr>
                                        <p:cTn id="32" dur="500"/>
                                        <p:tgtEl>
                                          <p:spTgt spid="18"/>
                                        </p:tgtEl>
                                      </p:cBhvr>
                                    </p:animEffect>
                                  </p:childTnLst>
                                </p:cTn>
                              </p:par>
                              <p:par>
                                <p:cTn id="33" presetID="22" presetClass="entr" presetSubtype="8" fill="hold" grpId="0" nodeType="withEffect">
                                  <p:stCondLst>
                                    <p:cond delay="0"/>
                                  </p:stCondLst>
                                  <p:childTnLst>
                                    <p:set>
                                      <p:cBhvr>
                                        <p:cTn id="34" dur="1" fill="hold">
                                          <p:stCondLst>
                                            <p:cond delay="0"/>
                                          </p:stCondLst>
                                        </p:cTn>
                                        <p:tgtEl>
                                          <p:spTgt spid="3"/>
                                        </p:tgtEl>
                                        <p:attrNameLst>
                                          <p:attrName>style.visibility</p:attrName>
                                        </p:attrNameLst>
                                      </p:cBhvr>
                                      <p:to>
                                        <p:strVal val="visible"/>
                                      </p:to>
                                    </p:set>
                                    <p:animEffect transition="in" filter="wipe(left)">
                                      <p:cBhvr>
                                        <p:cTn id="35" dur="500"/>
                                        <p:tgtEl>
                                          <p:spTgt spid="3"/>
                                        </p:tgtEl>
                                      </p:cBhvr>
                                    </p:animEffect>
                                  </p:childTnLst>
                                </p:cTn>
                              </p:par>
                              <p:par>
                                <p:cTn id="36" presetID="22" presetClass="entr" presetSubtype="8" fill="hold" grpId="0" nodeType="withEffect">
                                  <p:stCondLst>
                                    <p:cond delay="0"/>
                                  </p:stCondLst>
                                  <p:childTnLst>
                                    <p:set>
                                      <p:cBhvr>
                                        <p:cTn id="37" dur="1" fill="hold">
                                          <p:stCondLst>
                                            <p:cond delay="0"/>
                                          </p:stCondLst>
                                        </p:cTn>
                                        <p:tgtEl>
                                          <p:spTgt spid="16"/>
                                        </p:tgtEl>
                                        <p:attrNameLst>
                                          <p:attrName>style.visibility</p:attrName>
                                        </p:attrNameLst>
                                      </p:cBhvr>
                                      <p:to>
                                        <p:strVal val="visible"/>
                                      </p:to>
                                    </p:set>
                                    <p:animEffect transition="in" filter="wipe(left)">
                                      <p:cBhvr>
                                        <p:cTn id="38" dur="500"/>
                                        <p:tgtEl>
                                          <p:spTgt spid="16"/>
                                        </p:tgtEl>
                                      </p:cBhvr>
                                    </p:animEffect>
                                  </p:childTnLst>
                                </p:cTn>
                              </p:par>
                              <p:par>
                                <p:cTn id="39" presetID="22" presetClass="entr" presetSubtype="8" fill="hold" nodeType="with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wipe(left)">
                                      <p:cBhvr>
                                        <p:cTn id="41" dur="500"/>
                                        <p:tgtEl>
                                          <p:spTgt spid="15"/>
                                        </p:tgtEl>
                                      </p:cBhvr>
                                    </p:animEffect>
                                  </p:childTnLst>
                                </p:cTn>
                              </p:par>
                              <p:par>
                                <p:cTn id="42" presetID="22" presetClass="entr" presetSubtype="8" fill="hold" nodeType="with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wipe(left)">
                                      <p:cBhvr>
                                        <p:cTn id="44" dur="500"/>
                                        <p:tgtEl>
                                          <p:spTgt spid="13"/>
                                        </p:tgtEl>
                                      </p:cBhvr>
                                    </p:animEffect>
                                  </p:childTnLst>
                                </p:cTn>
                              </p:par>
                              <p:par>
                                <p:cTn id="45" presetID="22" presetClass="entr" presetSubtype="8" fill="hold" grpId="0" nodeType="with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wipe(left)">
                                      <p:cBhvr>
                                        <p:cTn id="47" dur="500"/>
                                        <p:tgtEl>
                                          <p:spTgt spid="14"/>
                                        </p:tgtEl>
                                      </p:cBhvr>
                                    </p:animEffect>
                                  </p:childTnLst>
                                </p:cTn>
                              </p:par>
                              <p:par>
                                <p:cTn id="48" presetID="22" presetClass="entr" presetSubtype="8" fill="hold" grpId="0" nodeType="withEffect">
                                  <p:stCondLst>
                                    <p:cond delay="0"/>
                                  </p:stCondLst>
                                  <p:childTnLst>
                                    <p:set>
                                      <p:cBhvr>
                                        <p:cTn id="49" dur="1" fill="hold">
                                          <p:stCondLst>
                                            <p:cond delay="0"/>
                                          </p:stCondLst>
                                        </p:cTn>
                                        <p:tgtEl>
                                          <p:spTgt spid="12"/>
                                        </p:tgtEl>
                                        <p:attrNameLst>
                                          <p:attrName>style.visibility</p:attrName>
                                        </p:attrNameLst>
                                      </p:cBhvr>
                                      <p:to>
                                        <p:strVal val="visible"/>
                                      </p:to>
                                    </p:set>
                                    <p:animEffect transition="in" filter="wipe(left)">
                                      <p:cBhvr>
                                        <p:cTn id="50" dur="500"/>
                                        <p:tgtEl>
                                          <p:spTgt spid="12"/>
                                        </p:tgtEl>
                                      </p:cBhvr>
                                    </p:animEffect>
                                  </p:childTnLst>
                                </p:cTn>
                              </p:par>
                              <p:par>
                                <p:cTn id="51" presetID="22" presetClass="entr" presetSubtype="8" fill="hold" nodeType="withEffect">
                                  <p:stCondLst>
                                    <p:cond delay="0"/>
                                  </p:stCondLst>
                                  <p:childTnLst>
                                    <p:set>
                                      <p:cBhvr>
                                        <p:cTn id="52" dur="1" fill="hold">
                                          <p:stCondLst>
                                            <p:cond delay="0"/>
                                          </p:stCondLst>
                                        </p:cTn>
                                        <p:tgtEl>
                                          <p:spTgt spid="11"/>
                                        </p:tgtEl>
                                        <p:attrNameLst>
                                          <p:attrName>style.visibility</p:attrName>
                                        </p:attrNameLst>
                                      </p:cBhvr>
                                      <p:to>
                                        <p:strVal val="visible"/>
                                      </p:to>
                                    </p:set>
                                    <p:animEffect transition="in" filter="wipe(left)">
                                      <p:cBhvr>
                                        <p:cTn id="5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p:bldP spid="14" grpId="0"/>
      <p:bldP spid="16" grpId="0"/>
      <p:bldP spid="19" grpId="0"/>
      <p:bldP spid="20" grpId="0"/>
      <p:bldP spid="3"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DB4365-7BD6-4D55-87E2-D767EB602719}"/>
              </a:ext>
            </a:extLst>
          </p:cNvPr>
          <p:cNvSpPr>
            <a:spLocks noGrp="1"/>
          </p:cNvSpPr>
          <p:nvPr>
            <p:ph type="title"/>
          </p:nvPr>
        </p:nvSpPr>
        <p:spPr>
          <a:xfrm>
            <a:off x="838200" y="365125"/>
            <a:ext cx="10515600" cy="1020763"/>
          </a:xfrm>
        </p:spPr>
        <p:txBody>
          <a:bodyPr/>
          <a:lstStyle/>
          <a:p>
            <a:r>
              <a:rPr lang="en-US" dirty="0">
                <a:solidFill>
                  <a:schemeClr val="bg1"/>
                </a:solidFill>
              </a:rPr>
              <a:t>Procedural Statements</a:t>
            </a:r>
          </a:p>
        </p:txBody>
      </p:sp>
      <p:sp>
        <p:nvSpPr>
          <p:cNvPr id="5" name="Slide Number Placeholder 4">
            <a:extLst>
              <a:ext uri="{FF2B5EF4-FFF2-40B4-BE49-F238E27FC236}">
                <a16:creationId xmlns:a16="http://schemas.microsoft.com/office/drawing/2014/main" id="{4881F728-A9BE-48EC-A6AE-9961E0B6D368}"/>
              </a:ext>
            </a:extLst>
          </p:cNvPr>
          <p:cNvSpPr>
            <a:spLocks noGrp="1"/>
          </p:cNvSpPr>
          <p:nvPr>
            <p:ph type="sldNum" sz="quarter" idx="12"/>
          </p:nvPr>
        </p:nvSpPr>
        <p:spPr/>
        <p:txBody>
          <a:bodyPr/>
          <a:lstStyle/>
          <a:p>
            <a:fld id="{4022722E-B8F0-49A7-B007-BC47D25684C4}" type="slidenum">
              <a:rPr lang="en-US" smtClean="0"/>
              <a:t>29</a:t>
            </a:fld>
            <a:endParaRPr lang="en-US"/>
          </a:p>
        </p:txBody>
      </p:sp>
      <p:sp>
        <p:nvSpPr>
          <p:cNvPr id="7" name="Footer Placeholder 3">
            <a:extLst>
              <a:ext uri="{FF2B5EF4-FFF2-40B4-BE49-F238E27FC236}">
                <a16:creationId xmlns:a16="http://schemas.microsoft.com/office/drawing/2014/main" id="{B0EF13A5-2F61-4385-87AA-0B7AC15B5736}"/>
              </a:ext>
            </a:extLst>
          </p:cNvPr>
          <p:cNvSpPr>
            <a:spLocks noGrp="1"/>
          </p:cNvSpPr>
          <p:nvPr>
            <p:ph type="ftr" sz="quarter" idx="11"/>
          </p:nvPr>
        </p:nvSpPr>
        <p:spPr>
          <a:xfrm>
            <a:off x="4038600" y="6356350"/>
            <a:ext cx="4114800" cy="365125"/>
          </a:xfrm>
        </p:spPr>
        <p:txBody>
          <a:bodyPr anchorCtr="1">
            <a:normAutofit/>
          </a:bodyPr>
          <a:lstStyle/>
          <a:p>
            <a:pPr>
              <a:spcAft>
                <a:spcPts val="600"/>
              </a:spcAft>
            </a:pPr>
            <a:r>
              <a:rPr lang="en-US" b="1" dirty="0">
                <a:solidFill>
                  <a:schemeClr val="bg1"/>
                </a:solidFill>
              </a:rPr>
              <a:t>CSE460 : VLSI Design</a:t>
            </a:r>
            <a:r>
              <a:rPr lang="en-US" dirty="0">
                <a:solidFill>
                  <a:schemeClr val="bg1"/>
                </a:solidFill>
              </a:rPr>
              <a:t> </a:t>
            </a:r>
          </a:p>
        </p:txBody>
      </p:sp>
      <p:sp>
        <p:nvSpPr>
          <p:cNvPr id="4" name="Content Placeholder 3">
            <a:extLst>
              <a:ext uri="{FF2B5EF4-FFF2-40B4-BE49-F238E27FC236}">
                <a16:creationId xmlns:a16="http://schemas.microsoft.com/office/drawing/2014/main" id="{D966F50D-5F90-474C-921F-561A8C54D051}"/>
              </a:ext>
            </a:extLst>
          </p:cNvPr>
          <p:cNvSpPr>
            <a:spLocks noGrp="1"/>
          </p:cNvSpPr>
          <p:nvPr>
            <p:ph idx="1"/>
          </p:nvPr>
        </p:nvSpPr>
        <p:spPr>
          <a:xfrm>
            <a:off x="838199" y="1385888"/>
            <a:ext cx="11220451" cy="4970462"/>
          </a:xfrm>
        </p:spPr>
        <p:txBody>
          <a:bodyPr>
            <a:normAutofit/>
          </a:bodyPr>
          <a:lstStyle/>
          <a:p>
            <a:pPr marL="91440" marR="0" lvl="0" indent="-91440" algn="just" defTabSz="914400" rtl="0" eaLnBrk="1" fontAlgn="auto" latinLnBrk="0" hangingPunct="1">
              <a:lnSpc>
                <a:spcPct val="90000"/>
              </a:lnSpc>
              <a:spcBef>
                <a:spcPts val="1200"/>
              </a:spcBef>
              <a:spcAft>
                <a:spcPts val="200"/>
              </a:spcAft>
              <a:buClr>
                <a:srgbClr val="7F7F7F"/>
              </a:buClr>
              <a:buSzPct val="100000"/>
              <a:buFont typeface="Calibri" panose="020F0502020204030204" pitchFamily="34" charset="0"/>
              <a:buChar char=" "/>
              <a:tabLst/>
              <a:defRPr/>
            </a:pPr>
            <a:r>
              <a:rPr kumimoji="0" lang="en-US" sz="2000" b="0" i="0" u="none" strike="noStrike" kern="1200" cap="none" spc="0" normalizeH="0" baseline="0" noProof="0" dirty="0">
                <a:ln>
                  <a:noFill/>
                </a:ln>
                <a:solidFill>
                  <a:schemeClr val="bg1"/>
                </a:solidFill>
                <a:effectLst/>
                <a:uLnTx/>
                <a:uFillTx/>
                <a:latin typeface="Calibri" panose="020F0502020204030204"/>
                <a:ea typeface="+mn-ea"/>
                <a:cs typeface="+mn-cs"/>
              </a:rPr>
              <a:t>In addition to the concurrent statements Verilog also provides procedural statements. As discussed, concurrent statements are executed in parallel, </a:t>
            </a:r>
            <a:r>
              <a:rPr kumimoji="0" lang="en-US" sz="2000" b="0" i="0" u="none" strike="noStrike" kern="1200" cap="none" spc="0" normalizeH="0" baseline="0" noProof="0" dirty="0">
                <a:ln>
                  <a:noFill/>
                </a:ln>
                <a:solidFill>
                  <a:schemeClr val="accent6"/>
                </a:solidFill>
                <a:effectLst/>
                <a:uLnTx/>
                <a:uFillTx/>
                <a:latin typeface="Calibri" panose="020F0502020204030204"/>
                <a:ea typeface="+mn-ea"/>
                <a:cs typeface="+mn-cs"/>
              </a:rPr>
              <a:t>procedural statements are evaluated in the order they appear in the code</a:t>
            </a:r>
            <a:r>
              <a:rPr kumimoji="0" lang="en-US" sz="2000" b="0" i="0" u="none" strike="noStrike" kern="1200" cap="none" spc="0" normalizeH="0" baseline="0" noProof="0" dirty="0">
                <a:ln>
                  <a:noFill/>
                </a:ln>
                <a:solidFill>
                  <a:schemeClr val="bg1"/>
                </a:solidFill>
                <a:effectLst/>
                <a:uLnTx/>
                <a:uFillTx/>
                <a:latin typeface="Calibri" panose="020F0502020204030204"/>
                <a:ea typeface="+mn-ea"/>
                <a:cs typeface="+mn-cs"/>
              </a:rPr>
              <a:t>. Verilog syntax requires that procedural statements to be contained inside an </a:t>
            </a:r>
            <a:r>
              <a:rPr kumimoji="0" lang="en-US" sz="2000" b="1" i="0" u="none" strike="noStrike" kern="1200" cap="none" spc="0" normalizeH="0" baseline="0" noProof="0" dirty="0">
                <a:ln>
                  <a:noFill/>
                </a:ln>
                <a:solidFill>
                  <a:schemeClr val="bg1"/>
                </a:solidFill>
                <a:effectLst/>
                <a:uLnTx/>
                <a:uFillTx/>
                <a:latin typeface="Calibri" panose="020F0502020204030204"/>
                <a:ea typeface="+mn-ea"/>
                <a:cs typeface="+mn-cs"/>
              </a:rPr>
              <a:t>always</a:t>
            </a:r>
            <a:r>
              <a:rPr kumimoji="0" lang="en-US" sz="2000" b="0" i="0" u="none" strike="noStrike" kern="1200" cap="none" spc="0" normalizeH="0" baseline="0" noProof="0" dirty="0">
                <a:ln>
                  <a:noFill/>
                </a:ln>
                <a:solidFill>
                  <a:schemeClr val="bg1"/>
                </a:solidFill>
                <a:effectLst/>
                <a:uLnTx/>
                <a:uFillTx/>
                <a:latin typeface="Calibri" panose="020F0502020204030204"/>
                <a:ea typeface="+mn-ea"/>
                <a:cs typeface="+mn-cs"/>
              </a:rPr>
              <a:t> block</a:t>
            </a:r>
            <a:endParaRPr lang="en-US" sz="2000" b="1" dirty="0">
              <a:solidFill>
                <a:schemeClr val="bg1"/>
              </a:solidFill>
            </a:endParaRPr>
          </a:p>
          <a:p>
            <a:pPr marL="0" marR="0" lvl="0" indent="0" algn="l" defTabSz="914400" rtl="0" eaLnBrk="1" fontAlgn="auto" latinLnBrk="0" hangingPunct="1">
              <a:lnSpc>
                <a:spcPct val="90000"/>
              </a:lnSpc>
              <a:spcBef>
                <a:spcPts val="1200"/>
              </a:spcBef>
              <a:spcAft>
                <a:spcPts val="200"/>
              </a:spcAft>
              <a:buClr>
                <a:srgbClr val="7F7F7F"/>
              </a:buClr>
              <a:buSzPct val="100000"/>
              <a:buNone/>
              <a:tabLst/>
              <a:defRPr/>
            </a:pPr>
            <a:r>
              <a:rPr kumimoji="0" lang="en-US" sz="2000" b="1" i="0" u="none" strike="noStrike" kern="1200" cap="none" spc="0" normalizeH="0" baseline="0" noProof="0" dirty="0">
                <a:ln>
                  <a:noFill/>
                </a:ln>
                <a:solidFill>
                  <a:schemeClr val="bg1"/>
                </a:solidFill>
                <a:effectLst/>
                <a:uLnTx/>
                <a:uFillTx/>
                <a:latin typeface="Calibri" panose="020F0502020204030204"/>
                <a:ea typeface="+mn-ea"/>
                <a:cs typeface="+mn-cs"/>
              </a:rPr>
              <a:t>Always Block:</a:t>
            </a:r>
          </a:p>
          <a:p>
            <a:pPr marL="0" indent="0" algn="just">
              <a:buNone/>
            </a:pPr>
            <a:r>
              <a:rPr lang="en-US" sz="2000" dirty="0">
                <a:solidFill>
                  <a:schemeClr val="bg1"/>
                </a:solidFill>
              </a:rPr>
              <a:t>Concurrent is  used because the statements are considered in  parallel and the ordering of statements in the code doesn’t matter. Most frequently used concurrent statements in Verilog are the continuous assignments.</a:t>
            </a:r>
          </a:p>
          <a:p>
            <a:pPr marL="0" indent="0">
              <a:buNone/>
            </a:pPr>
            <a:endParaRPr lang="en-US" sz="2000" dirty="0"/>
          </a:p>
        </p:txBody>
      </p:sp>
      <p:sp>
        <p:nvSpPr>
          <p:cNvPr id="11" name="TextBox 10">
            <a:extLst>
              <a:ext uri="{FF2B5EF4-FFF2-40B4-BE49-F238E27FC236}">
                <a16:creationId xmlns:a16="http://schemas.microsoft.com/office/drawing/2014/main" id="{30BE0651-BB62-4A4F-90A5-A6B93BB8385C}"/>
              </a:ext>
            </a:extLst>
          </p:cNvPr>
          <p:cNvSpPr txBox="1"/>
          <p:nvPr/>
        </p:nvSpPr>
        <p:spPr>
          <a:xfrm>
            <a:off x="817785" y="4145638"/>
            <a:ext cx="5469255" cy="2031325"/>
          </a:xfrm>
          <a:prstGeom prst="rect">
            <a:avLst/>
          </a:prstGeom>
          <a:noFill/>
        </p:spPr>
        <p:txBody>
          <a:bodyPr wrap="square" rtlCol="0">
            <a:spAutoFit/>
          </a:bodyPr>
          <a:lstStyle/>
          <a:p>
            <a:pPr marL="285750" marR="0" lvl="0" indent="-285750" algn="just"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0" cap="none" spc="0" normalizeH="0" baseline="0" noProof="0" dirty="0">
                <a:ln>
                  <a:noFill/>
                </a:ln>
                <a:solidFill>
                  <a:schemeClr val="bg1"/>
                </a:solidFill>
                <a:effectLst/>
                <a:uLnTx/>
                <a:uFillTx/>
              </a:rPr>
              <a:t>An </a:t>
            </a:r>
            <a:r>
              <a:rPr kumimoji="0" lang="en-US" sz="1800" b="1" i="0" u="none" strike="noStrike" kern="0" cap="none" spc="0" normalizeH="0" baseline="0" noProof="0" dirty="0">
                <a:ln>
                  <a:noFill/>
                </a:ln>
                <a:solidFill>
                  <a:schemeClr val="accent6"/>
                </a:solidFill>
                <a:effectLst/>
                <a:uLnTx/>
                <a:uFillTx/>
              </a:rPr>
              <a:t>always</a:t>
            </a:r>
            <a:r>
              <a:rPr kumimoji="0" lang="en-US" sz="1800" b="0" i="0" u="none" strike="noStrike" kern="0" cap="none" spc="0" normalizeH="0" baseline="0" noProof="0" dirty="0">
                <a:ln>
                  <a:noFill/>
                </a:ln>
                <a:solidFill>
                  <a:schemeClr val="accent6"/>
                </a:solidFill>
                <a:effectLst/>
                <a:uLnTx/>
                <a:uFillTx/>
              </a:rPr>
              <a:t> block is a construct that contains one or more procedural statements</a:t>
            </a:r>
            <a:r>
              <a:rPr kumimoji="0" lang="en-US" sz="1800" b="0" i="0" u="none" strike="noStrike" kern="0" cap="none" spc="0" normalizeH="0" baseline="0" noProof="0" dirty="0">
                <a:ln>
                  <a:noFill/>
                </a:ln>
                <a:solidFill>
                  <a:schemeClr val="bg1"/>
                </a:solidFill>
                <a:effectLst/>
                <a:uLnTx/>
                <a:uFillTx/>
              </a:rPr>
              <a:t>.</a:t>
            </a:r>
          </a:p>
          <a:p>
            <a:pPr marL="285750" marR="0" lvl="0" indent="-285750" algn="just"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0" cap="none" spc="0" normalizeH="0" baseline="0" noProof="0" dirty="0">
                <a:ln>
                  <a:noFill/>
                </a:ln>
                <a:solidFill>
                  <a:schemeClr val="bg1"/>
                </a:solidFill>
                <a:effectLst/>
                <a:uLnTx/>
                <a:uFillTx/>
              </a:rPr>
              <a:t>When multiple statements are included in an always block . The </a:t>
            </a:r>
            <a:r>
              <a:rPr kumimoji="0" lang="en-US" sz="1800" b="1" i="0" u="none" strike="noStrike" kern="0" cap="none" spc="0" normalizeH="0" baseline="0" noProof="0" dirty="0">
                <a:ln>
                  <a:noFill/>
                </a:ln>
                <a:solidFill>
                  <a:schemeClr val="bg1"/>
                </a:solidFill>
                <a:effectLst/>
                <a:uLnTx/>
                <a:uFillTx/>
              </a:rPr>
              <a:t>begin</a:t>
            </a:r>
            <a:r>
              <a:rPr kumimoji="0" lang="en-US" sz="1800" b="0" i="0" u="none" strike="noStrike" kern="0" cap="none" spc="0" normalizeH="0" baseline="0" noProof="0" dirty="0">
                <a:ln>
                  <a:noFill/>
                </a:ln>
                <a:solidFill>
                  <a:schemeClr val="bg1"/>
                </a:solidFill>
                <a:effectLst/>
                <a:uLnTx/>
                <a:uFillTx/>
              </a:rPr>
              <a:t> and </a:t>
            </a:r>
            <a:r>
              <a:rPr kumimoji="0" lang="en-US" sz="1800" b="1" i="0" u="none" strike="noStrike" kern="0" cap="none" spc="0" normalizeH="0" baseline="0" noProof="0" dirty="0">
                <a:ln>
                  <a:noFill/>
                </a:ln>
                <a:solidFill>
                  <a:schemeClr val="bg1"/>
                </a:solidFill>
                <a:effectLst/>
                <a:uLnTx/>
                <a:uFillTx/>
              </a:rPr>
              <a:t>end</a:t>
            </a:r>
            <a:r>
              <a:rPr kumimoji="0" lang="en-US" sz="1800" b="0" i="0" u="none" strike="noStrike" kern="0" cap="none" spc="0" normalizeH="0" baseline="0" noProof="0" dirty="0">
                <a:ln>
                  <a:noFill/>
                </a:ln>
                <a:solidFill>
                  <a:schemeClr val="bg1"/>
                </a:solidFill>
                <a:effectLst/>
                <a:uLnTx/>
                <a:uFillTx/>
              </a:rPr>
              <a:t> keywords must be used.</a:t>
            </a:r>
          </a:p>
          <a:p>
            <a:pPr marL="285750" marR="0" lvl="0" indent="-285750" algn="just"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0" cap="none" spc="0" normalizeH="0" baseline="0" noProof="0" dirty="0">
                <a:ln>
                  <a:noFill/>
                </a:ln>
                <a:solidFill>
                  <a:srgbClr val="92D050"/>
                </a:solidFill>
                <a:effectLst/>
                <a:uLnTx/>
                <a:uFillTx/>
              </a:rPr>
              <a:t>Output variables within the always block must be variable of </a:t>
            </a:r>
            <a:r>
              <a:rPr kumimoji="0" lang="en-US" sz="1800" b="1" i="0" u="none" strike="noStrike" kern="0" cap="none" spc="0" normalizeH="0" baseline="0" noProof="0" dirty="0" err="1">
                <a:ln>
                  <a:noFill/>
                </a:ln>
                <a:solidFill>
                  <a:srgbClr val="92D050"/>
                </a:solidFill>
                <a:effectLst/>
                <a:uLnTx/>
                <a:uFillTx/>
              </a:rPr>
              <a:t>reg</a:t>
            </a:r>
            <a:r>
              <a:rPr kumimoji="0" lang="en-US" sz="1800" b="0" i="0" u="none" strike="noStrike" kern="0" cap="none" spc="0" normalizeH="0" baseline="0" noProof="0" dirty="0">
                <a:ln>
                  <a:noFill/>
                </a:ln>
                <a:solidFill>
                  <a:srgbClr val="92D050"/>
                </a:solidFill>
                <a:effectLst/>
                <a:uLnTx/>
                <a:uFillTx/>
              </a:rPr>
              <a:t> type.</a:t>
            </a:r>
          </a:p>
          <a:p>
            <a:pPr marL="0" marR="0" lvl="0" indent="0" algn="just"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endParaRPr>
          </a:p>
        </p:txBody>
      </p:sp>
      <p:sp>
        <p:nvSpPr>
          <p:cNvPr id="3" name="Rectangle 2">
            <a:extLst>
              <a:ext uri="{FF2B5EF4-FFF2-40B4-BE49-F238E27FC236}">
                <a16:creationId xmlns:a16="http://schemas.microsoft.com/office/drawing/2014/main" id="{2FA939B6-17D8-44FE-89D0-637743BE10BB}"/>
              </a:ext>
            </a:extLst>
          </p:cNvPr>
          <p:cNvSpPr/>
          <p:nvPr/>
        </p:nvSpPr>
        <p:spPr>
          <a:xfrm>
            <a:off x="6457950" y="3800476"/>
            <a:ext cx="5600701" cy="2376488"/>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rgbClr val="0000FF"/>
                </a:solidFill>
                <a:effectLst/>
                <a:latin typeface="Courier New" panose="02070309020205020404" pitchFamily="49" charset="0"/>
              </a:rPr>
              <a:t>always</a:t>
            </a:r>
            <a:r>
              <a:rPr lang="en-US" sz="1800" dirty="0">
                <a:solidFill>
                  <a:srgbClr val="000000"/>
                </a:solidFill>
                <a:effectLst/>
                <a:latin typeface="Courier New" panose="02070309020205020404" pitchFamily="49" charset="0"/>
              </a:rPr>
              <a:t> </a:t>
            </a:r>
            <a:r>
              <a:rPr lang="en-US" sz="1800" b="1" dirty="0">
                <a:solidFill>
                  <a:srgbClr val="000080"/>
                </a:solidFill>
                <a:effectLst/>
                <a:latin typeface="Courier New" panose="02070309020205020404" pitchFamily="49" charset="0"/>
              </a:rPr>
              <a:t>@</a:t>
            </a:r>
            <a:r>
              <a:rPr lang="en-US" sz="1800" dirty="0">
                <a:solidFill>
                  <a:srgbClr val="000000"/>
                </a:solidFill>
                <a:effectLst/>
                <a:latin typeface="Courier New" panose="02070309020205020404" pitchFamily="49" charset="0"/>
              </a:rPr>
              <a:t> </a:t>
            </a:r>
            <a:r>
              <a:rPr lang="en-US" sz="1800" b="1" dirty="0">
                <a:solidFill>
                  <a:srgbClr val="000080"/>
                </a:solidFill>
                <a:effectLst/>
                <a:latin typeface="Courier New" panose="02070309020205020404" pitchFamily="49" charset="0"/>
              </a:rPr>
              <a:t>(</a:t>
            </a:r>
            <a:r>
              <a:rPr lang="en-US" sz="1800" dirty="0">
                <a:solidFill>
                  <a:srgbClr val="000000"/>
                </a:solidFill>
                <a:effectLst/>
                <a:latin typeface="Courier New" panose="02070309020205020404" pitchFamily="49" charset="0"/>
              </a:rPr>
              <a:t>sensitivity_list</a:t>
            </a:r>
            <a:r>
              <a:rPr lang="en-US" sz="1800" b="1" dirty="0">
                <a:solidFill>
                  <a:srgbClr val="000080"/>
                </a:solidFill>
                <a:effectLst/>
                <a:latin typeface="Courier New" panose="02070309020205020404" pitchFamily="49" charset="0"/>
              </a:rPr>
              <a:t>)</a:t>
            </a:r>
            <a:r>
              <a:rPr lang="en-US" sz="1800" dirty="0">
                <a:solidFill>
                  <a:srgbClr val="000000"/>
                </a:solidFill>
                <a:effectLst/>
                <a:latin typeface="Courier New" panose="02070309020205020404" pitchFamily="49" charset="0"/>
              </a:rPr>
              <a:t> </a:t>
            </a:r>
          </a:p>
          <a:p>
            <a:r>
              <a:rPr lang="en-US" sz="1800" b="1" dirty="0">
                <a:solidFill>
                  <a:srgbClr val="000080"/>
                </a:solidFill>
                <a:effectLst/>
                <a:latin typeface="Courier New" panose="02070309020205020404" pitchFamily="49" charset="0"/>
              </a:rPr>
              <a:t>[</a:t>
            </a:r>
            <a:r>
              <a:rPr lang="en-US" sz="1800" b="1" dirty="0">
                <a:solidFill>
                  <a:srgbClr val="0000FF"/>
                </a:solidFill>
                <a:effectLst/>
                <a:latin typeface="Courier New" panose="02070309020205020404" pitchFamily="49" charset="0"/>
              </a:rPr>
              <a:t>begin</a:t>
            </a:r>
            <a:r>
              <a:rPr lang="en-US" sz="1800" b="1" dirty="0">
                <a:solidFill>
                  <a:srgbClr val="000080"/>
                </a:solidFill>
                <a:effectLst/>
                <a:latin typeface="Courier New" panose="02070309020205020404" pitchFamily="49" charset="0"/>
              </a:rPr>
              <a:t>]</a:t>
            </a:r>
            <a:r>
              <a:rPr lang="en-US" sz="1800" dirty="0">
                <a:solidFill>
                  <a:srgbClr val="000000"/>
                </a:solidFill>
                <a:effectLst/>
                <a:latin typeface="Courier New" panose="02070309020205020404" pitchFamily="49" charset="0"/>
              </a:rPr>
              <a:t> </a:t>
            </a:r>
          </a:p>
          <a:p>
            <a:r>
              <a:rPr lang="en-US" b="1" dirty="0">
                <a:solidFill>
                  <a:srgbClr val="000080"/>
                </a:solidFill>
                <a:latin typeface="Courier New" panose="02070309020205020404" pitchFamily="49" charset="0"/>
              </a:rPr>
              <a:t>    </a:t>
            </a:r>
            <a:r>
              <a:rPr lang="en-US" sz="1800" b="1" dirty="0">
                <a:solidFill>
                  <a:srgbClr val="000080"/>
                </a:solidFill>
                <a:effectLst/>
                <a:latin typeface="Courier New" panose="02070309020205020404" pitchFamily="49" charset="0"/>
              </a:rPr>
              <a:t>[</a:t>
            </a:r>
            <a:r>
              <a:rPr lang="en-US" sz="1800" dirty="0">
                <a:solidFill>
                  <a:srgbClr val="000000"/>
                </a:solidFill>
                <a:effectLst/>
                <a:latin typeface="Courier New" panose="02070309020205020404" pitchFamily="49" charset="0"/>
              </a:rPr>
              <a:t>procedural assignment statements</a:t>
            </a:r>
            <a:r>
              <a:rPr lang="en-US" sz="1800" b="1" dirty="0">
                <a:solidFill>
                  <a:srgbClr val="000080"/>
                </a:solidFill>
                <a:effectLst/>
                <a:latin typeface="Courier New" panose="02070309020205020404" pitchFamily="49" charset="0"/>
              </a:rPr>
              <a:t>]</a:t>
            </a:r>
          </a:p>
          <a:p>
            <a:r>
              <a:rPr lang="en-US" b="1" dirty="0">
                <a:solidFill>
                  <a:srgbClr val="000080"/>
                </a:solidFill>
                <a:latin typeface="Courier New" panose="02070309020205020404" pitchFamily="49" charset="0"/>
              </a:rPr>
              <a:t>    </a:t>
            </a:r>
            <a:r>
              <a:rPr lang="en-US" sz="1800" b="1" dirty="0">
                <a:solidFill>
                  <a:srgbClr val="000080"/>
                </a:solidFill>
                <a:effectLst/>
                <a:latin typeface="Courier New" panose="02070309020205020404" pitchFamily="49" charset="0"/>
              </a:rPr>
              <a:t>[</a:t>
            </a:r>
            <a:r>
              <a:rPr lang="en-US" sz="1800" b="1" dirty="0">
                <a:solidFill>
                  <a:srgbClr val="0000FF"/>
                </a:solidFill>
                <a:effectLst/>
                <a:latin typeface="Courier New" panose="02070309020205020404" pitchFamily="49" charset="0"/>
              </a:rPr>
              <a:t>if</a:t>
            </a:r>
            <a:r>
              <a:rPr lang="en-US" sz="1800" b="1" dirty="0">
                <a:solidFill>
                  <a:srgbClr val="000080"/>
                </a:solidFill>
                <a:effectLst/>
                <a:latin typeface="Courier New" panose="02070309020205020404" pitchFamily="49" charset="0"/>
              </a:rPr>
              <a:t>-</a:t>
            </a:r>
            <a:r>
              <a:rPr lang="en-US" sz="1800" b="1" dirty="0">
                <a:solidFill>
                  <a:srgbClr val="0000FF"/>
                </a:solidFill>
                <a:effectLst/>
                <a:latin typeface="Courier New" panose="02070309020205020404" pitchFamily="49" charset="0"/>
              </a:rPr>
              <a:t>else</a:t>
            </a:r>
            <a:r>
              <a:rPr lang="en-US" sz="1800" dirty="0">
                <a:solidFill>
                  <a:srgbClr val="000000"/>
                </a:solidFill>
                <a:effectLst/>
                <a:latin typeface="Courier New" panose="02070309020205020404" pitchFamily="49" charset="0"/>
              </a:rPr>
              <a:t> statements</a:t>
            </a:r>
            <a:r>
              <a:rPr lang="en-US" sz="1800" b="1" dirty="0">
                <a:solidFill>
                  <a:srgbClr val="000080"/>
                </a:solidFill>
                <a:effectLst/>
                <a:latin typeface="Courier New" panose="02070309020205020404" pitchFamily="49" charset="0"/>
              </a:rPr>
              <a:t>]</a:t>
            </a:r>
            <a:r>
              <a:rPr lang="en-US" sz="1800" dirty="0">
                <a:solidFill>
                  <a:srgbClr val="000000"/>
                </a:solidFill>
                <a:effectLst/>
                <a:latin typeface="Courier New" panose="02070309020205020404" pitchFamily="49" charset="0"/>
              </a:rPr>
              <a:t> </a:t>
            </a:r>
            <a:endParaRPr lang="en-US" sz="1800" b="1" dirty="0">
              <a:solidFill>
                <a:srgbClr val="000080"/>
              </a:solidFill>
              <a:effectLst/>
              <a:latin typeface="Courier New" panose="02070309020205020404" pitchFamily="49" charset="0"/>
            </a:endParaRPr>
          </a:p>
          <a:p>
            <a:r>
              <a:rPr lang="en-US" sz="1800" dirty="0">
                <a:solidFill>
                  <a:srgbClr val="000000"/>
                </a:solidFill>
                <a:effectLst/>
                <a:latin typeface="Courier New" panose="02070309020205020404" pitchFamily="49" charset="0"/>
              </a:rPr>
              <a:t>    </a:t>
            </a:r>
            <a:r>
              <a:rPr lang="en-US" sz="1800" b="1" dirty="0">
                <a:solidFill>
                  <a:srgbClr val="000080"/>
                </a:solidFill>
                <a:effectLst/>
                <a:latin typeface="Courier New" panose="02070309020205020404" pitchFamily="49" charset="0"/>
              </a:rPr>
              <a:t>[</a:t>
            </a:r>
            <a:r>
              <a:rPr lang="en-US" sz="1800" b="1" dirty="0">
                <a:solidFill>
                  <a:srgbClr val="0000FF"/>
                </a:solidFill>
                <a:effectLst/>
                <a:latin typeface="Courier New" panose="02070309020205020404" pitchFamily="49" charset="0"/>
              </a:rPr>
              <a:t>case</a:t>
            </a:r>
            <a:r>
              <a:rPr lang="en-US" sz="1800" dirty="0">
                <a:solidFill>
                  <a:srgbClr val="000000"/>
                </a:solidFill>
                <a:effectLst/>
                <a:latin typeface="Courier New" panose="02070309020205020404" pitchFamily="49" charset="0"/>
              </a:rPr>
              <a:t> statements</a:t>
            </a:r>
            <a:r>
              <a:rPr lang="en-US" sz="1800" b="1" dirty="0">
                <a:solidFill>
                  <a:srgbClr val="000080"/>
                </a:solidFill>
                <a:effectLst/>
                <a:latin typeface="Courier New" panose="02070309020205020404" pitchFamily="49" charset="0"/>
              </a:rPr>
              <a:t>]</a:t>
            </a:r>
            <a:r>
              <a:rPr lang="en-US" sz="1800" dirty="0">
                <a:solidFill>
                  <a:srgbClr val="000000"/>
                </a:solidFill>
                <a:effectLst/>
                <a:latin typeface="Courier New" panose="02070309020205020404" pitchFamily="49" charset="0"/>
              </a:rPr>
              <a:t> </a:t>
            </a:r>
          </a:p>
          <a:p>
            <a:r>
              <a:rPr lang="en-US" sz="1800" b="1" dirty="0">
                <a:solidFill>
                  <a:srgbClr val="000080"/>
                </a:solidFill>
                <a:effectLst/>
                <a:latin typeface="Courier New" panose="02070309020205020404" pitchFamily="49" charset="0"/>
              </a:rPr>
              <a:t>    [</a:t>
            </a:r>
            <a:r>
              <a:rPr lang="en-US" sz="1800" b="1" dirty="0">
                <a:solidFill>
                  <a:srgbClr val="0000FF"/>
                </a:solidFill>
                <a:effectLst/>
                <a:latin typeface="Courier New" panose="02070309020205020404" pitchFamily="49" charset="0"/>
              </a:rPr>
              <a:t>while</a:t>
            </a:r>
            <a:r>
              <a:rPr lang="en-US" sz="1800" b="1" dirty="0">
                <a:solidFill>
                  <a:srgbClr val="000080"/>
                </a:solidFill>
                <a:effectLst/>
                <a:latin typeface="Courier New" panose="02070309020205020404" pitchFamily="49" charset="0"/>
              </a:rPr>
              <a:t>,</a:t>
            </a:r>
            <a:r>
              <a:rPr lang="en-US" sz="1800" dirty="0">
                <a:solidFill>
                  <a:srgbClr val="000000"/>
                </a:solidFill>
                <a:effectLst/>
                <a:latin typeface="Courier New" panose="02070309020205020404" pitchFamily="49" charset="0"/>
              </a:rPr>
              <a:t> </a:t>
            </a:r>
            <a:r>
              <a:rPr lang="en-US" sz="1800" b="1" dirty="0">
                <a:solidFill>
                  <a:srgbClr val="0000FF"/>
                </a:solidFill>
                <a:effectLst/>
                <a:latin typeface="Courier New" panose="02070309020205020404" pitchFamily="49" charset="0"/>
              </a:rPr>
              <a:t>repeat</a:t>
            </a:r>
            <a:r>
              <a:rPr lang="en-US" sz="1800" dirty="0">
                <a:solidFill>
                  <a:srgbClr val="000000"/>
                </a:solidFill>
                <a:effectLst/>
                <a:latin typeface="Courier New" panose="02070309020205020404" pitchFamily="49" charset="0"/>
              </a:rPr>
              <a:t> </a:t>
            </a:r>
            <a:r>
              <a:rPr lang="en-US" sz="1800" dirty="0">
                <a:solidFill>
                  <a:schemeClr val="tx1"/>
                </a:solidFill>
                <a:effectLst/>
                <a:latin typeface="Courier New" panose="02070309020205020404" pitchFamily="49" charset="0"/>
              </a:rPr>
              <a:t>and</a:t>
            </a:r>
            <a:r>
              <a:rPr lang="en-US" sz="1800" dirty="0">
                <a:solidFill>
                  <a:srgbClr val="000000"/>
                </a:solidFill>
                <a:effectLst/>
                <a:latin typeface="Courier New" panose="02070309020205020404" pitchFamily="49" charset="0"/>
              </a:rPr>
              <a:t> </a:t>
            </a:r>
            <a:r>
              <a:rPr lang="en-US" sz="1800" b="1" dirty="0">
                <a:solidFill>
                  <a:srgbClr val="0000FF"/>
                </a:solidFill>
                <a:effectLst/>
                <a:latin typeface="Courier New" panose="02070309020205020404" pitchFamily="49" charset="0"/>
              </a:rPr>
              <a:t>for</a:t>
            </a:r>
            <a:r>
              <a:rPr lang="en-US" sz="1800" dirty="0">
                <a:solidFill>
                  <a:srgbClr val="000000"/>
                </a:solidFill>
                <a:effectLst/>
                <a:latin typeface="Courier New" panose="02070309020205020404" pitchFamily="49" charset="0"/>
              </a:rPr>
              <a:t> loops</a:t>
            </a:r>
            <a:r>
              <a:rPr lang="en-US" sz="1800" b="1" dirty="0">
                <a:solidFill>
                  <a:srgbClr val="000080"/>
                </a:solidFill>
                <a:effectLst/>
                <a:latin typeface="Courier New" panose="02070309020205020404" pitchFamily="49" charset="0"/>
              </a:rPr>
              <a:t>]</a:t>
            </a:r>
            <a:r>
              <a:rPr lang="en-US" sz="1800" dirty="0">
                <a:solidFill>
                  <a:srgbClr val="000000"/>
                </a:solidFill>
                <a:effectLst/>
                <a:latin typeface="Courier New" panose="02070309020205020404" pitchFamily="49" charset="0"/>
              </a:rPr>
              <a:t> </a:t>
            </a:r>
          </a:p>
          <a:p>
            <a:r>
              <a:rPr lang="en-US" sz="1800" b="1" dirty="0">
                <a:solidFill>
                  <a:srgbClr val="000080"/>
                </a:solidFill>
                <a:effectLst/>
                <a:latin typeface="Courier New" panose="02070309020205020404" pitchFamily="49" charset="0"/>
              </a:rPr>
              <a:t>[</a:t>
            </a:r>
            <a:r>
              <a:rPr lang="en-US" sz="1800" b="1" dirty="0">
                <a:solidFill>
                  <a:srgbClr val="0000FF"/>
                </a:solidFill>
                <a:effectLst/>
                <a:latin typeface="Courier New" panose="02070309020205020404" pitchFamily="49" charset="0"/>
              </a:rPr>
              <a:t>end</a:t>
            </a:r>
            <a:r>
              <a:rPr lang="en-US" sz="1800" b="1" dirty="0">
                <a:solidFill>
                  <a:srgbClr val="000080"/>
                </a:solidFill>
                <a:effectLst/>
                <a:latin typeface="Courier New" panose="02070309020205020404" pitchFamily="49" charset="0"/>
              </a:rPr>
              <a:t>]</a:t>
            </a:r>
            <a:endParaRPr lang="en-US" dirty="0">
              <a:effectLst/>
            </a:endParaRPr>
          </a:p>
        </p:txBody>
      </p:sp>
      <p:pic>
        <p:nvPicPr>
          <p:cNvPr id="8" name="Picture 7">
            <a:extLst>
              <a:ext uri="{FF2B5EF4-FFF2-40B4-BE49-F238E27FC236}">
                <a16:creationId xmlns:a16="http://schemas.microsoft.com/office/drawing/2014/main" id="{CF506C96-FA76-5D41-A1CD-7FF6AD6E76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4768" y="5790091"/>
            <a:ext cx="928231" cy="928231"/>
          </a:xfrm>
          <a:prstGeom prst="rect">
            <a:avLst/>
          </a:prstGeom>
        </p:spPr>
      </p:pic>
    </p:spTree>
    <p:extLst>
      <p:ext uri="{BB962C8B-B14F-4D97-AF65-F5344CB8AC3E}">
        <p14:creationId xmlns:p14="http://schemas.microsoft.com/office/powerpoint/2010/main" val="14946556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Rectangle 9">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Oval 11">
            <a:extLst>
              <a:ext uri="{FF2B5EF4-FFF2-40B4-BE49-F238E27FC236}">
                <a16:creationId xmlns:a16="http://schemas.microsoft.com/office/drawing/2014/main" id="{4E0A5C5C-2A95-428E-9F6A-0D29EBD57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8395" y="1040837"/>
            <a:ext cx="4754948" cy="4754948"/>
          </a:xfrm>
          <a:prstGeom prst="ellipse">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13">
            <a:extLst>
              <a:ext uri="{FF2B5EF4-FFF2-40B4-BE49-F238E27FC236}">
                <a16:creationId xmlns:a16="http://schemas.microsoft.com/office/drawing/2014/main" id="{1056F38F-7C4E-461D-8709-7D0024AE1F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9411" y="1029607"/>
            <a:ext cx="4754948" cy="4754948"/>
          </a:xfrm>
          <a:prstGeom prst="ellipse">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C7278469-3C3C-49CE-AEEE-E176A4900B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9960" y="934855"/>
            <a:ext cx="4754948" cy="4754948"/>
          </a:xfrm>
          <a:prstGeom prst="ellipse">
            <a:avLst/>
          </a:pr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5AEB2F4-0028-4F49-A880-5B006F404F11}"/>
              </a:ext>
            </a:extLst>
          </p:cNvPr>
          <p:cNvSpPr>
            <a:spLocks noGrp="1"/>
          </p:cNvSpPr>
          <p:nvPr>
            <p:ph type="title"/>
          </p:nvPr>
        </p:nvSpPr>
        <p:spPr>
          <a:xfrm>
            <a:off x="1102368" y="1877492"/>
            <a:ext cx="4030132" cy="3215373"/>
          </a:xfrm>
        </p:spPr>
        <p:txBody>
          <a:bodyPr>
            <a:normAutofit/>
          </a:bodyPr>
          <a:lstStyle/>
          <a:p>
            <a:pPr algn="ctr"/>
            <a:r>
              <a:rPr lang="en-US" dirty="0">
                <a:solidFill>
                  <a:schemeClr val="bg1"/>
                </a:solidFill>
              </a:rPr>
              <a:t>Evolution of CAD systems</a:t>
            </a:r>
          </a:p>
        </p:txBody>
      </p:sp>
      <p:grpSp>
        <p:nvGrpSpPr>
          <p:cNvPr id="18" name="Group 17">
            <a:extLst>
              <a:ext uri="{FF2B5EF4-FFF2-40B4-BE49-F238E27FC236}">
                <a16:creationId xmlns:a16="http://schemas.microsoft.com/office/drawing/2014/main" id="{93DC754C-7E09-422D-A8BB-AF632E90DFA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77893"/>
            <a:ext cx="1861854" cy="717514"/>
            <a:chOff x="0" y="377893"/>
            <a:chExt cx="1861854" cy="717514"/>
          </a:xfrm>
          <a:solidFill>
            <a:schemeClr val="bg1"/>
          </a:solidFill>
        </p:grpSpPr>
        <p:sp>
          <p:nvSpPr>
            <p:cNvPr id="19" name="Freeform: Shape 18">
              <a:extLst>
                <a:ext uri="{FF2B5EF4-FFF2-40B4-BE49-F238E27FC236}">
                  <a16:creationId xmlns:a16="http://schemas.microsoft.com/office/drawing/2014/main" id="{C5A741B9-65EC-4C5B-9FE0-4A18575771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7789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endParaRPr lang="en-US"/>
            </a:p>
          </p:txBody>
        </p:sp>
        <p:sp>
          <p:nvSpPr>
            <p:cNvPr id="20" name="Freeform: Shape 19">
              <a:extLst>
                <a:ext uri="{FF2B5EF4-FFF2-40B4-BE49-F238E27FC236}">
                  <a16:creationId xmlns:a16="http://schemas.microsoft.com/office/drawing/2014/main" id="{C0BB4301-41FA-4453-956F-A11CC664B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1762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endParaRPr lang="en-US" dirty="0"/>
            </a:p>
          </p:txBody>
        </p:sp>
      </p:grpSp>
      <p:sp>
        <p:nvSpPr>
          <p:cNvPr id="22" name="Graphic 212">
            <a:extLst>
              <a:ext uri="{FF2B5EF4-FFF2-40B4-BE49-F238E27FC236}">
                <a16:creationId xmlns:a16="http://schemas.microsoft.com/office/drawing/2014/main" id="{4C6598AB-1C17-4D54-951C-A082D94ACB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8524" y="457812"/>
            <a:ext cx="914565" cy="914565"/>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24" name="Graphic 212">
            <a:extLst>
              <a:ext uri="{FF2B5EF4-FFF2-40B4-BE49-F238E27FC236}">
                <a16:creationId xmlns:a16="http://schemas.microsoft.com/office/drawing/2014/main" id="{C83B66D7-137D-4AC1-B172-53D60F08BE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8524" y="457812"/>
            <a:ext cx="914565" cy="914565"/>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26" name="Oval 25">
            <a:extLst>
              <a:ext uri="{FF2B5EF4-FFF2-40B4-BE49-F238E27FC236}">
                <a16:creationId xmlns:a16="http://schemas.microsoft.com/office/drawing/2014/main" id="{F6B92503-6984-4D15-8B98-8718709B78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2976" y="4946663"/>
            <a:ext cx="319941" cy="319941"/>
          </a:xfrm>
          <a:prstGeom prst="ellipse">
            <a:avLst/>
          </a:pr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8" name="Oval 27">
            <a:extLst>
              <a:ext uri="{FF2B5EF4-FFF2-40B4-BE49-F238E27FC236}">
                <a16:creationId xmlns:a16="http://schemas.microsoft.com/office/drawing/2014/main" id="{08DDF938-524E-4C18-A47D-C006278323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2976" y="4946663"/>
            <a:ext cx="319941" cy="319941"/>
          </a:xfrm>
          <a:prstGeom prst="ellipse">
            <a:avLst/>
          </a:pr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 name="Content Placeholder 2">
            <a:extLst>
              <a:ext uri="{FF2B5EF4-FFF2-40B4-BE49-F238E27FC236}">
                <a16:creationId xmlns:a16="http://schemas.microsoft.com/office/drawing/2014/main" id="{4BC68802-261A-472C-B5CC-E8510E7ED79A}"/>
              </a:ext>
            </a:extLst>
          </p:cNvPr>
          <p:cNvSpPr>
            <a:spLocks noGrp="1"/>
          </p:cNvSpPr>
          <p:nvPr>
            <p:ph idx="1"/>
          </p:nvPr>
        </p:nvSpPr>
        <p:spPr>
          <a:xfrm>
            <a:off x="6234868" y="1130846"/>
            <a:ext cx="5217173" cy="4351338"/>
          </a:xfrm>
        </p:spPr>
        <p:txBody>
          <a:bodyPr>
            <a:normAutofit/>
          </a:bodyPr>
          <a:lstStyle/>
          <a:p>
            <a:pPr algn="just"/>
            <a:r>
              <a:rPr lang="en-US" sz="1800" dirty="0">
                <a:solidFill>
                  <a:schemeClr val="bg1"/>
                </a:solidFill>
              </a:rPr>
              <a:t>Modern Integrated Circuits (IC) contain millions of transistors in a single chip. Placing so many transistors on the chip and finally </a:t>
            </a:r>
            <a:r>
              <a:rPr lang="en-US" sz="1800" dirty="0">
                <a:solidFill>
                  <a:schemeClr val="accent6"/>
                </a:solidFill>
              </a:rPr>
              <a:t>verifying the functionality of the chip manually can be really frustrating</a:t>
            </a:r>
            <a:r>
              <a:rPr lang="en-US" sz="1800" dirty="0">
                <a:solidFill>
                  <a:schemeClr val="bg1"/>
                </a:solidFill>
              </a:rPr>
              <a:t> for the chip architects.</a:t>
            </a:r>
          </a:p>
          <a:p>
            <a:pPr algn="just"/>
            <a:r>
              <a:rPr lang="en-US" sz="1800" dirty="0">
                <a:solidFill>
                  <a:schemeClr val="bg1"/>
                </a:solidFill>
              </a:rPr>
              <a:t>As the complexity of the </a:t>
            </a:r>
            <a:r>
              <a:rPr lang="en-US" sz="1800" dirty="0">
                <a:solidFill>
                  <a:schemeClr val="accent6"/>
                </a:solidFill>
              </a:rPr>
              <a:t>ICs grows every year proportionally with the shrinkage of the transistor </a:t>
            </a:r>
            <a:r>
              <a:rPr lang="en-US" sz="1800" dirty="0">
                <a:solidFill>
                  <a:schemeClr val="bg1"/>
                </a:solidFill>
              </a:rPr>
              <a:t>sizes, computer-aided techniques become crucial for the design and verification of the digital ICs.</a:t>
            </a:r>
          </a:p>
          <a:p>
            <a:pPr algn="just"/>
            <a:r>
              <a:rPr lang="en-US" sz="1800" dirty="0">
                <a:solidFill>
                  <a:schemeClr val="bg1"/>
                </a:solidFill>
              </a:rPr>
              <a:t>A general-purpose CAD system includes tools for different tasks such as: </a:t>
            </a:r>
            <a:r>
              <a:rPr lang="en-US" sz="1800" i="1" dirty="0">
                <a:solidFill>
                  <a:schemeClr val="accent6"/>
                </a:solidFill>
              </a:rPr>
              <a:t>design entry</a:t>
            </a:r>
            <a:r>
              <a:rPr lang="en-US" sz="1800" dirty="0">
                <a:solidFill>
                  <a:schemeClr val="accent6"/>
                </a:solidFill>
              </a:rPr>
              <a:t>, </a:t>
            </a:r>
            <a:r>
              <a:rPr lang="en-US" sz="1800" i="1" dirty="0">
                <a:solidFill>
                  <a:schemeClr val="accent6"/>
                </a:solidFill>
              </a:rPr>
              <a:t>logic synthesis</a:t>
            </a:r>
            <a:r>
              <a:rPr lang="en-US" sz="1800" dirty="0">
                <a:solidFill>
                  <a:schemeClr val="accent6"/>
                </a:solidFill>
              </a:rPr>
              <a:t>, </a:t>
            </a:r>
            <a:r>
              <a:rPr lang="en-US" sz="1800" i="1" dirty="0">
                <a:solidFill>
                  <a:schemeClr val="accent6"/>
                </a:solidFill>
              </a:rPr>
              <a:t>simulation</a:t>
            </a:r>
            <a:r>
              <a:rPr lang="en-US" sz="1800" dirty="0">
                <a:solidFill>
                  <a:schemeClr val="accent6"/>
                </a:solidFill>
              </a:rPr>
              <a:t> and </a:t>
            </a:r>
            <a:r>
              <a:rPr lang="en-US" sz="1800" i="1" dirty="0">
                <a:solidFill>
                  <a:schemeClr val="accent6"/>
                </a:solidFill>
              </a:rPr>
              <a:t>physical design</a:t>
            </a:r>
          </a:p>
        </p:txBody>
      </p:sp>
      <p:sp>
        <p:nvSpPr>
          <p:cNvPr id="4" name="Footer Placeholder 3">
            <a:extLst>
              <a:ext uri="{FF2B5EF4-FFF2-40B4-BE49-F238E27FC236}">
                <a16:creationId xmlns:a16="http://schemas.microsoft.com/office/drawing/2014/main" id="{661B9DA9-5191-491D-94D4-0D6ADD4D1153}"/>
              </a:ext>
            </a:extLst>
          </p:cNvPr>
          <p:cNvSpPr>
            <a:spLocks noGrp="1"/>
          </p:cNvSpPr>
          <p:nvPr>
            <p:ph type="ftr" sz="quarter" idx="11"/>
          </p:nvPr>
        </p:nvSpPr>
        <p:spPr>
          <a:xfrm>
            <a:off x="4038600" y="6356350"/>
            <a:ext cx="4114800" cy="365125"/>
          </a:xfrm>
        </p:spPr>
        <p:txBody>
          <a:bodyPr>
            <a:normAutofit/>
          </a:bodyPr>
          <a:lstStyle/>
          <a:p>
            <a:r>
              <a:rPr lang="en-US" sz="1400" b="1" dirty="0">
                <a:solidFill>
                  <a:schemeClr val="bg1"/>
                </a:solidFill>
              </a:rPr>
              <a:t>CSE460 : VLSI Design</a:t>
            </a:r>
            <a:r>
              <a:rPr lang="en-US" dirty="0">
                <a:solidFill>
                  <a:schemeClr val="bg1"/>
                </a:solidFill>
              </a:rPr>
              <a:t> </a:t>
            </a:r>
          </a:p>
        </p:txBody>
      </p:sp>
      <p:sp>
        <p:nvSpPr>
          <p:cNvPr id="5" name="Slide Number Placeholder 4">
            <a:extLst>
              <a:ext uri="{FF2B5EF4-FFF2-40B4-BE49-F238E27FC236}">
                <a16:creationId xmlns:a16="http://schemas.microsoft.com/office/drawing/2014/main" id="{ECD03A12-B98F-49CC-B00D-95389915A7FA}"/>
              </a:ext>
            </a:extLst>
          </p:cNvPr>
          <p:cNvSpPr>
            <a:spLocks noGrp="1"/>
          </p:cNvSpPr>
          <p:nvPr>
            <p:ph type="sldNum" sz="quarter" idx="12"/>
          </p:nvPr>
        </p:nvSpPr>
        <p:spPr>
          <a:xfrm>
            <a:off x="8610600" y="6356350"/>
            <a:ext cx="2743200" cy="365125"/>
          </a:xfrm>
        </p:spPr>
        <p:txBody>
          <a:bodyPr>
            <a:normAutofit/>
          </a:bodyPr>
          <a:lstStyle/>
          <a:p>
            <a:pPr>
              <a:spcAft>
                <a:spcPts val="600"/>
              </a:spcAft>
            </a:pPr>
            <a:fld id="{4022722E-B8F0-49A7-B007-BC47D25684C4}" type="slidenum">
              <a:rPr lang="en-US">
                <a:solidFill>
                  <a:schemeClr val="bg1"/>
                </a:solidFill>
              </a:rPr>
              <a:pPr>
                <a:spcAft>
                  <a:spcPts val="600"/>
                </a:spcAft>
              </a:pPr>
              <a:t>3</a:t>
            </a:fld>
            <a:endParaRPr lang="en-US">
              <a:solidFill>
                <a:schemeClr val="bg1"/>
              </a:solidFill>
            </a:endParaRPr>
          </a:p>
        </p:txBody>
      </p:sp>
      <p:grpSp>
        <p:nvGrpSpPr>
          <p:cNvPr id="30" name="Graphic 185">
            <a:extLst>
              <a:ext uri="{FF2B5EF4-FFF2-40B4-BE49-F238E27FC236}">
                <a16:creationId xmlns:a16="http://schemas.microsoft.com/office/drawing/2014/main" id="{3773FAF5-C452-4455-9411-D6AF5EBD4CA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812239" y="6139464"/>
            <a:ext cx="1054466" cy="469689"/>
            <a:chOff x="9841624" y="4115729"/>
            <a:chExt cx="602169" cy="268223"/>
          </a:xfrm>
          <a:solidFill>
            <a:schemeClr val="bg1"/>
          </a:solidFill>
        </p:grpSpPr>
        <p:sp>
          <p:nvSpPr>
            <p:cNvPr id="31" name="Freeform: Shape 30">
              <a:extLst>
                <a:ext uri="{FF2B5EF4-FFF2-40B4-BE49-F238E27FC236}">
                  <a16:creationId xmlns:a16="http://schemas.microsoft.com/office/drawing/2014/main" id="{1ECA0D96-F63C-4F7B-BE16-0F3FE76D7D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74F83A81-0546-400A-918A-90C9C48B81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9741F692-A5B6-4215-86D9-B1FD4FF26A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CC0876CB-9C60-4580-8FED-CD64EC7664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A879B3B7-48DB-4D3A-BB33-02766EAD3D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pic>
        <p:nvPicPr>
          <p:cNvPr id="23" name="Picture 22">
            <a:extLst>
              <a:ext uri="{FF2B5EF4-FFF2-40B4-BE49-F238E27FC236}">
                <a16:creationId xmlns:a16="http://schemas.microsoft.com/office/drawing/2014/main" id="{8E5B9BBB-8C87-3249-A29F-E6DC6B4EDF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4768" y="5790091"/>
            <a:ext cx="928231" cy="928231"/>
          </a:xfrm>
          <a:prstGeom prst="rect">
            <a:avLst/>
          </a:prstGeom>
        </p:spPr>
      </p:pic>
    </p:spTree>
    <p:extLst>
      <p:ext uri="{BB962C8B-B14F-4D97-AF65-F5344CB8AC3E}">
        <p14:creationId xmlns:p14="http://schemas.microsoft.com/office/powerpoint/2010/main" val="37665277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DB4365-7BD6-4D55-87E2-D767EB602719}"/>
              </a:ext>
            </a:extLst>
          </p:cNvPr>
          <p:cNvSpPr>
            <a:spLocks noGrp="1"/>
          </p:cNvSpPr>
          <p:nvPr>
            <p:ph type="title"/>
          </p:nvPr>
        </p:nvSpPr>
        <p:spPr>
          <a:xfrm>
            <a:off x="838200" y="365125"/>
            <a:ext cx="10515600" cy="1020763"/>
          </a:xfrm>
        </p:spPr>
        <p:txBody>
          <a:bodyPr/>
          <a:lstStyle/>
          <a:p>
            <a:r>
              <a:rPr lang="en-US" dirty="0">
                <a:solidFill>
                  <a:schemeClr val="bg1"/>
                </a:solidFill>
              </a:rPr>
              <a:t>Procedural Statements</a:t>
            </a:r>
          </a:p>
        </p:txBody>
      </p:sp>
      <p:sp>
        <p:nvSpPr>
          <p:cNvPr id="5" name="Slide Number Placeholder 4">
            <a:extLst>
              <a:ext uri="{FF2B5EF4-FFF2-40B4-BE49-F238E27FC236}">
                <a16:creationId xmlns:a16="http://schemas.microsoft.com/office/drawing/2014/main" id="{4881F728-A9BE-48EC-A6AE-9961E0B6D368}"/>
              </a:ext>
            </a:extLst>
          </p:cNvPr>
          <p:cNvSpPr>
            <a:spLocks noGrp="1"/>
          </p:cNvSpPr>
          <p:nvPr>
            <p:ph type="sldNum" sz="quarter" idx="12"/>
          </p:nvPr>
        </p:nvSpPr>
        <p:spPr/>
        <p:txBody>
          <a:bodyPr/>
          <a:lstStyle/>
          <a:p>
            <a:fld id="{4022722E-B8F0-49A7-B007-BC47D25684C4}" type="slidenum">
              <a:rPr lang="en-US" smtClean="0"/>
              <a:t>30</a:t>
            </a:fld>
            <a:endParaRPr lang="en-US"/>
          </a:p>
        </p:txBody>
      </p:sp>
      <p:sp>
        <p:nvSpPr>
          <p:cNvPr id="7" name="Footer Placeholder 3">
            <a:extLst>
              <a:ext uri="{FF2B5EF4-FFF2-40B4-BE49-F238E27FC236}">
                <a16:creationId xmlns:a16="http://schemas.microsoft.com/office/drawing/2014/main" id="{B0EF13A5-2F61-4385-87AA-0B7AC15B5736}"/>
              </a:ext>
            </a:extLst>
          </p:cNvPr>
          <p:cNvSpPr>
            <a:spLocks noGrp="1"/>
          </p:cNvSpPr>
          <p:nvPr>
            <p:ph type="ftr" sz="quarter" idx="11"/>
          </p:nvPr>
        </p:nvSpPr>
        <p:spPr>
          <a:xfrm>
            <a:off x="4038600" y="6356350"/>
            <a:ext cx="4114800" cy="365125"/>
          </a:xfrm>
        </p:spPr>
        <p:txBody>
          <a:bodyPr anchorCtr="1">
            <a:normAutofit/>
          </a:bodyPr>
          <a:lstStyle/>
          <a:p>
            <a:pPr>
              <a:spcAft>
                <a:spcPts val="600"/>
              </a:spcAft>
            </a:pPr>
            <a:r>
              <a:rPr lang="en-US" b="1" dirty="0">
                <a:solidFill>
                  <a:schemeClr val="bg1"/>
                </a:solidFill>
              </a:rPr>
              <a:t>CSE460 : VLSI Design</a:t>
            </a:r>
            <a:r>
              <a:rPr lang="en-US" dirty="0">
                <a:solidFill>
                  <a:schemeClr val="bg1"/>
                </a:solidFill>
              </a:rPr>
              <a:t> </a:t>
            </a:r>
          </a:p>
        </p:txBody>
      </p:sp>
      <p:sp>
        <p:nvSpPr>
          <p:cNvPr id="4" name="Content Placeholder 3">
            <a:extLst>
              <a:ext uri="{FF2B5EF4-FFF2-40B4-BE49-F238E27FC236}">
                <a16:creationId xmlns:a16="http://schemas.microsoft.com/office/drawing/2014/main" id="{D966F50D-5F90-474C-921F-561A8C54D051}"/>
              </a:ext>
            </a:extLst>
          </p:cNvPr>
          <p:cNvSpPr>
            <a:spLocks noGrp="1"/>
          </p:cNvSpPr>
          <p:nvPr>
            <p:ph idx="1"/>
          </p:nvPr>
        </p:nvSpPr>
        <p:spPr>
          <a:xfrm>
            <a:off x="838199" y="1385888"/>
            <a:ext cx="11220451" cy="4970462"/>
          </a:xfrm>
        </p:spPr>
        <p:txBody>
          <a:bodyPr>
            <a:normAutofit/>
          </a:bodyPr>
          <a:lstStyle/>
          <a:p>
            <a:pPr marL="0" marR="0" lvl="0" indent="0" algn="l" defTabSz="914400" rtl="0" eaLnBrk="1" fontAlgn="auto" latinLnBrk="0" hangingPunct="1">
              <a:lnSpc>
                <a:spcPct val="90000"/>
              </a:lnSpc>
              <a:spcBef>
                <a:spcPts val="1200"/>
              </a:spcBef>
              <a:spcAft>
                <a:spcPts val="200"/>
              </a:spcAft>
              <a:buClr>
                <a:srgbClr val="7F7F7F"/>
              </a:buClr>
              <a:buSzPct val="100000"/>
              <a:buNone/>
              <a:tabLst/>
              <a:defRPr/>
            </a:pPr>
            <a:r>
              <a:rPr kumimoji="0" lang="en-US" sz="2000" b="1" i="0" u="none" strike="noStrike" kern="1200" cap="none" spc="0" normalizeH="0" baseline="0" noProof="0" dirty="0">
                <a:ln>
                  <a:noFill/>
                </a:ln>
                <a:solidFill>
                  <a:schemeClr val="bg1"/>
                </a:solidFill>
                <a:effectLst/>
                <a:uLnTx/>
                <a:uFillTx/>
                <a:latin typeface="Calibri" panose="020F0502020204030204"/>
                <a:ea typeface="+mn-ea"/>
                <a:cs typeface="+mn-cs"/>
              </a:rPr>
              <a:t>The If-else statement:</a:t>
            </a:r>
          </a:p>
          <a:p>
            <a:pPr marL="0" indent="0">
              <a:buNone/>
            </a:pPr>
            <a:endParaRPr lang="en-US" sz="2000" dirty="0"/>
          </a:p>
        </p:txBody>
      </p:sp>
      <p:sp>
        <p:nvSpPr>
          <p:cNvPr id="3" name="Rectangle 2">
            <a:extLst>
              <a:ext uri="{FF2B5EF4-FFF2-40B4-BE49-F238E27FC236}">
                <a16:creationId xmlns:a16="http://schemas.microsoft.com/office/drawing/2014/main" id="{2FA939B6-17D8-44FE-89D0-637743BE10BB}"/>
              </a:ext>
            </a:extLst>
          </p:cNvPr>
          <p:cNvSpPr/>
          <p:nvPr/>
        </p:nvSpPr>
        <p:spPr>
          <a:xfrm>
            <a:off x="6457951" y="1485215"/>
            <a:ext cx="5600701" cy="3844023"/>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rgbClr val="0000FF"/>
                </a:solidFill>
                <a:effectLst/>
                <a:latin typeface="Courier New" panose="02070309020205020404" pitchFamily="49" charset="0"/>
              </a:rPr>
              <a:t>always</a:t>
            </a:r>
            <a:r>
              <a:rPr lang="en-US" sz="1800" dirty="0">
                <a:solidFill>
                  <a:srgbClr val="000000"/>
                </a:solidFill>
                <a:effectLst/>
                <a:latin typeface="Courier New" panose="02070309020205020404" pitchFamily="49" charset="0"/>
              </a:rPr>
              <a:t> </a:t>
            </a:r>
            <a:r>
              <a:rPr lang="en-US" sz="1800" b="1" dirty="0">
                <a:solidFill>
                  <a:srgbClr val="000080"/>
                </a:solidFill>
                <a:effectLst/>
                <a:latin typeface="Courier New" panose="02070309020205020404" pitchFamily="49" charset="0"/>
              </a:rPr>
              <a:t>@(*)</a:t>
            </a:r>
            <a:r>
              <a:rPr lang="en-US" sz="1800" dirty="0">
                <a:solidFill>
                  <a:srgbClr val="000000"/>
                </a:solidFill>
                <a:effectLst/>
                <a:latin typeface="Courier New" panose="02070309020205020404" pitchFamily="49" charset="0"/>
              </a:rPr>
              <a:t> </a:t>
            </a:r>
          </a:p>
          <a:p>
            <a:r>
              <a:rPr lang="en-US" sz="1800" b="1" dirty="0">
                <a:solidFill>
                  <a:srgbClr val="0000FF"/>
                </a:solidFill>
                <a:effectLst/>
                <a:latin typeface="Courier New" panose="02070309020205020404" pitchFamily="49" charset="0"/>
              </a:rPr>
              <a:t>    if</a:t>
            </a:r>
            <a:r>
              <a:rPr lang="en-US" sz="1800" b="1" dirty="0">
                <a:solidFill>
                  <a:srgbClr val="000080"/>
                </a:solidFill>
                <a:effectLst/>
                <a:latin typeface="Courier New" panose="02070309020205020404" pitchFamily="49" charset="0"/>
              </a:rPr>
              <a:t>(</a:t>
            </a:r>
            <a:r>
              <a:rPr lang="en-US" sz="1800" dirty="0">
                <a:solidFill>
                  <a:srgbClr val="000000"/>
                </a:solidFill>
                <a:effectLst/>
                <a:latin typeface="Courier New" panose="02070309020205020404" pitchFamily="49" charset="0"/>
              </a:rPr>
              <a:t>expression1</a:t>
            </a:r>
            <a:r>
              <a:rPr lang="en-US" sz="1800" b="1" dirty="0">
                <a:solidFill>
                  <a:srgbClr val="000080"/>
                </a:solidFill>
                <a:effectLst/>
                <a:latin typeface="Courier New" panose="02070309020205020404" pitchFamily="49" charset="0"/>
              </a:rPr>
              <a:t>)</a:t>
            </a:r>
            <a:r>
              <a:rPr lang="en-US" sz="1800" dirty="0">
                <a:solidFill>
                  <a:srgbClr val="000000"/>
                </a:solidFill>
                <a:effectLst/>
                <a:latin typeface="Courier New" panose="02070309020205020404" pitchFamily="49" charset="0"/>
              </a:rPr>
              <a:t> </a:t>
            </a:r>
          </a:p>
          <a:p>
            <a:r>
              <a:rPr lang="en-US" sz="1800" b="1" dirty="0">
                <a:solidFill>
                  <a:srgbClr val="0000FF"/>
                </a:solidFill>
                <a:effectLst/>
                <a:latin typeface="Courier New" panose="02070309020205020404" pitchFamily="49" charset="0"/>
              </a:rPr>
              <a:t>    begin</a:t>
            </a:r>
            <a:r>
              <a:rPr lang="en-US" sz="1800" dirty="0">
                <a:solidFill>
                  <a:srgbClr val="000000"/>
                </a:solidFill>
                <a:effectLst/>
                <a:latin typeface="Courier New" panose="02070309020205020404" pitchFamily="49" charset="0"/>
              </a:rPr>
              <a:t> </a:t>
            </a:r>
          </a:p>
          <a:p>
            <a:r>
              <a:rPr lang="en-US" dirty="0">
                <a:solidFill>
                  <a:srgbClr val="000000"/>
                </a:solidFill>
                <a:latin typeface="Courier New" panose="02070309020205020404" pitchFamily="49" charset="0"/>
              </a:rPr>
              <a:t>    	</a:t>
            </a:r>
            <a:r>
              <a:rPr lang="en-US" sz="1800" dirty="0">
                <a:solidFill>
                  <a:srgbClr val="000000"/>
                </a:solidFill>
                <a:effectLst/>
                <a:latin typeface="Courier New" panose="02070309020205020404" pitchFamily="49" charset="0"/>
              </a:rPr>
              <a:t>statement</a:t>
            </a:r>
            <a:r>
              <a:rPr lang="en-US" sz="1800" b="1" dirty="0">
                <a:solidFill>
                  <a:srgbClr val="000080"/>
                </a:solidFill>
                <a:effectLst/>
                <a:latin typeface="Courier New" panose="02070309020205020404" pitchFamily="49" charset="0"/>
              </a:rPr>
              <a:t>;</a:t>
            </a:r>
            <a:r>
              <a:rPr lang="en-US" sz="1800" dirty="0">
                <a:solidFill>
                  <a:srgbClr val="000000"/>
                </a:solidFill>
                <a:effectLst/>
                <a:latin typeface="Courier New" panose="02070309020205020404" pitchFamily="49" charset="0"/>
              </a:rPr>
              <a:t> </a:t>
            </a:r>
          </a:p>
          <a:p>
            <a:r>
              <a:rPr lang="en-US" sz="1800" b="1" dirty="0">
                <a:solidFill>
                  <a:srgbClr val="0000FF"/>
                </a:solidFill>
                <a:effectLst/>
                <a:latin typeface="Courier New" panose="02070309020205020404" pitchFamily="49" charset="0"/>
              </a:rPr>
              <a:t>    end</a:t>
            </a:r>
            <a:r>
              <a:rPr lang="en-US" sz="1800" dirty="0">
                <a:solidFill>
                  <a:srgbClr val="000000"/>
                </a:solidFill>
                <a:effectLst/>
                <a:latin typeface="Courier New" panose="02070309020205020404" pitchFamily="49" charset="0"/>
              </a:rPr>
              <a:t> </a:t>
            </a:r>
          </a:p>
          <a:p>
            <a:r>
              <a:rPr lang="en-US" sz="1800" b="1" dirty="0">
                <a:solidFill>
                  <a:srgbClr val="0000FF"/>
                </a:solidFill>
                <a:effectLst/>
                <a:latin typeface="Courier New" panose="02070309020205020404" pitchFamily="49" charset="0"/>
              </a:rPr>
              <a:t>    else</a:t>
            </a:r>
            <a:r>
              <a:rPr lang="en-US" sz="1800" dirty="0">
                <a:solidFill>
                  <a:srgbClr val="000000"/>
                </a:solidFill>
                <a:effectLst/>
                <a:latin typeface="Courier New" panose="02070309020205020404" pitchFamily="49" charset="0"/>
              </a:rPr>
              <a:t> </a:t>
            </a:r>
            <a:r>
              <a:rPr lang="en-US" sz="1800" b="1" dirty="0">
                <a:solidFill>
                  <a:srgbClr val="0000FF"/>
                </a:solidFill>
                <a:effectLst/>
                <a:latin typeface="Courier New" panose="02070309020205020404" pitchFamily="49" charset="0"/>
              </a:rPr>
              <a:t>if</a:t>
            </a:r>
            <a:r>
              <a:rPr lang="en-US" sz="1800" b="1" dirty="0">
                <a:solidFill>
                  <a:srgbClr val="000080"/>
                </a:solidFill>
                <a:effectLst/>
                <a:latin typeface="Courier New" panose="02070309020205020404" pitchFamily="49" charset="0"/>
              </a:rPr>
              <a:t>(</a:t>
            </a:r>
            <a:r>
              <a:rPr lang="en-US" sz="1800" dirty="0">
                <a:solidFill>
                  <a:srgbClr val="000000"/>
                </a:solidFill>
                <a:effectLst/>
                <a:latin typeface="Courier New" panose="02070309020205020404" pitchFamily="49" charset="0"/>
              </a:rPr>
              <a:t>expression2</a:t>
            </a:r>
            <a:r>
              <a:rPr lang="en-US" sz="1800" b="1" dirty="0">
                <a:solidFill>
                  <a:srgbClr val="000080"/>
                </a:solidFill>
                <a:effectLst/>
                <a:latin typeface="Courier New" panose="02070309020205020404" pitchFamily="49" charset="0"/>
              </a:rPr>
              <a:t>)</a:t>
            </a:r>
            <a:r>
              <a:rPr lang="en-US" sz="1800" dirty="0">
                <a:solidFill>
                  <a:srgbClr val="000000"/>
                </a:solidFill>
                <a:effectLst/>
                <a:latin typeface="Courier New" panose="02070309020205020404" pitchFamily="49" charset="0"/>
              </a:rPr>
              <a:t> </a:t>
            </a:r>
          </a:p>
          <a:p>
            <a:r>
              <a:rPr lang="en-US" b="1" dirty="0">
                <a:solidFill>
                  <a:srgbClr val="0000FF"/>
                </a:solidFill>
                <a:latin typeface="Courier New" panose="02070309020205020404" pitchFamily="49" charset="0"/>
              </a:rPr>
              <a:t>    </a:t>
            </a:r>
            <a:r>
              <a:rPr lang="en-US" sz="1800" b="1" dirty="0">
                <a:solidFill>
                  <a:srgbClr val="0000FF"/>
                </a:solidFill>
                <a:effectLst/>
                <a:latin typeface="Courier New" panose="02070309020205020404" pitchFamily="49" charset="0"/>
              </a:rPr>
              <a:t>begin</a:t>
            </a:r>
            <a:r>
              <a:rPr lang="en-US" sz="1800" dirty="0">
                <a:solidFill>
                  <a:srgbClr val="000000"/>
                </a:solidFill>
                <a:effectLst/>
                <a:latin typeface="Courier New" panose="02070309020205020404" pitchFamily="49" charset="0"/>
              </a:rPr>
              <a:t> </a:t>
            </a:r>
          </a:p>
          <a:p>
            <a:r>
              <a:rPr lang="en-US" dirty="0">
                <a:solidFill>
                  <a:srgbClr val="000000"/>
                </a:solidFill>
                <a:latin typeface="Courier New" panose="02070309020205020404" pitchFamily="49" charset="0"/>
              </a:rPr>
              <a:t>    	</a:t>
            </a:r>
            <a:r>
              <a:rPr lang="en-US" sz="1800" dirty="0">
                <a:solidFill>
                  <a:srgbClr val="000000"/>
                </a:solidFill>
                <a:effectLst/>
                <a:latin typeface="Courier New" panose="02070309020205020404" pitchFamily="49" charset="0"/>
              </a:rPr>
              <a:t>statement</a:t>
            </a:r>
            <a:r>
              <a:rPr lang="en-US" sz="1800" b="1" dirty="0">
                <a:solidFill>
                  <a:srgbClr val="000080"/>
                </a:solidFill>
                <a:effectLst/>
                <a:latin typeface="Courier New" panose="02070309020205020404" pitchFamily="49" charset="0"/>
              </a:rPr>
              <a:t>;</a:t>
            </a:r>
            <a:r>
              <a:rPr lang="en-US" sz="1800" dirty="0">
                <a:solidFill>
                  <a:srgbClr val="000000"/>
                </a:solidFill>
                <a:effectLst/>
                <a:latin typeface="Courier New" panose="02070309020205020404" pitchFamily="49" charset="0"/>
              </a:rPr>
              <a:t> </a:t>
            </a:r>
          </a:p>
          <a:p>
            <a:r>
              <a:rPr lang="en-US" sz="1800" b="1" dirty="0">
                <a:solidFill>
                  <a:srgbClr val="0000FF"/>
                </a:solidFill>
                <a:effectLst/>
                <a:latin typeface="Courier New" panose="02070309020205020404" pitchFamily="49" charset="0"/>
              </a:rPr>
              <a:t>    end</a:t>
            </a:r>
            <a:r>
              <a:rPr lang="en-US" sz="1800" dirty="0">
                <a:solidFill>
                  <a:srgbClr val="000000"/>
                </a:solidFill>
                <a:effectLst/>
                <a:latin typeface="Courier New" panose="02070309020205020404" pitchFamily="49" charset="0"/>
              </a:rPr>
              <a:t> </a:t>
            </a:r>
          </a:p>
          <a:p>
            <a:r>
              <a:rPr lang="en-US" sz="1800" b="1" dirty="0">
                <a:solidFill>
                  <a:srgbClr val="0000FF"/>
                </a:solidFill>
                <a:effectLst/>
                <a:latin typeface="Courier New" panose="02070309020205020404" pitchFamily="49" charset="0"/>
              </a:rPr>
              <a:t>    else</a:t>
            </a:r>
            <a:r>
              <a:rPr lang="en-US" sz="1800" dirty="0">
                <a:solidFill>
                  <a:srgbClr val="000000"/>
                </a:solidFill>
                <a:effectLst/>
                <a:latin typeface="Courier New" panose="02070309020205020404" pitchFamily="49" charset="0"/>
              </a:rPr>
              <a:t> </a:t>
            </a:r>
          </a:p>
          <a:p>
            <a:r>
              <a:rPr lang="en-US" sz="1800" b="1" dirty="0">
                <a:solidFill>
                  <a:srgbClr val="0000FF"/>
                </a:solidFill>
                <a:effectLst/>
                <a:latin typeface="Courier New" panose="02070309020205020404" pitchFamily="49" charset="0"/>
              </a:rPr>
              <a:t>    begin</a:t>
            </a:r>
            <a:r>
              <a:rPr lang="en-US" sz="1800" dirty="0">
                <a:solidFill>
                  <a:srgbClr val="000000"/>
                </a:solidFill>
                <a:effectLst/>
                <a:latin typeface="Courier New" panose="02070309020205020404" pitchFamily="49" charset="0"/>
              </a:rPr>
              <a:t> </a:t>
            </a:r>
          </a:p>
          <a:p>
            <a:r>
              <a:rPr lang="en-US" dirty="0">
                <a:solidFill>
                  <a:srgbClr val="000000"/>
                </a:solidFill>
                <a:latin typeface="Courier New" panose="02070309020205020404" pitchFamily="49" charset="0"/>
              </a:rPr>
              <a:t>        </a:t>
            </a:r>
            <a:r>
              <a:rPr lang="en-US" sz="1800" dirty="0">
                <a:solidFill>
                  <a:srgbClr val="000000"/>
                </a:solidFill>
                <a:effectLst/>
                <a:latin typeface="Courier New" panose="02070309020205020404" pitchFamily="49" charset="0"/>
              </a:rPr>
              <a:t>statement </a:t>
            </a:r>
          </a:p>
          <a:p>
            <a:r>
              <a:rPr lang="en-US" sz="1800" b="1" dirty="0">
                <a:solidFill>
                  <a:srgbClr val="0000FF"/>
                </a:solidFill>
                <a:effectLst/>
                <a:latin typeface="Courier New" panose="02070309020205020404" pitchFamily="49" charset="0"/>
              </a:rPr>
              <a:t>    end</a:t>
            </a:r>
            <a:r>
              <a:rPr lang="en-US" sz="1800" dirty="0">
                <a:solidFill>
                  <a:srgbClr val="000000"/>
                </a:solidFill>
                <a:effectLst/>
                <a:latin typeface="Courier New" panose="02070309020205020404" pitchFamily="49" charset="0"/>
              </a:rPr>
              <a:t> </a:t>
            </a:r>
          </a:p>
          <a:p>
            <a:r>
              <a:rPr lang="en-US" sz="1800" b="1" dirty="0">
                <a:solidFill>
                  <a:srgbClr val="0000FF"/>
                </a:solidFill>
                <a:effectLst/>
                <a:latin typeface="Courier New" panose="02070309020205020404" pitchFamily="49" charset="0"/>
              </a:rPr>
              <a:t>end</a:t>
            </a:r>
            <a:endParaRPr lang="en-US" dirty="0">
              <a:effectLst/>
            </a:endParaRPr>
          </a:p>
        </p:txBody>
      </p:sp>
      <p:sp>
        <p:nvSpPr>
          <p:cNvPr id="10" name="TextBox 9">
            <a:extLst>
              <a:ext uri="{FF2B5EF4-FFF2-40B4-BE49-F238E27FC236}">
                <a16:creationId xmlns:a16="http://schemas.microsoft.com/office/drawing/2014/main" id="{D22F5484-5956-4F48-879E-FE7F4D240339}"/>
              </a:ext>
            </a:extLst>
          </p:cNvPr>
          <p:cNvSpPr txBox="1"/>
          <p:nvPr/>
        </p:nvSpPr>
        <p:spPr>
          <a:xfrm>
            <a:off x="838199" y="2058988"/>
            <a:ext cx="4895852" cy="2139047"/>
          </a:xfrm>
          <a:prstGeom prst="rect">
            <a:avLst/>
          </a:prstGeom>
          <a:noFill/>
        </p:spPr>
        <p:txBody>
          <a:bodyPr wrap="square" rtlCol="0">
            <a:spAutoFit/>
          </a:bodyPr>
          <a:lstStyle/>
          <a:p>
            <a:pPr marL="285750" indent="-285750" algn="just">
              <a:buFont typeface="Arial" panose="020B0604020202020204" pitchFamily="34" charset="0"/>
              <a:buChar char="•"/>
            </a:pPr>
            <a:r>
              <a:rPr lang="en-US" sz="1900" dirty="0">
                <a:solidFill>
                  <a:schemeClr val="bg1"/>
                </a:solidFill>
              </a:rPr>
              <a:t>If expression1 is </a:t>
            </a:r>
            <a:r>
              <a:rPr lang="en-US" sz="1900" i="1" dirty="0">
                <a:solidFill>
                  <a:schemeClr val="bg1"/>
                </a:solidFill>
              </a:rPr>
              <a:t>True</a:t>
            </a:r>
            <a:r>
              <a:rPr lang="en-US" sz="1900" dirty="0">
                <a:solidFill>
                  <a:schemeClr val="bg1"/>
                </a:solidFill>
              </a:rPr>
              <a:t> then the first statement is evaluated.</a:t>
            </a:r>
          </a:p>
          <a:p>
            <a:pPr marL="285750" indent="-285750" algn="just">
              <a:buFont typeface="Arial" panose="020B0604020202020204" pitchFamily="34" charset="0"/>
              <a:buChar char="•"/>
            </a:pPr>
            <a:r>
              <a:rPr lang="en-US" sz="1900" dirty="0">
                <a:solidFill>
                  <a:schemeClr val="bg1"/>
                </a:solidFill>
              </a:rPr>
              <a:t>If not , then the compiler will consider other expressions.</a:t>
            </a:r>
          </a:p>
          <a:p>
            <a:pPr marL="285750" indent="-285750" algn="just">
              <a:buFont typeface="Arial" panose="020B0604020202020204" pitchFamily="34" charset="0"/>
              <a:buChar char="•"/>
            </a:pPr>
            <a:r>
              <a:rPr lang="en-US" sz="1900" dirty="0">
                <a:solidFill>
                  <a:schemeClr val="bg1"/>
                </a:solidFill>
              </a:rPr>
              <a:t>The </a:t>
            </a:r>
            <a:r>
              <a:rPr lang="en-US" sz="1900" b="1" dirty="0">
                <a:solidFill>
                  <a:schemeClr val="bg1"/>
                </a:solidFill>
              </a:rPr>
              <a:t>else if</a:t>
            </a:r>
            <a:r>
              <a:rPr lang="en-US" sz="1900" dirty="0">
                <a:solidFill>
                  <a:schemeClr val="bg1"/>
                </a:solidFill>
              </a:rPr>
              <a:t> and </a:t>
            </a:r>
            <a:r>
              <a:rPr lang="en-US" sz="1900" b="1" dirty="0">
                <a:solidFill>
                  <a:schemeClr val="bg1"/>
                </a:solidFill>
              </a:rPr>
              <a:t>else </a:t>
            </a:r>
            <a:r>
              <a:rPr lang="en-US" sz="1900" dirty="0">
                <a:solidFill>
                  <a:schemeClr val="bg1"/>
                </a:solidFill>
              </a:rPr>
              <a:t>clauses are optional.</a:t>
            </a:r>
          </a:p>
          <a:p>
            <a:pPr marL="285750" indent="-285750" algn="just">
              <a:buFont typeface="Arial" panose="020B0604020202020204" pitchFamily="34" charset="0"/>
              <a:buChar char="•"/>
            </a:pPr>
            <a:r>
              <a:rPr lang="en-US" sz="1900" dirty="0">
                <a:solidFill>
                  <a:schemeClr val="bg1"/>
                </a:solidFill>
              </a:rPr>
              <a:t>When multiple statements are involved, they have to be included inside a </a:t>
            </a:r>
            <a:r>
              <a:rPr lang="en-US" sz="1900" b="1" dirty="0">
                <a:solidFill>
                  <a:schemeClr val="bg1"/>
                </a:solidFill>
              </a:rPr>
              <a:t>begin-end block</a:t>
            </a:r>
          </a:p>
        </p:txBody>
      </p:sp>
      <p:pic>
        <p:nvPicPr>
          <p:cNvPr id="8" name="Picture 7">
            <a:extLst>
              <a:ext uri="{FF2B5EF4-FFF2-40B4-BE49-F238E27FC236}">
                <a16:creationId xmlns:a16="http://schemas.microsoft.com/office/drawing/2014/main" id="{B49D3B6B-8B61-A047-88F5-F0665F10FD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4768" y="5790091"/>
            <a:ext cx="928231" cy="928231"/>
          </a:xfrm>
          <a:prstGeom prst="rect">
            <a:avLst/>
          </a:prstGeom>
        </p:spPr>
      </p:pic>
    </p:spTree>
    <p:extLst>
      <p:ext uri="{BB962C8B-B14F-4D97-AF65-F5344CB8AC3E}">
        <p14:creationId xmlns:p14="http://schemas.microsoft.com/office/powerpoint/2010/main" val="4881627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DB4365-7BD6-4D55-87E2-D767EB602719}"/>
              </a:ext>
            </a:extLst>
          </p:cNvPr>
          <p:cNvSpPr>
            <a:spLocks noGrp="1"/>
          </p:cNvSpPr>
          <p:nvPr>
            <p:ph type="title"/>
          </p:nvPr>
        </p:nvSpPr>
        <p:spPr>
          <a:xfrm>
            <a:off x="838200" y="365125"/>
            <a:ext cx="10515600" cy="1020763"/>
          </a:xfrm>
        </p:spPr>
        <p:txBody>
          <a:bodyPr/>
          <a:lstStyle/>
          <a:p>
            <a:r>
              <a:rPr lang="en-US" dirty="0">
                <a:solidFill>
                  <a:schemeClr val="bg1"/>
                </a:solidFill>
              </a:rPr>
              <a:t>Procedural Statements</a:t>
            </a:r>
          </a:p>
        </p:txBody>
      </p:sp>
      <p:sp>
        <p:nvSpPr>
          <p:cNvPr id="5" name="Slide Number Placeholder 4">
            <a:extLst>
              <a:ext uri="{FF2B5EF4-FFF2-40B4-BE49-F238E27FC236}">
                <a16:creationId xmlns:a16="http://schemas.microsoft.com/office/drawing/2014/main" id="{4881F728-A9BE-48EC-A6AE-9961E0B6D368}"/>
              </a:ext>
            </a:extLst>
          </p:cNvPr>
          <p:cNvSpPr>
            <a:spLocks noGrp="1"/>
          </p:cNvSpPr>
          <p:nvPr>
            <p:ph type="sldNum" sz="quarter" idx="12"/>
          </p:nvPr>
        </p:nvSpPr>
        <p:spPr/>
        <p:txBody>
          <a:bodyPr/>
          <a:lstStyle/>
          <a:p>
            <a:fld id="{4022722E-B8F0-49A7-B007-BC47D25684C4}" type="slidenum">
              <a:rPr lang="en-US" smtClean="0"/>
              <a:t>31</a:t>
            </a:fld>
            <a:endParaRPr lang="en-US"/>
          </a:p>
        </p:txBody>
      </p:sp>
      <p:sp>
        <p:nvSpPr>
          <p:cNvPr id="7" name="Footer Placeholder 3">
            <a:extLst>
              <a:ext uri="{FF2B5EF4-FFF2-40B4-BE49-F238E27FC236}">
                <a16:creationId xmlns:a16="http://schemas.microsoft.com/office/drawing/2014/main" id="{B0EF13A5-2F61-4385-87AA-0B7AC15B5736}"/>
              </a:ext>
            </a:extLst>
          </p:cNvPr>
          <p:cNvSpPr>
            <a:spLocks noGrp="1"/>
          </p:cNvSpPr>
          <p:nvPr>
            <p:ph type="ftr" sz="quarter" idx="11"/>
          </p:nvPr>
        </p:nvSpPr>
        <p:spPr>
          <a:xfrm>
            <a:off x="4038600" y="6356350"/>
            <a:ext cx="4114800" cy="365125"/>
          </a:xfrm>
        </p:spPr>
        <p:txBody>
          <a:bodyPr anchorCtr="1">
            <a:normAutofit/>
          </a:bodyPr>
          <a:lstStyle/>
          <a:p>
            <a:pPr>
              <a:spcAft>
                <a:spcPts val="600"/>
              </a:spcAft>
            </a:pPr>
            <a:r>
              <a:rPr lang="en-US" b="1" dirty="0">
                <a:solidFill>
                  <a:schemeClr val="bg1"/>
                </a:solidFill>
              </a:rPr>
              <a:t>CSE460 : VLSI Design</a:t>
            </a:r>
            <a:r>
              <a:rPr lang="en-US" dirty="0">
                <a:solidFill>
                  <a:schemeClr val="bg1"/>
                </a:solidFill>
              </a:rPr>
              <a:t> </a:t>
            </a:r>
          </a:p>
        </p:txBody>
      </p:sp>
      <p:sp>
        <p:nvSpPr>
          <p:cNvPr id="4" name="Content Placeholder 3">
            <a:extLst>
              <a:ext uri="{FF2B5EF4-FFF2-40B4-BE49-F238E27FC236}">
                <a16:creationId xmlns:a16="http://schemas.microsoft.com/office/drawing/2014/main" id="{D966F50D-5F90-474C-921F-561A8C54D051}"/>
              </a:ext>
            </a:extLst>
          </p:cNvPr>
          <p:cNvSpPr>
            <a:spLocks noGrp="1"/>
          </p:cNvSpPr>
          <p:nvPr>
            <p:ph idx="1"/>
          </p:nvPr>
        </p:nvSpPr>
        <p:spPr>
          <a:xfrm>
            <a:off x="838199" y="1385888"/>
            <a:ext cx="11220451" cy="4970462"/>
          </a:xfrm>
        </p:spPr>
        <p:txBody>
          <a:bodyPr>
            <a:normAutofit/>
          </a:bodyPr>
          <a:lstStyle/>
          <a:p>
            <a:pPr marL="0" marR="0" lvl="0" indent="0" algn="l" defTabSz="914400" rtl="0" eaLnBrk="1" fontAlgn="auto" latinLnBrk="0" hangingPunct="1">
              <a:lnSpc>
                <a:spcPct val="90000"/>
              </a:lnSpc>
              <a:spcBef>
                <a:spcPts val="1200"/>
              </a:spcBef>
              <a:spcAft>
                <a:spcPts val="200"/>
              </a:spcAft>
              <a:buClr>
                <a:srgbClr val="7F7F7F"/>
              </a:buClr>
              <a:buSzPct val="100000"/>
              <a:buNone/>
              <a:tabLst/>
              <a:defRPr/>
            </a:pPr>
            <a:r>
              <a:rPr kumimoji="0" lang="en-US" sz="2000" b="1" i="0" u="none" strike="noStrike" kern="1200" cap="none" spc="0" normalizeH="0" baseline="0" noProof="0" dirty="0">
                <a:ln>
                  <a:noFill/>
                </a:ln>
                <a:solidFill>
                  <a:schemeClr val="bg1"/>
                </a:solidFill>
                <a:effectLst/>
                <a:uLnTx/>
                <a:uFillTx/>
                <a:latin typeface="Calibri" panose="020F0502020204030204"/>
                <a:ea typeface="+mn-ea"/>
                <a:cs typeface="+mn-cs"/>
              </a:rPr>
              <a:t>The If-else statement:</a:t>
            </a:r>
          </a:p>
          <a:p>
            <a:pPr marL="0" indent="0">
              <a:buNone/>
            </a:pPr>
            <a:endParaRPr lang="en-US" sz="2000" dirty="0"/>
          </a:p>
        </p:txBody>
      </p:sp>
      <p:sp>
        <p:nvSpPr>
          <p:cNvPr id="3" name="Rectangle 2">
            <a:extLst>
              <a:ext uri="{FF2B5EF4-FFF2-40B4-BE49-F238E27FC236}">
                <a16:creationId xmlns:a16="http://schemas.microsoft.com/office/drawing/2014/main" id="{2FA939B6-17D8-44FE-89D0-637743BE10BB}"/>
              </a:ext>
            </a:extLst>
          </p:cNvPr>
          <p:cNvSpPr/>
          <p:nvPr/>
        </p:nvSpPr>
        <p:spPr>
          <a:xfrm>
            <a:off x="838198" y="1932933"/>
            <a:ext cx="5600701" cy="3844023"/>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rgbClr val="0000FF"/>
                </a:solidFill>
                <a:effectLst/>
                <a:latin typeface="Courier New" panose="02070309020205020404" pitchFamily="49" charset="0"/>
              </a:rPr>
              <a:t>module</a:t>
            </a:r>
            <a:r>
              <a:rPr lang="en-US" sz="1800" dirty="0">
                <a:solidFill>
                  <a:srgbClr val="000000"/>
                </a:solidFill>
                <a:effectLst/>
                <a:latin typeface="Courier New" panose="02070309020205020404" pitchFamily="49" charset="0"/>
              </a:rPr>
              <a:t> mux2to1</a:t>
            </a:r>
            <a:r>
              <a:rPr lang="en-US" sz="1800" b="1" dirty="0">
                <a:solidFill>
                  <a:srgbClr val="000080"/>
                </a:solidFill>
                <a:effectLst/>
                <a:latin typeface="Courier New" panose="02070309020205020404" pitchFamily="49" charset="0"/>
              </a:rPr>
              <a:t>(</a:t>
            </a:r>
            <a:r>
              <a:rPr lang="en-US" sz="1800" dirty="0">
                <a:solidFill>
                  <a:srgbClr val="000000"/>
                </a:solidFill>
                <a:effectLst/>
                <a:latin typeface="Courier New" panose="02070309020205020404" pitchFamily="49" charset="0"/>
              </a:rPr>
              <a:t>A</a:t>
            </a:r>
            <a:r>
              <a:rPr lang="en-US" sz="1800" b="1" dirty="0">
                <a:solidFill>
                  <a:srgbClr val="000080"/>
                </a:solidFill>
                <a:effectLst/>
                <a:latin typeface="Courier New" panose="02070309020205020404" pitchFamily="49" charset="0"/>
              </a:rPr>
              <a:t>,</a:t>
            </a:r>
            <a:r>
              <a:rPr lang="en-US" sz="1800" dirty="0">
                <a:solidFill>
                  <a:srgbClr val="000000"/>
                </a:solidFill>
                <a:effectLst/>
                <a:latin typeface="Courier New" panose="02070309020205020404" pitchFamily="49" charset="0"/>
              </a:rPr>
              <a:t> B</a:t>
            </a:r>
            <a:r>
              <a:rPr lang="en-US" sz="1800" b="1" dirty="0">
                <a:solidFill>
                  <a:srgbClr val="000080"/>
                </a:solidFill>
                <a:effectLst/>
                <a:latin typeface="Courier New" panose="02070309020205020404" pitchFamily="49" charset="0"/>
              </a:rPr>
              <a:t>,</a:t>
            </a:r>
            <a:r>
              <a:rPr lang="en-US" sz="1800" dirty="0">
                <a:solidFill>
                  <a:srgbClr val="000000"/>
                </a:solidFill>
                <a:effectLst/>
                <a:latin typeface="Courier New" panose="02070309020205020404" pitchFamily="49" charset="0"/>
              </a:rPr>
              <a:t> S</a:t>
            </a:r>
            <a:r>
              <a:rPr lang="en-US" sz="1800" b="1" dirty="0">
                <a:solidFill>
                  <a:srgbClr val="000080"/>
                </a:solidFill>
                <a:effectLst/>
                <a:latin typeface="Courier New" panose="02070309020205020404" pitchFamily="49" charset="0"/>
              </a:rPr>
              <a:t>,</a:t>
            </a:r>
            <a:r>
              <a:rPr lang="en-US" sz="1800" dirty="0">
                <a:solidFill>
                  <a:srgbClr val="000000"/>
                </a:solidFill>
                <a:effectLst/>
                <a:latin typeface="Courier New" panose="02070309020205020404" pitchFamily="49" charset="0"/>
              </a:rPr>
              <a:t> Z</a:t>
            </a:r>
            <a:r>
              <a:rPr lang="en-US" sz="1800" b="1" dirty="0">
                <a:solidFill>
                  <a:srgbClr val="000080"/>
                </a:solidFill>
                <a:effectLst/>
                <a:latin typeface="Courier New" panose="02070309020205020404" pitchFamily="49" charset="0"/>
              </a:rPr>
              <a:t>);</a:t>
            </a:r>
            <a:r>
              <a:rPr lang="en-US" sz="1800" dirty="0">
                <a:solidFill>
                  <a:srgbClr val="000000"/>
                </a:solidFill>
                <a:effectLst/>
                <a:latin typeface="Courier New" panose="02070309020205020404" pitchFamily="49" charset="0"/>
              </a:rPr>
              <a:t> </a:t>
            </a:r>
          </a:p>
          <a:p>
            <a:endParaRPr lang="en-US" sz="1800" b="1" dirty="0">
              <a:solidFill>
                <a:srgbClr val="0000FF"/>
              </a:solidFill>
              <a:effectLst/>
              <a:latin typeface="Courier New" panose="02070309020205020404" pitchFamily="49" charset="0"/>
            </a:endParaRPr>
          </a:p>
          <a:p>
            <a:r>
              <a:rPr lang="en-US" sz="1800" b="1" dirty="0">
                <a:solidFill>
                  <a:srgbClr val="0000FF"/>
                </a:solidFill>
                <a:effectLst/>
                <a:latin typeface="Courier New" panose="02070309020205020404" pitchFamily="49" charset="0"/>
              </a:rPr>
              <a:t>    input</a:t>
            </a:r>
            <a:r>
              <a:rPr lang="en-US" sz="1800" dirty="0">
                <a:solidFill>
                  <a:srgbClr val="000000"/>
                </a:solidFill>
                <a:effectLst/>
                <a:latin typeface="Courier New" panose="02070309020205020404" pitchFamily="49" charset="0"/>
              </a:rPr>
              <a:t> A</a:t>
            </a:r>
            <a:r>
              <a:rPr lang="en-US" sz="1800" b="1" dirty="0">
                <a:solidFill>
                  <a:srgbClr val="000080"/>
                </a:solidFill>
                <a:effectLst/>
                <a:latin typeface="Courier New" panose="02070309020205020404" pitchFamily="49" charset="0"/>
              </a:rPr>
              <a:t>,</a:t>
            </a:r>
            <a:r>
              <a:rPr lang="en-US" sz="1800" dirty="0">
                <a:solidFill>
                  <a:srgbClr val="000000"/>
                </a:solidFill>
                <a:effectLst/>
                <a:latin typeface="Courier New" panose="02070309020205020404" pitchFamily="49" charset="0"/>
              </a:rPr>
              <a:t> B</a:t>
            </a:r>
            <a:r>
              <a:rPr lang="en-US" sz="1800" b="1" dirty="0">
                <a:solidFill>
                  <a:srgbClr val="000080"/>
                </a:solidFill>
                <a:effectLst/>
                <a:latin typeface="Courier New" panose="02070309020205020404" pitchFamily="49" charset="0"/>
              </a:rPr>
              <a:t>,</a:t>
            </a:r>
            <a:r>
              <a:rPr lang="en-US" sz="1800" dirty="0">
                <a:solidFill>
                  <a:srgbClr val="000000"/>
                </a:solidFill>
                <a:effectLst/>
                <a:latin typeface="Courier New" panose="02070309020205020404" pitchFamily="49" charset="0"/>
              </a:rPr>
              <a:t> S</a:t>
            </a:r>
            <a:r>
              <a:rPr lang="en-US" sz="1800" b="1" dirty="0">
                <a:solidFill>
                  <a:srgbClr val="000080"/>
                </a:solidFill>
                <a:effectLst/>
                <a:latin typeface="Courier New" panose="02070309020205020404" pitchFamily="49" charset="0"/>
              </a:rPr>
              <a:t>;</a:t>
            </a:r>
            <a:r>
              <a:rPr lang="en-US" sz="1800" dirty="0">
                <a:solidFill>
                  <a:srgbClr val="000000"/>
                </a:solidFill>
                <a:effectLst/>
                <a:latin typeface="Courier New" panose="02070309020205020404" pitchFamily="49" charset="0"/>
              </a:rPr>
              <a:t> </a:t>
            </a:r>
          </a:p>
          <a:p>
            <a:r>
              <a:rPr lang="en-US" b="1" dirty="0">
                <a:solidFill>
                  <a:srgbClr val="0000FF"/>
                </a:solidFill>
                <a:latin typeface="Courier New" panose="02070309020205020404" pitchFamily="49" charset="0"/>
              </a:rPr>
              <a:t>    </a:t>
            </a:r>
            <a:r>
              <a:rPr lang="en-US" sz="1800" b="1" dirty="0">
                <a:solidFill>
                  <a:srgbClr val="0000FF"/>
                </a:solidFill>
                <a:effectLst/>
                <a:latin typeface="Courier New" panose="02070309020205020404" pitchFamily="49" charset="0"/>
              </a:rPr>
              <a:t>output</a:t>
            </a:r>
            <a:r>
              <a:rPr lang="en-US" sz="1800" dirty="0">
                <a:solidFill>
                  <a:srgbClr val="000000"/>
                </a:solidFill>
                <a:effectLst/>
                <a:latin typeface="Courier New" panose="02070309020205020404" pitchFamily="49" charset="0"/>
              </a:rPr>
              <a:t> </a:t>
            </a:r>
            <a:r>
              <a:rPr lang="en-US" sz="1800" b="1" dirty="0">
                <a:solidFill>
                  <a:srgbClr val="0000FF"/>
                </a:solidFill>
                <a:effectLst/>
                <a:latin typeface="Courier New" panose="02070309020205020404" pitchFamily="49" charset="0"/>
              </a:rPr>
              <a:t>reg</a:t>
            </a:r>
            <a:r>
              <a:rPr lang="en-US" sz="1800" dirty="0">
                <a:solidFill>
                  <a:srgbClr val="000000"/>
                </a:solidFill>
                <a:effectLst/>
                <a:latin typeface="Courier New" panose="02070309020205020404" pitchFamily="49" charset="0"/>
              </a:rPr>
              <a:t> Z</a:t>
            </a:r>
            <a:r>
              <a:rPr lang="en-US" sz="1800" b="1" dirty="0">
                <a:solidFill>
                  <a:srgbClr val="000080"/>
                </a:solidFill>
                <a:effectLst/>
                <a:latin typeface="Courier New" panose="02070309020205020404" pitchFamily="49" charset="0"/>
              </a:rPr>
              <a:t>;</a:t>
            </a:r>
            <a:r>
              <a:rPr lang="en-US" sz="1800" dirty="0">
                <a:solidFill>
                  <a:srgbClr val="000000"/>
                </a:solidFill>
                <a:effectLst/>
                <a:latin typeface="Courier New" panose="02070309020205020404" pitchFamily="49" charset="0"/>
              </a:rPr>
              <a:t> </a:t>
            </a:r>
          </a:p>
          <a:p>
            <a:endParaRPr lang="en-US" sz="1800" b="1" dirty="0">
              <a:solidFill>
                <a:srgbClr val="0000FF"/>
              </a:solidFill>
              <a:effectLst/>
              <a:latin typeface="Courier New" panose="02070309020205020404" pitchFamily="49" charset="0"/>
            </a:endParaRPr>
          </a:p>
          <a:p>
            <a:r>
              <a:rPr lang="en-US" sz="1800" b="1" dirty="0">
                <a:solidFill>
                  <a:srgbClr val="0000FF"/>
                </a:solidFill>
                <a:effectLst/>
                <a:latin typeface="Courier New" panose="02070309020205020404" pitchFamily="49" charset="0"/>
              </a:rPr>
              <a:t>    always</a:t>
            </a:r>
            <a:r>
              <a:rPr lang="en-US" sz="1800" dirty="0">
                <a:solidFill>
                  <a:srgbClr val="000000"/>
                </a:solidFill>
                <a:effectLst/>
                <a:latin typeface="Courier New" panose="02070309020205020404" pitchFamily="49" charset="0"/>
              </a:rPr>
              <a:t> </a:t>
            </a:r>
            <a:r>
              <a:rPr lang="en-US" sz="1800" b="1" dirty="0">
                <a:solidFill>
                  <a:srgbClr val="000080"/>
                </a:solidFill>
                <a:effectLst/>
                <a:latin typeface="Courier New" panose="02070309020205020404" pitchFamily="49" charset="0"/>
              </a:rPr>
              <a:t>@(</a:t>
            </a:r>
            <a:r>
              <a:rPr lang="en-US" sz="1800" dirty="0">
                <a:solidFill>
                  <a:srgbClr val="000000"/>
                </a:solidFill>
                <a:effectLst/>
                <a:latin typeface="Courier New" panose="02070309020205020404" pitchFamily="49" charset="0"/>
              </a:rPr>
              <a:t>A</a:t>
            </a:r>
            <a:r>
              <a:rPr lang="en-US" sz="1800" b="1" dirty="0">
                <a:solidFill>
                  <a:srgbClr val="000080"/>
                </a:solidFill>
                <a:effectLst/>
                <a:latin typeface="Courier New" panose="02070309020205020404" pitchFamily="49" charset="0"/>
              </a:rPr>
              <a:t>,</a:t>
            </a:r>
            <a:r>
              <a:rPr lang="en-US" sz="1800" dirty="0">
                <a:solidFill>
                  <a:srgbClr val="000000"/>
                </a:solidFill>
                <a:effectLst/>
                <a:latin typeface="Courier New" panose="02070309020205020404" pitchFamily="49" charset="0"/>
              </a:rPr>
              <a:t> B</a:t>
            </a:r>
            <a:r>
              <a:rPr lang="en-US" sz="1800" b="1" dirty="0">
                <a:solidFill>
                  <a:srgbClr val="000080"/>
                </a:solidFill>
                <a:effectLst/>
                <a:latin typeface="Courier New" panose="02070309020205020404" pitchFamily="49" charset="0"/>
              </a:rPr>
              <a:t>,</a:t>
            </a:r>
            <a:r>
              <a:rPr lang="en-US" sz="1800" dirty="0">
                <a:solidFill>
                  <a:srgbClr val="000000"/>
                </a:solidFill>
                <a:effectLst/>
                <a:latin typeface="Courier New" panose="02070309020205020404" pitchFamily="49" charset="0"/>
              </a:rPr>
              <a:t> S</a:t>
            </a:r>
            <a:r>
              <a:rPr lang="en-US" sz="1800" b="1" dirty="0">
                <a:solidFill>
                  <a:srgbClr val="000080"/>
                </a:solidFill>
                <a:effectLst/>
                <a:latin typeface="Courier New" panose="02070309020205020404" pitchFamily="49" charset="0"/>
              </a:rPr>
              <a:t>)</a:t>
            </a:r>
            <a:r>
              <a:rPr lang="en-US" sz="1800" dirty="0">
                <a:solidFill>
                  <a:srgbClr val="000000"/>
                </a:solidFill>
                <a:effectLst/>
                <a:latin typeface="Courier New" panose="02070309020205020404" pitchFamily="49" charset="0"/>
              </a:rPr>
              <a:t> </a:t>
            </a:r>
          </a:p>
          <a:p>
            <a:r>
              <a:rPr lang="en-US" sz="1800" b="1" dirty="0">
                <a:solidFill>
                  <a:srgbClr val="0000FF"/>
                </a:solidFill>
                <a:effectLst/>
                <a:latin typeface="Courier New" panose="02070309020205020404" pitchFamily="49" charset="0"/>
              </a:rPr>
              <a:t>    begin</a:t>
            </a:r>
            <a:r>
              <a:rPr lang="en-US" sz="1800" dirty="0">
                <a:solidFill>
                  <a:srgbClr val="000000"/>
                </a:solidFill>
                <a:effectLst/>
                <a:latin typeface="Courier New" panose="02070309020205020404" pitchFamily="49" charset="0"/>
              </a:rPr>
              <a:t> </a:t>
            </a:r>
          </a:p>
          <a:p>
            <a:r>
              <a:rPr lang="en-US" sz="1800" b="1" dirty="0">
                <a:solidFill>
                  <a:srgbClr val="0000FF"/>
                </a:solidFill>
                <a:effectLst/>
                <a:latin typeface="Courier New" panose="02070309020205020404" pitchFamily="49" charset="0"/>
              </a:rPr>
              <a:t>	if</a:t>
            </a:r>
            <a:r>
              <a:rPr lang="en-US" sz="1800" b="1" dirty="0">
                <a:solidFill>
                  <a:srgbClr val="000080"/>
                </a:solidFill>
                <a:effectLst/>
                <a:latin typeface="Courier New" panose="02070309020205020404" pitchFamily="49" charset="0"/>
              </a:rPr>
              <a:t>(</a:t>
            </a:r>
            <a:r>
              <a:rPr lang="en-US" sz="1800" dirty="0">
                <a:solidFill>
                  <a:srgbClr val="000000"/>
                </a:solidFill>
                <a:effectLst/>
                <a:latin typeface="Courier New" panose="02070309020205020404" pitchFamily="49" charset="0"/>
              </a:rPr>
              <a:t>S </a:t>
            </a:r>
            <a:r>
              <a:rPr lang="en-US" sz="1800" b="1" dirty="0">
                <a:solidFill>
                  <a:srgbClr val="000080"/>
                </a:solidFill>
                <a:effectLst/>
                <a:latin typeface="Courier New" panose="02070309020205020404" pitchFamily="49" charset="0"/>
              </a:rPr>
              <a:t>==</a:t>
            </a:r>
            <a:r>
              <a:rPr lang="en-US" sz="1800" dirty="0">
                <a:solidFill>
                  <a:srgbClr val="000000"/>
                </a:solidFill>
                <a:effectLst/>
                <a:latin typeface="Courier New" panose="02070309020205020404" pitchFamily="49" charset="0"/>
              </a:rPr>
              <a:t> </a:t>
            </a:r>
            <a:r>
              <a:rPr lang="en-US" sz="1800" dirty="0">
                <a:solidFill>
                  <a:srgbClr val="FF8000"/>
                </a:solidFill>
                <a:effectLst/>
                <a:latin typeface="Courier New" panose="02070309020205020404" pitchFamily="49" charset="0"/>
              </a:rPr>
              <a:t>0</a:t>
            </a:r>
            <a:r>
              <a:rPr lang="en-US" sz="1800" b="1" dirty="0">
                <a:solidFill>
                  <a:srgbClr val="000080"/>
                </a:solidFill>
                <a:effectLst/>
                <a:latin typeface="Courier New" panose="02070309020205020404" pitchFamily="49" charset="0"/>
              </a:rPr>
              <a:t>)</a:t>
            </a:r>
            <a:r>
              <a:rPr lang="en-US" sz="1800" dirty="0">
                <a:solidFill>
                  <a:srgbClr val="000000"/>
                </a:solidFill>
                <a:effectLst/>
                <a:latin typeface="Courier New" panose="02070309020205020404" pitchFamily="49" charset="0"/>
              </a:rPr>
              <a:t> </a:t>
            </a:r>
          </a:p>
          <a:p>
            <a:r>
              <a:rPr lang="en-US" sz="1800" dirty="0">
                <a:solidFill>
                  <a:srgbClr val="000000"/>
                </a:solidFill>
                <a:effectLst/>
                <a:latin typeface="Courier New" panose="02070309020205020404" pitchFamily="49" charset="0"/>
              </a:rPr>
              <a:t>	    Z </a:t>
            </a:r>
            <a:r>
              <a:rPr lang="en-US" sz="1800" b="1" dirty="0">
                <a:solidFill>
                  <a:srgbClr val="000080"/>
                </a:solidFill>
                <a:effectLst/>
                <a:latin typeface="Courier New" panose="02070309020205020404" pitchFamily="49" charset="0"/>
              </a:rPr>
              <a:t>=</a:t>
            </a:r>
            <a:r>
              <a:rPr lang="en-US" sz="1800" dirty="0">
                <a:solidFill>
                  <a:srgbClr val="000000"/>
                </a:solidFill>
                <a:effectLst/>
                <a:latin typeface="Courier New" panose="02070309020205020404" pitchFamily="49" charset="0"/>
              </a:rPr>
              <a:t> A</a:t>
            </a:r>
            <a:r>
              <a:rPr lang="en-US" sz="1800" b="1" dirty="0">
                <a:solidFill>
                  <a:srgbClr val="000080"/>
                </a:solidFill>
                <a:effectLst/>
                <a:latin typeface="Courier New" panose="02070309020205020404" pitchFamily="49" charset="0"/>
              </a:rPr>
              <a:t>;</a:t>
            </a:r>
            <a:r>
              <a:rPr lang="en-US" sz="1800" dirty="0">
                <a:solidFill>
                  <a:srgbClr val="000000"/>
                </a:solidFill>
                <a:effectLst/>
                <a:latin typeface="Courier New" panose="02070309020205020404" pitchFamily="49" charset="0"/>
              </a:rPr>
              <a:t> </a:t>
            </a:r>
          </a:p>
          <a:p>
            <a:r>
              <a:rPr lang="en-US" sz="1800" b="1" dirty="0">
                <a:solidFill>
                  <a:srgbClr val="0000FF"/>
                </a:solidFill>
                <a:effectLst/>
                <a:latin typeface="Courier New" panose="02070309020205020404" pitchFamily="49" charset="0"/>
              </a:rPr>
              <a:t>	else</a:t>
            </a:r>
            <a:r>
              <a:rPr lang="en-US" sz="1800" dirty="0">
                <a:solidFill>
                  <a:srgbClr val="000000"/>
                </a:solidFill>
                <a:effectLst/>
                <a:latin typeface="Courier New" panose="02070309020205020404" pitchFamily="49" charset="0"/>
              </a:rPr>
              <a:t> </a:t>
            </a:r>
          </a:p>
          <a:p>
            <a:r>
              <a:rPr lang="en-US" sz="1800" dirty="0">
                <a:solidFill>
                  <a:srgbClr val="000000"/>
                </a:solidFill>
                <a:effectLst/>
                <a:latin typeface="Courier New" panose="02070309020205020404" pitchFamily="49" charset="0"/>
              </a:rPr>
              <a:t>	</a:t>
            </a:r>
            <a:r>
              <a:rPr lang="en-US" sz="1800">
                <a:solidFill>
                  <a:srgbClr val="000000"/>
                </a:solidFill>
                <a:effectLst/>
                <a:latin typeface="Courier New" panose="02070309020205020404" pitchFamily="49" charset="0"/>
              </a:rPr>
              <a:t>    Z </a:t>
            </a:r>
            <a:r>
              <a:rPr lang="en-US" sz="1800" b="1" dirty="0">
                <a:solidFill>
                  <a:srgbClr val="000080"/>
                </a:solidFill>
                <a:effectLst/>
                <a:latin typeface="Courier New" panose="02070309020205020404" pitchFamily="49" charset="0"/>
              </a:rPr>
              <a:t>=</a:t>
            </a:r>
            <a:r>
              <a:rPr lang="en-US" sz="1800" dirty="0">
                <a:solidFill>
                  <a:srgbClr val="000000"/>
                </a:solidFill>
                <a:effectLst/>
                <a:latin typeface="Courier New" panose="02070309020205020404" pitchFamily="49" charset="0"/>
              </a:rPr>
              <a:t> B</a:t>
            </a:r>
            <a:r>
              <a:rPr lang="en-US" sz="1800" b="1" dirty="0">
                <a:solidFill>
                  <a:srgbClr val="000080"/>
                </a:solidFill>
                <a:effectLst/>
                <a:latin typeface="Courier New" panose="02070309020205020404" pitchFamily="49" charset="0"/>
              </a:rPr>
              <a:t>;</a:t>
            </a:r>
            <a:r>
              <a:rPr lang="en-US" sz="1800" dirty="0">
                <a:solidFill>
                  <a:srgbClr val="000000"/>
                </a:solidFill>
                <a:effectLst/>
                <a:latin typeface="Courier New" panose="02070309020205020404" pitchFamily="49" charset="0"/>
              </a:rPr>
              <a:t> </a:t>
            </a:r>
          </a:p>
          <a:p>
            <a:r>
              <a:rPr lang="en-US" sz="1800" b="1" dirty="0">
                <a:solidFill>
                  <a:srgbClr val="0000FF"/>
                </a:solidFill>
                <a:effectLst/>
                <a:latin typeface="Courier New" panose="02070309020205020404" pitchFamily="49" charset="0"/>
              </a:rPr>
              <a:t>    end</a:t>
            </a:r>
            <a:r>
              <a:rPr lang="en-US" sz="1800" dirty="0">
                <a:solidFill>
                  <a:srgbClr val="000000"/>
                </a:solidFill>
                <a:effectLst/>
                <a:latin typeface="Courier New" panose="02070309020205020404" pitchFamily="49" charset="0"/>
              </a:rPr>
              <a:t> </a:t>
            </a:r>
          </a:p>
          <a:p>
            <a:endParaRPr lang="en-US" sz="1800" b="1" dirty="0">
              <a:solidFill>
                <a:srgbClr val="0000FF"/>
              </a:solidFill>
              <a:effectLst/>
              <a:latin typeface="Courier New" panose="02070309020205020404" pitchFamily="49" charset="0"/>
            </a:endParaRPr>
          </a:p>
          <a:p>
            <a:r>
              <a:rPr lang="en-US" sz="1800" b="1" dirty="0">
                <a:solidFill>
                  <a:srgbClr val="0000FF"/>
                </a:solidFill>
                <a:effectLst/>
                <a:latin typeface="Courier New" panose="02070309020205020404" pitchFamily="49" charset="0"/>
              </a:rPr>
              <a:t>endmodule</a:t>
            </a:r>
            <a:endParaRPr lang="en-US" dirty="0">
              <a:effectLst/>
            </a:endParaRPr>
          </a:p>
        </p:txBody>
      </p:sp>
      <p:sp>
        <p:nvSpPr>
          <p:cNvPr id="22" name="Rectangle 21">
            <a:extLst>
              <a:ext uri="{FF2B5EF4-FFF2-40B4-BE49-F238E27FC236}">
                <a16:creationId xmlns:a16="http://schemas.microsoft.com/office/drawing/2014/main" id="{00F4C2E1-82E7-4154-A876-DBAEE8D22FBC}"/>
              </a:ext>
            </a:extLst>
          </p:cNvPr>
          <p:cNvSpPr/>
          <p:nvPr/>
        </p:nvSpPr>
        <p:spPr>
          <a:xfrm>
            <a:off x="7820024" y="2006655"/>
            <a:ext cx="3557588" cy="3570180"/>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a:extLst>
              <a:ext uri="{FF2B5EF4-FFF2-40B4-BE49-F238E27FC236}">
                <a16:creationId xmlns:a16="http://schemas.microsoft.com/office/drawing/2014/main" id="{769E4DAA-05F1-49D1-9A80-2E7760D3F1A6}"/>
              </a:ext>
            </a:extLst>
          </p:cNvPr>
          <p:cNvPicPr>
            <a:picLocks noChangeAspect="1"/>
          </p:cNvPicPr>
          <p:nvPr/>
        </p:nvPicPr>
        <p:blipFill>
          <a:blip r:embed="rId2"/>
          <a:stretch>
            <a:fillRect/>
          </a:stretch>
        </p:blipFill>
        <p:spPr>
          <a:xfrm>
            <a:off x="8862662" y="2591427"/>
            <a:ext cx="1676634" cy="2400635"/>
          </a:xfrm>
          <a:prstGeom prst="rect">
            <a:avLst/>
          </a:prstGeom>
        </p:spPr>
      </p:pic>
      <p:pic>
        <p:nvPicPr>
          <p:cNvPr id="9" name="Picture 8">
            <a:extLst>
              <a:ext uri="{FF2B5EF4-FFF2-40B4-BE49-F238E27FC236}">
                <a16:creationId xmlns:a16="http://schemas.microsoft.com/office/drawing/2014/main" id="{FD6F5EF8-AB4E-4B46-8299-0F09CD8A25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4768" y="5790091"/>
            <a:ext cx="928231" cy="928231"/>
          </a:xfrm>
          <a:prstGeom prst="rect">
            <a:avLst/>
          </a:prstGeom>
        </p:spPr>
      </p:pic>
    </p:spTree>
    <p:extLst>
      <p:ext uri="{BB962C8B-B14F-4D97-AF65-F5344CB8AC3E}">
        <p14:creationId xmlns:p14="http://schemas.microsoft.com/office/powerpoint/2010/main" val="10397998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left)">
                                      <p:cBhvr>
                                        <p:cTn id="7" dur="500"/>
                                        <p:tgtEl>
                                          <p:spTgt spid="22"/>
                                        </p:tgtEl>
                                      </p:cBhvr>
                                    </p:animEffect>
                                  </p:childTnLst>
                                </p:cTn>
                              </p:par>
                              <p:par>
                                <p:cTn id="8" presetID="22" presetClass="entr" presetSubtype="8" fill="hold"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wipe(left)">
                                      <p:cBhvr>
                                        <p:cTn id="10" dur="500"/>
                                        <p:tgtEl>
                                          <p:spTgt spid="21"/>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2"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right)">
                                      <p:cBhvr>
                                        <p:cTn id="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2"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DB4365-7BD6-4D55-87E2-D767EB602719}"/>
              </a:ext>
            </a:extLst>
          </p:cNvPr>
          <p:cNvSpPr>
            <a:spLocks noGrp="1"/>
          </p:cNvSpPr>
          <p:nvPr>
            <p:ph type="title"/>
          </p:nvPr>
        </p:nvSpPr>
        <p:spPr>
          <a:xfrm>
            <a:off x="838200" y="365125"/>
            <a:ext cx="10515600" cy="1020763"/>
          </a:xfrm>
        </p:spPr>
        <p:txBody>
          <a:bodyPr/>
          <a:lstStyle/>
          <a:p>
            <a:r>
              <a:rPr lang="en-US" dirty="0">
                <a:solidFill>
                  <a:schemeClr val="bg1"/>
                </a:solidFill>
              </a:rPr>
              <a:t>Subcircuits in Verilog</a:t>
            </a:r>
          </a:p>
        </p:txBody>
      </p:sp>
      <p:sp>
        <p:nvSpPr>
          <p:cNvPr id="5" name="Slide Number Placeholder 4">
            <a:extLst>
              <a:ext uri="{FF2B5EF4-FFF2-40B4-BE49-F238E27FC236}">
                <a16:creationId xmlns:a16="http://schemas.microsoft.com/office/drawing/2014/main" id="{4881F728-A9BE-48EC-A6AE-9961E0B6D368}"/>
              </a:ext>
            </a:extLst>
          </p:cNvPr>
          <p:cNvSpPr>
            <a:spLocks noGrp="1"/>
          </p:cNvSpPr>
          <p:nvPr>
            <p:ph type="sldNum" sz="quarter" idx="12"/>
          </p:nvPr>
        </p:nvSpPr>
        <p:spPr/>
        <p:txBody>
          <a:bodyPr/>
          <a:lstStyle/>
          <a:p>
            <a:fld id="{4022722E-B8F0-49A7-B007-BC47D25684C4}" type="slidenum">
              <a:rPr lang="en-US" smtClean="0"/>
              <a:t>32</a:t>
            </a:fld>
            <a:endParaRPr lang="en-US"/>
          </a:p>
        </p:txBody>
      </p:sp>
      <p:sp>
        <p:nvSpPr>
          <p:cNvPr id="7" name="Footer Placeholder 3">
            <a:extLst>
              <a:ext uri="{FF2B5EF4-FFF2-40B4-BE49-F238E27FC236}">
                <a16:creationId xmlns:a16="http://schemas.microsoft.com/office/drawing/2014/main" id="{B0EF13A5-2F61-4385-87AA-0B7AC15B5736}"/>
              </a:ext>
            </a:extLst>
          </p:cNvPr>
          <p:cNvSpPr>
            <a:spLocks noGrp="1"/>
          </p:cNvSpPr>
          <p:nvPr>
            <p:ph type="ftr" sz="quarter" idx="11"/>
          </p:nvPr>
        </p:nvSpPr>
        <p:spPr>
          <a:xfrm>
            <a:off x="4038600" y="6356350"/>
            <a:ext cx="4114800" cy="365125"/>
          </a:xfrm>
        </p:spPr>
        <p:txBody>
          <a:bodyPr anchorCtr="1">
            <a:normAutofit/>
          </a:bodyPr>
          <a:lstStyle/>
          <a:p>
            <a:pPr>
              <a:spcAft>
                <a:spcPts val="600"/>
              </a:spcAft>
            </a:pPr>
            <a:r>
              <a:rPr lang="en-US" b="1" dirty="0">
                <a:solidFill>
                  <a:schemeClr val="bg1"/>
                </a:solidFill>
              </a:rPr>
              <a:t>CSE460 : VLSI Design</a:t>
            </a:r>
            <a:r>
              <a:rPr lang="en-US" dirty="0">
                <a:solidFill>
                  <a:schemeClr val="bg1"/>
                </a:solidFill>
              </a:rPr>
              <a:t> </a:t>
            </a:r>
          </a:p>
        </p:txBody>
      </p:sp>
      <p:sp>
        <p:nvSpPr>
          <p:cNvPr id="4" name="Content Placeholder 3">
            <a:extLst>
              <a:ext uri="{FF2B5EF4-FFF2-40B4-BE49-F238E27FC236}">
                <a16:creationId xmlns:a16="http://schemas.microsoft.com/office/drawing/2014/main" id="{D966F50D-5F90-474C-921F-561A8C54D051}"/>
              </a:ext>
            </a:extLst>
          </p:cNvPr>
          <p:cNvSpPr>
            <a:spLocks noGrp="1"/>
          </p:cNvSpPr>
          <p:nvPr>
            <p:ph idx="1"/>
          </p:nvPr>
        </p:nvSpPr>
        <p:spPr>
          <a:xfrm>
            <a:off x="838199" y="1385888"/>
            <a:ext cx="11220451" cy="4970462"/>
          </a:xfrm>
        </p:spPr>
        <p:txBody>
          <a:bodyPr>
            <a:normAutofit/>
          </a:bodyPr>
          <a:lstStyle/>
          <a:p>
            <a:pPr marL="91440" marR="0" lvl="0" indent="-91440" algn="l" defTabSz="914400" rtl="0" eaLnBrk="1" fontAlgn="auto" latinLnBrk="0" hangingPunct="1">
              <a:lnSpc>
                <a:spcPct val="90000"/>
              </a:lnSpc>
              <a:spcBef>
                <a:spcPts val="1200"/>
              </a:spcBef>
              <a:spcAft>
                <a:spcPts val="200"/>
              </a:spcAft>
              <a:buClr>
                <a:srgbClr val="7F7F7F"/>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schemeClr val="bg1"/>
                </a:solidFill>
                <a:effectLst/>
                <a:uLnTx/>
                <a:uFillTx/>
                <a:latin typeface="Calibri" panose="020F0502020204030204"/>
                <a:ea typeface="+mn-ea"/>
                <a:cs typeface="+mn-cs"/>
              </a:rPr>
              <a:t>  A Verilog module can  be included as a subcircuit in another module.</a:t>
            </a:r>
          </a:p>
          <a:p>
            <a:pPr marL="91440" marR="0" lvl="0" indent="-91440" algn="l" defTabSz="914400" rtl="0" eaLnBrk="1" fontAlgn="auto" latinLnBrk="0" hangingPunct="1">
              <a:lnSpc>
                <a:spcPct val="90000"/>
              </a:lnSpc>
              <a:spcBef>
                <a:spcPts val="1200"/>
              </a:spcBef>
              <a:spcAft>
                <a:spcPts val="200"/>
              </a:spcAft>
              <a:buClr>
                <a:srgbClr val="7F7F7F"/>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schemeClr val="bg1"/>
                </a:solidFill>
                <a:effectLst/>
                <a:uLnTx/>
                <a:uFillTx/>
                <a:latin typeface="Calibri" panose="020F0502020204030204"/>
                <a:ea typeface="+mn-ea"/>
                <a:cs typeface="+mn-cs"/>
              </a:rPr>
              <a:t>  Both module must be defined in the same file or else Verilog compiler must be told where each module is located.</a:t>
            </a:r>
          </a:p>
          <a:p>
            <a:pPr marL="91440" marR="0" lvl="0" indent="-91440" algn="l" defTabSz="914400" rtl="0" eaLnBrk="1" fontAlgn="auto" latinLnBrk="0" hangingPunct="1">
              <a:lnSpc>
                <a:spcPct val="90000"/>
              </a:lnSpc>
              <a:spcBef>
                <a:spcPts val="1200"/>
              </a:spcBef>
              <a:spcAft>
                <a:spcPts val="200"/>
              </a:spcAft>
              <a:buClr>
                <a:srgbClr val="7F7F7F"/>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schemeClr val="bg1"/>
                </a:solidFill>
                <a:effectLst/>
                <a:uLnTx/>
                <a:uFillTx/>
                <a:latin typeface="Calibri" panose="020F0502020204030204"/>
                <a:ea typeface="+mn-ea"/>
                <a:cs typeface="+mn-cs"/>
              </a:rPr>
              <a:t>  The general form of module instantiation expression is </a:t>
            </a:r>
          </a:p>
          <a:p>
            <a:pPr marL="457200" lvl="1" indent="0" algn="ctr">
              <a:spcBef>
                <a:spcPts val="1200"/>
              </a:spcBef>
              <a:spcAft>
                <a:spcPts val="200"/>
              </a:spcAft>
              <a:buClr>
                <a:srgbClr val="7F7F7F"/>
              </a:buClr>
              <a:buSzPct val="100000"/>
              <a:buNone/>
              <a:defRPr/>
            </a:pPr>
            <a:r>
              <a:rPr kumimoji="0" lang="en-US" sz="2000" b="1" i="1" u="none" strike="noStrike" kern="1200" cap="none" spc="0" normalizeH="0" baseline="0" noProof="0" dirty="0">
                <a:ln>
                  <a:noFill/>
                </a:ln>
                <a:solidFill>
                  <a:schemeClr val="bg1"/>
                </a:solidFill>
                <a:effectLst/>
                <a:uLnTx/>
                <a:uFillTx/>
                <a:latin typeface="Calibri" panose="020F0502020204030204"/>
                <a:ea typeface="+mn-ea"/>
                <a:cs typeface="+mn-cs"/>
              </a:rPr>
              <a:t> &lt;module_name&gt;  &lt;instance_name&gt; ( &lt;port_name[expressions]&gt;)</a:t>
            </a:r>
          </a:p>
          <a:p>
            <a:pPr>
              <a:spcBef>
                <a:spcPts val="1200"/>
              </a:spcBef>
              <a:spcAft>
                <a:spcPts val="200"/>
              </a:spcAft>
              <a:buClr>
                <a:srgbClr val="7F7F7F"/>
              </a:buClr>
              <a:buSzPct val="100000"/>
              <a:defRPr/>
            </a:pPr>
            <a:r>
              <a:rPr lang="en-US" sz="2000" dirty="0">
                <a:solidFill>
                  <a:schemeClr val="bg1"/>
                </a:solidFill>
                <a:latin typeface="Calibri" panose="020F0502020204030204"/>
              </a:rPr>
              <a:t>In the above definition</a:t>
            </a:r>
            <a:endParaRPr kumimoji="0" lang="en-US" sz="2000" b="0" u="none" strike="noStrike" kern="1200" cap="none" spc="0" normalizeH="0" baseline="0" noProof="0" dirty="0">
              <a:ln>
                <a:noFill/>
              </a:ln>
              <a:solidFill>
                <a:schemeClr val="bg1"/>
              </a:solidFill>
              <a:effectLst/>
              <a:uLnTx/>
              <a:uFillTx/>
              <a:latin typeface="Calibri" panose="020F0502020204030204"/>
              <a:ea typeface="+mn-ea"/>
              <a:cs typeface="+mn-cs"/>
            </a:endParaRPr>
          </a:p>
          <a:p>
            <a:pPr lvl="1">
              <a:spcBef>
                <a:spcPts val="1200"/>
              </a:spcBef>
              <a:spcAft>
                <a:spcPts val="200"/>
              </a:spcAft>
              <a:buClr>
                <a:srgbClr val="7F7F7F"/>
              </a:buClr>
              <a:buSzPct val="100000"/>
              <a:buFont typeface="Wingdings" panose="05000000000000000000" pitchFamily="2" charset="2"/>
              <a:buChar char="Ø"/>
              <a:defRPr/>
            </a:pPr>
            <a:r>
              <a:rPr kumimoji="0" lang="en-US" sz="2000" b="0" i="1" u="none" strike="noStrike" kern="1200" cap="none" spc="0" normalizeH="0" baseline="0" noProof="0" dirty="0">
                <a:ln>
                  <a:noFill/>
                </a:ln>
                <a:solidFill>
                  <a:schemeClr val="bg1"/>
                </a:solidFill>
                <a:effectLst/>
                <a:uLnTx/>
                <a:uFillTx/>
                <a:latin typeface="Calibri" panose="020F0502020204030204"/>
                <a:ea typeface="+mn-ea"/>
                <a:cs typeface="+mn-cs"/>
              </a:rPr>
              <a:t> </a:t>
            </a:r>
            <a:r>
              <a:rPr kumimoji="0" lang="en-US" sz="2000" b="0" i="1" u="none" strike="noStrike" kern="1200" cap="none" spc="0" normalizeH="0" baseline="0" noProof="0" dirty="0" err="1">
                <a:ln>
                  <a:noFill/>
                </a:ln>
                <a:solidFill>
                  <a:schemeClr val="bg1"/>
                </a:solidFill>
                <a:effectLst/>
                <a:uLnTx/>
                <a:uFillTx/>
                <a:latin typeface="Calibri" panose="020F0502020204030204"/>
                <a:ea typeface="+mn-ea"/>
                <a:cs typeface="+mn-cs"/>
              </a:rPr>
              <a:t>module_name</a:t>
            </a:r>
            <a:r>
              <a:rPr kumimoji="0" lang="en-US" sz="2000" b="0" i="1" u="none" strike="noStrike" kern="1200" cap="none" spc="0" normalizeH="0" baseline="0" noProof="0" dirty="0">
                <a:ln>
                  <a:noFill/>
                </a:ln>
                <a:solidFill>
                  <a:schemeClr val="bg1"/>
                </a:solidFill>
                <a:effectLst/>
                <a:uLnTx/>
                <a:uFillTx/>
                <a:latin typeface="Calibri" panose="020F0502020204030204"/>
                <a:ea typeface="+mn-ea"/>
                <a:cs typeface="+mn-cs"/>
              </a:rPr>
              <a:t> </a:t>
            </a:r>
            <a:r>
              <a:rPr kumimoji="0" lang="en-US" sz="2000" b="0" i="0" u="none" strike="noStrike" kern="1200" cap="none" spc="0" normalizeH="0" baseline="0" noProof="0" dirty="0">
                <a:ln>
                  <a:noFill/>
                </a:ln>
                <a:solidFill>
                  <a:schemeClr val="bg1"/>
                </a:solidFill>
                <a:effectLst/>
                <a:uLnTx/>
                <a:uFillTx/>
                <a:latin typeface="Calibri" panose="020F0502020204030204"/>
                <a:ea typeface="+mn-ea"/>
                <a:cs typeface="+mn-cs"/>
              </a:rPr>
              <a:t> is the name of the module of the child circuit that is to be included in the  parent circuit.</a:t>
            </a:r>
          </a:p>
          <a:p>
            <a:pPr lvl="1">
              <a:spcBef>
                <a:spcPts val="1200"/>
              </a:spcBef>
              <a:spcAft>
                <a:spcPts val="200"/>
              </a:spcAft>
              <a:buClr>
                <a:srgbClr val="7F7F7F"/>
              </a:buClr>
              <a:buSzPct val="100000"/>
              <a:buFont typeface="Wingdings" panose="05000000000000000000" pitchFamily="2" charset="2"/>
              <a:buChar char="Ø"/>
              <a:defRPr/>
            </a:pPr>
            <a:r>
              <a:rPr kumimoji="0" lang="en-US" sz="2000" b="0" i="1" u="none" strike="noStrike" kern="1200" cap="none" spc="0" normalizeH="0" baseline="0" noProof="0" dirty="0" err="1">
                <a:ln>
                  <a:noFill/>
                </a:ln>
                <a:solidFill>
                  <a:schemeClr val="bg1"/>
                </a:solidFill>
                <a:effectLst/>
                <a:uLnTx/>
                <a:uFillTx/>
                <a:latin typeface="Calibri" panose="020F0502020204030204"/>
                <a:ea typeface="+mn-ea"/>
                <a:cs typeface="+mn-cs"/>
              </a:rPr>
              <a:t>instance_name</a:t>
            </a:r>
            <a:r>
              <a:rPr kumimoji="0" lang="en-US" sz="2000" b="0" i="1" u="none" strike="noStrike" kern="1200" cap="none" spc="0" normalizeH="0" baseline="0" noProof="0" dirty="0">
                <a:ln>
                  <a:noFill/>
                </a:ln>
                <a:solidFill>
                  <a:schemeClr val="bg1"/>
                </a:solidFill>
                <a:effectLst/>
                <a:uLnTx/>
                <a:uFillTx/>
                <a:latin typeface="Calibri" panose="020F0502020204030204"/>
                <a:ea typeface="+mn-ea"/>
                <a:cs typeface="+mn-cs"/>
              </a:rPr>
              <a:t>  </a:t>
            </a:r>
            <a:r>
              <a:rPr kumimoji="0" lang="en-US" sz="2000" b="0" i="0" u="none" strike="noStrike" kern="1200" cap="none" spc="0" normalizeH="0" baseline="0" noProof="0" dirty="0">
                <a:ln>
                  <a:noFill/>
                </a:ln>
                <a:solidFill>
                  <a:schemeClr val="bg1"/>
                </a:solidFill>
                <a:effectLst/>
                <a:uLnTx/>
                <a:uFillTx/>
                <a:latin typeface="Calibri" panose="020F0502020204030204"/>
                <a:ea typeface="+mn-ea"/>
                <a:cs typeface="+mn-cs"/>
              </a:rPr>
              <a:t>can be any legal Verilog identifiers.</a:t>
            </a:r>
          </a:p>
          <a:p>
            <a:pPr lvl="1">
              <a:spcBef>
                <a:spcPts val="1200"/>
              </a:spcBef>
              <a:spcAft>
                <a:spcPts val="200"/>
              </a:spcAft>
              <a:buClr>
                <a:srgbClr val="7F7F7F"/>
              </a:buClr>
              <a:buSzPct val="100000"/>
              <a:buFont typeface="Wingdings" panose="05000000000000000000" pitchFamily="2" charset="2"/>
              <a:buChar char="Ø"/>
              <a:defRPr/>
            </a:pPr>
            <a:r>
              <a:rPr kumimoji="0" lang="en-US" sz="2000" b="0" i="1" u="none" strike="noStrike" kern="1200" cap="none" spc="0" normalizeH="0" baseline="0" noProof="0" dirty="0">
                <a:ln>
                  <a:noFill/>
                </a:ln>
                <a:solidFill>
                  <a:schemeClr val="bg1"/>
                </a:solidFill>
                <a:effectLst/>
                <a:uLnTx/>
                <a:uFillTx/>
                <a:latin typeface="Calibri" panose="020F0502020204030204"/>
                <a:ea typeface="+mn-ea"/>
                <a:cs typeface="+mn-cs"/>
              </a:rPr>
              <a:t>port_name  </a:t>
            </a:r>
            <a:r>
              <a:rPr kumimoji="0" lang="en-US" sz="2000" b="0" i="0" u="none" strike="noStrike" kern="1200" cap="none" spc="0" normalizeH="0" baseline="0" noProof="0" dirty="0">
                <a:ln>
                  <a:noFill/>
                </a:ln>
                <a:solidFill>
                  <a:schemeClr val="bg1"/>
                </a:solidFill>
                <a:effectLst/>
                <a:uLnTx/>
                <a:uFillTx/>
                <a:latin typeface="Calibri" panose="020F0502020204030204"/>
                <a:ea typeface="+mn-ea"/>
                <a:cs typeface="+mn-cs"/>
              </a:rPr>
              <a:t>basically is the list of ports that specify the connections that will be passed to the subcircuit.</a:t>
            </a:r>
            <a:endParaRPr kumimoji="0" lang="en-US" sz="2000" b="0" i="1" u="none" strike="noStrike" kern="1200" cap="none" spc="0" normalizeH="0" baseline="0" noProof="0" dirty="0">
              <a:ln>
                <a:noFill/>
              </a:ln>
              <a:solidFill>
                <a:schemeClr val="bg1"/>
              </a:solidFill>
              <a:effectLst/>
              <a:uLnTx/>
              <a:uFillTx/>
              <a:latin typeface="Calibri" panose="020F0502020204030204"/>
              <a:ea typeface="+mn-ea"/>
              <a:cs typeface="+mn-cs"/>
            </a:endParaRPr>
          </a:p>
          <a:p>
            <a:pPr marL="0" indent="0">
              <a:buNone/>
            </a:pPr>
            <a:endParaRPr lang="en-US" sz="2000" dirty="0">
              <a:solidFill>
                <a:schemeClr val="bg1"/>
              </a:solidFill>
            </a:endParaRPr>
          </a:p>
        </p:txBody>
      </p:sp>
      <p:pic>
        <p:nvPicPr>
          <p:cNvPr id="6" name="Picture 5">
            <a:extLst>
              <a:ext uri="{FF2B5EF4-FFF2-40B4-BE49-F238E27FC236}">
                <a16:creationId xmlns:a16="http://schemas.microsoft.com/office/drawing/2014/main" id="{73D23E01-F233-8641-B5CD-17E1D5D04D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4768" y="5790091"/>
            <a:ext cx="928231" cy="928231"/>
          </a:xfrm>
          <a:prstGeom prst="rect">
            <a:avLst/>
          </a:prstGeom>
        </p:spPr>
      </p:pic>
    </p:spTree>
    <p:extLst>
      <p:ext uri="{BB962C8B-B14F-4D97-AF65-F5344CB8AC3E}">
        <p14:creationId xmlns:p14="http://schemas.microsoft.com/office/powerpoint/2010/main" val="37145781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DB4365-7BD6-4D55-87E2-D767EB602719}"/>
              </a:ext>
            </a:extLst>
          </p:cNvPr>
          <p:cNvSpPr>
            <a:spLocks noGrp="1"/>
          </p:cNvSpPr>
          <p:nvPr>
            <p:ph type="title"/>
          </p:nvPr>
        </p:nvSpPr>
        <p:spPr>
          <a:xfrm>
            <a:off x="428625" y="365126"/>
            <a:ext cx="10925175" cy="824230"/>
          </a:xfrm>
        </p:spPr>
        <p:txBody>
          <a:bodyPr/>
          <a:lstStyle/>
          <a:p>
            <a:r>
              <a:rPr lang="en-US" dirty="0">
                <a:solidFill>
                  <a:schemeClr val="bg1"/>
                </a:solidFill>
              </a:rPr>
              <a:t>4-bit Ripple Carry Adder</a:t>
            </a:r>
          </a:p>
        </p:txBody>
      </p:sp>
      <p:sp>
        <p:nvSpPr>
          <p:cNvPr id="5" name="Slide Number Placeholder 4">
            <a:extLst>
              <a:ext uri="{FF2B5EF4-FFF2-40B4-BE49-F238E27FC236}">
                <a16:creationId xmlns:a16="http://schemas.microsoft.com/office/drawing/2014/main" id="{4881F728-A9BE-48EC-A6AE-9961E0B6D368}"/>
              </a:ext>
            </a:extLst>
          </p:cNvPr>
          <p:cNvSpPr>
            <a:spLocks noGrp="1"/>
          </p:cNvSpPr>
          <p:nvPr>
            <p:ph type="sldNum" sz="quarter" idx="12"/>
          </p:nvPr>
        </p:nvSpPr>
        <p:spPr/>
        <p:txBody>
          <a:bodyPr/>
          <a:lstStyle/>
          <a:p>
            <a:fld id="{4022722E-B8F0-49A7-B007-BC47D25684C4}" type="slidenum">
              <a:rPr lang="en-US" smtClean="0"/>
              <a:t>33</a:t>
            </a:fld>
            <a:endParaRPr lang="en-US"/>
          </a:p>
        </p:txBody>
      </p:sp>
      <p:sp>
        <p:nvSpPr>
          <p:cNvPr id="7" name="Footer Placeholder 3">
            <a:extLst>
              <a:ext uri="{FF2B5EF4-FFF2-40B4-BE49-F238E27FC236}">
                <a16:creationId xmlns:a16="http://schemas.microsoft.com/office/drawing/2014/main" id="{B0EF13A5-2F61-4385-87AA-0B7AC15B5736}"/>
              </a:ext>
            </a:extLst>
          </p:cNvPr>
          <p:cNvSpPr>
            <a:spLocks noGrp="1"/>
          </p:cNvSpPr>
          <p:nvPr>
            <p:ph type="ftr" sz="quarter" idx="11"/>
          </p:nvPr>
        </p:nvSpPr>
        <p:spPr>
          <a:xfrm>
            <a:off x="4038600" y="6356350"/>
            <a:ext cx="4114800" cy="365125"/>
          </a:xfrm>
        </p:spPr>
        <p:txBody>
          <a:bodyPr anchorCtr="1">
            <a:normAutofit/>
          </a:bodyPr>
          <a:lstStyle/>
          <a:p>
            <a:pPr>
              <a:spcAft>
                <a:spcPts val="600"/>
              </a:spcAft>
            </a:pPr>
            <a:r>
              <a:rPr lang="en-US" b="1" dirty="0">
                <a:solidFill>
                  <a:schemeClr val="bg1"/>
                </a:solidFill>
              </a:rPr>
              <a:t>CSE460 : VLSI Design</a:t>
            </a:r>
            <a:r>
              <a:rPr lang="en-US" dirty="0">
                <a:solidFill>
                  <a:schemeClr val="bg1"/>
                </a:solidFill>
              </a:rPr>
              <a:t> </a:t>
            </a:r>
          </a:p>
        </p:txBody>
      </p:sp>
      <p:cxnSp>
        <p:nvCxnSpPr>
          <p:cNvPr id="8" name="Straight Arrow Connector 7">
            <a:extLst>
              <a:ext uri="{FF2B5EF4-FFF2-40B4-BE49-F238E27FC236}">
                <a16:creationId xmlns:a16="http://schemas.microsoft.com/office/drawing/2014/main" id="{0BA161D0-733C-48DF-9FD4-336B7565DC97}"/>
              </a:ext>
            </a:extLst>
          </p:cNvPr>
          <p:cNvCxnSpPr>
            <a:cxnSpLocks/>
          </p:cNvCxnSpPr>
          <p:nvPr/>
        </p:nvCxnSpPr>
        <p:spPr>
          <a:xfrm>
            <a:off x="1960562" y="2657475"/>
            <a:ext cx="0" cy="658178"/>
          </a:xfrm>
          <a:prstGeom prst="straightConnector1">
            <a:avLst/>
          </a:prstGeom>
          <a:ln w="3810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FEA914BC-E6D5-44A6-9BAC-0B78455B5068}"/>
              </a:ext>
            </a:extLst>
          </p:cNvPr>
          <p:cNvSpPr/>
          <p:nvPr/>
        </p:nvSpPr>
        <p:spPr>
          <a:xfrm>
            <a:off x="1643064" y="3315653"/>
            <a:ext cx="1457324" cy="1227763"/>
          </a:xfrm>
          <a:prstGeom prst="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a:extLst>
              <a:ext uri="{FF2B5EF4-FFF2-40B4-BE49-F238E27FC236}">
                <a16:creationId xmlns:a16="http://schemas.microsoft.com/office/drawing/2014/main" id="{62C3ABF3-4D91-4489-9C33-F46DC642B98A}"/>
              </a:ext>
            </a:extLst>
          </p:cNvPr>
          <p:cNvCxnSpPr>
            <a:cxnSpLocks/>
          </p:cNvCxnSpPr>
          <p:nvPr/>
        </p:nvCxnSpPr>
        <p:spPr>
          <a:xfrm>
            <a:off x="2755898" y="2657475"/>
            <a:ext cx="0" cy="658178"/>
          </a:xfrm>
          <a:prstGeom prst="straightConnector1">
            <a:avLst/>
          </a:prstGeom>
          <a:ln w="3810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BF3FBB57-D31A-41F3-85D9-DA32141C1C35}"/>
                  </a:ext>
                </a:extLst>
              </p:cNvPr>
              <p:cNvSpPr txBox="1"/>
              <p:nvPr/>
            </p:nvSpPr>
            <p:spPr>
              <a:xfrm>
                <a:off x="1643063" y="2057400"/>
                <a:ext cx="52863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𝐴</m:t>
                          </m:r>
                        </m:e>
                        <m:sub>
                          <m:r>
                            <a:rPr lang="en-US" sz="2000" b="0" i="1" smtClean="0">
                              <a:solidFill>
                                <a:schemeClr val="bg1"/>
                              </a:solidFill>
                              <a:latin typeface="Cambria Math" panose="02040503050406030204" pitchFamily="18" charset="0"/>
                            </a:rPr>
                            <m:t>0</m:t>
                          </m:r>
                        </m:sub>
                      </m:sSub>
                    </m:oMath>
                  </m:oMathPara>
                </a14:m>
                <a:endParaRPr lang="en-US" sz="2000" dirty="0">
                  <a:solidFill>
                    <a:schemeClr val="bg1"/>
                  </a:solidFill>
                </a:endParaRPr>
              </a:p>
            </p:txBody>
          </p:sp>
        </mc:Choice>
        <mc:Fallback xmlns="">
          <p:sp>
            <p:nvSpPr>
              <p:cNvPr id="14" name="TextBox 13">
                <a:extLst>
                  <a:ext uri="{FF2B5EF4-FFF2-40B4-BE49-F238E27FC236}">
                    <a16:creationId xmlns:a16="http://schemas.microsoft.com/office/drawing/2014/main" id="{BF3FBB57-D31A-41F3-85D9-DA32141C1C35}"/>
                  </a:ext>
                </a:extLst>
              </p:cNvPr>
              <p:cNvSpPr txBox="1">
                <a:spLocks noRot="1" noChangeAspect="1" noMove="1" noResize="1" noEditPoints="1" noAdjustHandles="1" noChangeArrowheads="1" noChangeShapeType="1" noTextEdit="1"/>
              </p:cNvSpPr>
              <p:nvPr/>
            </p:nvSpPr>
            <p:spPr>
              <a:xfrm>
                <a:off x="1643063" y="2057400"/>
                <a:ext cx="528634" cy="400110"/>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B706E8AD-63E8-4A38-B6C4-8ECE9A984D61}"/>
                  </a:ext>
                </a:extLst>
              </p:cNvPr>
              <p:cNvSpPr txBox="1"/>
              <p:nvPr/>
            </p:nvSpPr>
            <p:spPr>
              <a:xfrm>
                <a:off x="2491581" y="2057400"/>
                <a:ext cx="52863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𝐵</m:t>
                          </m:r>
                        </m:e>
                        <m:sub>
                          <m:r>
                            <a:rPr lang="en-US" sz="2000" b="0" i="1" smtClean="0">
                              <a:solidFill>
                                <a:schemeClr val="bg1"/>
                              </a:solidFill>
                              <a:latin typeface="Cambria Math" panose="02040503050406030204" pitchFamily="18" charset="0"/>
                            </a:rPr>
                            <m:t>0</m:t>
                          </m:r>
                        </m:sub>
                      </m:sSub>
                    </m:oMath>
                  </m:oMathPara>
                </a14:m>
                <a:endParaRPr lang="en-US" sz="2000" dirty="0">
                  <a:solidFill>
                    <a:schemeClr val="bg1"/>
                  </a:solidFill>
                </a:endParaRPr>
              </a:p>
            </p:txBody>
          </p:sp>
        </mc:Choice>
        <mc:Fallback xmlns="">
          <p:sp>
            <p:nvSpPr>
              <p:cNvPr id="15" name="TextBox 14">
                <a:extLst>
                  <a:ext uri="{FF2B5EF4-FFF2-40B4-BE49-F238E27FC236}">
                    <a16:creationId xmlns:a16="http://schemas.microsoft.com/office/drawing/2014/main" id="{B706E8AD-63E8-4A38-B6C4-8ECE9A984D61}"/>
                  </a:ext>
                </a:extLst>
              </p:cNvPr>
              <p:cNvSpPr txBox="1">
                <a:spLocks noRot="1" noChangeAspect="1" noMove="1" noResize="1" noEditPoints="1" noAdjustHandles="1" noChangeArrowheads="1" noChangeShapeType="1" noTextEdit="1"/>
              </p:cNvSpPr>
              <p:nvPr/>
            </p:nvSpPr>
            <p:spPr>
              <a:xfrm>
                <a:off x="2491581" y="2057400"/>
                <a:ext cx="528634" cy="400110"/>
              </a:xfrm>
              <a:prstGeom prst="rect">
                <a:avLst/>
              </a:prstGeom>
              <a:blipFill>
                <a:blip r:embed="rId3"/>
                <a:stretch>
                  <a:fillRect/>
                </a:stretch>
              </a:blipFill>
            </p:spPr>
            <p:txBody>
              <a:bodyPr/>
              <a:lstStyle/>
              <a:p>
                <a:r>
                  <a:rPr lang="en-US">
                    <a:noFill/>
                  </a:rPr>
                  <a:t> </a:t>
                </a:r>
              </a:p>
            </p:txBody>
          </p:sp>
        </mc:Fallback>
      </mc:AlternateContent>
      <p:cxnSp>
        <p:nvCxnSpPr>
          <p:cNvPr id="16" name="Straight Arrow Connector 15">
            <a:extLst>
              <a:ext uri="{FF2B5EF4-FFF2-40B4-BE49-F238E27FC236}">
                <a16:creationId xmlns:a16="http://schemas.microsoft.com/office/drawing/2014/main" id="{B19C09F9-7E5D-4B9D-985E-EECF2F86370B}"/>
              </a:ext>
            </a:extLst>
          </p:cNvPr>
          <p:cNvCxnSpPr>
            <a:cxnSpLocks/>
          </p:cNvCxnSpPr>
          <p:nvPr/>
        </p:nvCxnSpPr>
        <p:spPr>
          <a:xfrm>
            <a:off x="1027112" y="3938589"/>
            <a:ext cx="615951" cy="0"/>
          </a:xfrm>
          <a:prstGeom prst="straightConnector1">
            <a:avLst/>
          </a:prstGeom>
          <a:ln w="3810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B9922425-D17F-47B6-8ABA-859AA45F2B6A}"/>
                  </a:ext>
                </a:extLst>
              </p:cNvPr>
              <p:cNvSpPr txBox="1"/>
              <p:nvPr/>
            </p:nvSpPr>
            <p:spPr>
              <a:xfrm>
                <a:off x="542137" y="3495643"/>
                <a:ext cx="52863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𝐶</m:t>
                          </m:r>
                        </m:e>
                        <m:sub>
                          <m:r>
                            <a:rPr lang="en-US" sz="2000" b="0" i="1" smtClean="0">
                              <a:solidFill>
                                <a:schemeClr val="bg1"/>
                              </a:solidFill>
                              <a:latin typeface="Cambria Math" panose="02040503050406030204" pitchFamily="18" charset="0"/>
                            </a:rPr>
                            <m:t>𝑖𝑛</m:t>
                          </m:r>
                        </m:sub>
                      </m:sSub>
                    </m:oMath>
                  </m:oMathPara>
                </a14:m>
                <a:endParaRPr lang="en-US" sz="2000" dirty="0">
                  <a:solidFill>
                    <a:schemeClr val="bg1"/>
                  </a:solidFill>
                </a:endParaRPr>
              </a:p>
            </p:txBody>
          </p:sp>
        </mc:Choice>
        <mc:Fallback xmlns="">
          <p:sp>
            <p:nvSpPr>
              <p:cNvPr id="18" name="TextBox 17">
                <a:extLst>
                  <a:ext uri="{FF2B5EF4-FFF2-40B4-BE49-F238E27FC236}">
                    <a16:creationId xmlns:a16="http://schemas.microsoft.com/office/drawing/2014/main" id="{B9922425-D17F-47B6-8ABA-859AA45F2B6A}"/>
                  </a:ext>
                </a:extLst>
              </p:cNvPr>
              <p:cNvSpPr txBox="1">
                <a:spLocks noRot="1" noChangeAspect="1" noMove="1" noResize="1" noEditPoints="1" noAdjustHandles="1" noChangeArrowheads="1" noChangeShapeType="1" noTextEdit="1"/>
              </p:cNvSpPr>
              <p:nvPr/>
            </p:nvSpPr>
            <p:spPr>
              <a:xfrm>
                <a:off x="542137" y="3495643"/>
                <a:ext cx="528634" cy="400110"/>
              </a:xfrm>
              <a:prstGeom prst="rect">
                <a:avLst/>
              </a:prstGeom>
              <a:blipFill>
                <a:blip r:embed="rId4"/>
                <a:stretch>
                  <a:fillRect b="-1515"/>
                </a:stretch>
              </a:blipFill>
            </p:spPr>
            <p:txBody>
              <a:bodyPr/>
              <a:lstStyle/>
              <a:p>
                <a:r>
                  <a:rPr lang="en-US">
                    <a:noFill/>
                  </a:rPr>
                  <a:t> </a:t>
                </a:r>
              </a:p>
            </p:txBody>
          </p:sp>
        </mc:Fallback>
      </mc:AlternateContent>
      <p:cxnSp>
        <p:nvCxnSpPr>
          <p:cNvPr id="19" name="Straight Arrow Connector 18">
            <a:extLst>
              <a:ext uri="{FF2B5EF4-FFF2-40B4-BE49-F238E27FC236}">
                <a16:creationId xmlns:a16="http://schemas.microsoft.com/office/drawing/2014/main" id="{6F031E32-E3E1-4C47-A5F3-135067223656}"/>
              </a:ext>
            </a:extLst>
          </p:cNvPr>
          <p:cNvCxnSpPr>
            <a:cxnSpLocks/>
          </p:cNvCxnSpPr>
          <p:nvPr/>
        </p:nvCxnSpPr>
        <p:spPr>
          <a:xfrm>
            <a:off x="2400300" y="4543416"/>
            <a:ext cx="0" cy="642943"/>
          </a:xfrm>
          <a:prstGeom prst="straightConnector1">
            <a:avLst/>
          </a:prstGeom>
          <a:ln w="3810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78EAAE8B-37FF-4498-9734-0F5AD156A4AE}"/>
                  </a:ext>
                </a:extLst>
              </p:cNvPr>
              <p:cNvSpPr txBox="1"/>
              <p:nvPr/>
            </p:nvSpPr>
            <p:spPr>
              <a:xfrm>
                <a:off x="2171697" y="5213968"/>
                <a:ext cx="52863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𝑆</m:t>
                          </m:r>
                        </m:e>
                        <m:sub>
                          <m:r>
                            <a:rPr lang="en-US" sz="2000" b="0" i="1" smtClean="0">
                              <a:solidFill>
                                <a:schemeClr val="bg1"/>
                              </a:solidFill>
                              <a:latin typeface="Cambria Math" panose="02040503050406030204" pitchFamily="18" charset="0"/>
                            </a:rPr>
                            <m:t>0</m:t>
                          </m:r>
                        </m:sub>
                      </m:sSub>
                    </m:oMath>
                  </m:oMathPara>
                </a14:m>
                <a:endParaRPr lang="en-US" sz="2000" dirty="0">
                  <a:solidFill>
                    <a:schemeClr val="bg1"/>
                  </a:solidFill>
                </a:endParaRPr>
              </a:p>
            </p:txBody>
          </p:sp>
        </mc:Choice>
        <mc:Fallback xmlns="">
          <p:sp>
            <p:nvSpPr>
              <p:cNvPr id="20" name="TextBox 19">
                <a:extLst>
                  <a:ext uri="{FF2B5EF4-FFF2-40B4-BE49-F238E27FC236}">
                    <a16:creationId xmlns:a16="http://schemas.microsoft.com/office/drawing/2014/main" id="{78EAAE8B-37FF-4498-9734-0F5AD156A4AE}"/>
                  </a:ext>
                </a:extLst>
              </p:cNvPr>
              <p:cNvSpPr txBox="1">
                <a:spLocks noRot="1" noChangeAspect="1" noMove="1" noResize="1" noEditPoints="1" noAdjustHandles="1" noChangeArrowheads="1" noChangeShapeType="1" noTextEdit="1"/>
              </p:cNvSpPr>
              <p:nvPr/>
            </p:nvSpPr>
            <p:spPr>
              <a:xfrm>
                <a:off x="2171697" y="5213968"/>
                <a:ext cx="528634" cy="400110"/>
              </a:xfrm>
              <a:prstGeom prst="rect">
                <a:avLst/>
              </a:prstGeom>
              <a:blipFill>
                <a:blip r:embed="rId5"/>
                <a:stretch>
                  <a:fillRect/>
                </a:stretch>
              </a:blipFill>
            </p:spPr>
            <p:txBody>
              <a:bodyPr/>
              <a:lstStyle/>
              <a:p>
                <a:r>
                  <a:rPr lang="en-US">
                    <a:noFill/>
                  </a:rPr>
                  <a:t> </a:t>
                </a:r>
              </a:p>
            </p:txBody>
          </p:sp>
        </mc:Fallback>
      </mc:AlternateContent>
      <p:cxnSp>
        <p:nvCxnSpPr>
          <p:cNvPr id="22" name="Straight Arrow Connector 21">
            <a:extLst>
              <a:ext uri="{FF2B5EF4-FFF2-40B4-BE49-F238E27FC236}">
                <a16:creationId xmlns:a16="http://schemas.microsoft.com/office/drawing/2014/main" id="{AE7108CA-7FD9-4EE2-8D4E-5FF4204B7078}"/>
              </a:ext>
            </a:extLst>
          </p:cNvPr>
          <p:cNvCxnSpPr>
            <a:cxnSpLocks/>
          </p:cNvCxnSpPr>
          <p:nvPr/>
        </p:nvCxnSpPr>
        <p:spPr>
          <a:xfrm>
            <a:off x="3100388" y="3938589"/>
            <a:ext cx="938212" cy="0"/>
          </a:xfrm>
          <a:prstGeom prst="straightConnector1">
            <a:avLst/>
          </a:prstGeom>
          <a:ln w="3810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6EEF03CD-6235-4BD4-B177-208A628BECD4}"/>
              </a:ext>
            </a:extLst>
          </p:cNvPr>
          <p:cNvCxnSpPr>
            <a:cxnSpLocks/>
          </p:cNvCxnSpPr>
          <p:nvPr/>
        </p:nvCxnSpPr>
        <p:spPr>
          <a:xfrm>
            <a:off x="4356099" y="2657475"/>
            <a:ext cx="0" cy="658178"/>
          </a:xfrm>
          <a:prstGeom prst="straightConnector1">
            <a:avLst/>
          </a:prstGeom>
          <a:ln w="3810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913D4C11-3C99-41F0-80FA-E8DCBDEEA093}"/>
              </a:ext>
            </a:extLst>
          </p:cNvPr>
          <p:cNvSpPr/>
          <p:nvPr/>
        </p:nvSpPr>
        <p:spPr>
          <a:xfrm>
            <a:off x="4038601" y="3315653"/>
            <a:ext cx="1457324" cy="1227763"/>
          </a:xfrm>
          <a:prstGeom prst="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Straight Arrow Connector 25">
            <a:extLst>
              <a:ext uri="{FF2B5EF4-FFF2-40B4-BE49-F238E27FC236}">
                <a16:creationId xmlns:a16="http://schemas.microsoft.com/office/drawing/2014/main" id="{FF852479-985F-4140-A320-B6CF9C954B93}"/>
              </a:ext>
            </a:extLst>
          </p:cNvPr>
          <p:cNvCxnSpPr>
            <a:cxnSpLocks/>
          </p:cNvCxnSpPr>
          <p:nvPr/>
        </p:nvCxnSpPr>
        <p:spPr>
          <a:xfrm>
            <a:off x="5151435" y="2657475"/>
            <a:ext cx="0" cy="658178"/>
          </a:xfrm>
          <a:prstGeom prst="straightConnector1">
            <a:avLst/>
          </a:prstGeom>
          <a:ln w="3810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77A73002-4B8E-4AF0-AA55-3CEB1667BFFD}"/>
                  </a:ext>
                </a:extLst>
              </p:cNvPr>
              <p:cNvSpPr txBox="1"/>
              <p:nvPr/>
            </p:nvSpPr>
            <p:spPr>
              <a:xfrm>
                <a:off x="4038600" y="2057400"/>
                <a:ext cx="52863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𝐴</m:t>
                          </m:r>
                        </m:e>
                        <m:sub>
                          <m:r>
                            <a:rPr lang="en-US" sz="2000" b="0" i="1" smtClean="0">
                              <a:solidFill>
                                <a:schemeClr val="bg1"/>
                              </a:solidFill>
                              <a:latin typeface="Cambria Math" panose="02040503050406030204" pitchFamily="18" charset="0"/>
                            </a:rPr>
                            <m:t>1</m:t>
                          </m:r>
                        </m:sub>
                      </m:sSub>
                    </m:oMath>
                  </m:oMathPara>
                </a14:m>
                <a:endParaRPr lang="en-US" sz="2000" dirty="0">
                  <a:solidFill>
                    <a:schemeClr val="bg1"/>
                  </a:solidFill>
                </a:endParaRPr>
              </a:p>
            </p:txBody>
          </p:sp>
        </mc:Choice>
        <mc:Fallback xmlns="">
          <p:sp>
            <p:nvSpPr>
              <p:cNvPr id="27" name="TextBox 26">
                <a:extLst>
                  <a:ext uri="{FF2B5EF4-FFF2-40B4-BE49-F238E27FC236}">
                    <a16:creationId xmlns:a16="http://schemas.microsoft.com/office/drawing/2014/main" id="{77A73002-4B8E-4AF0-AA55-3CEB1667BFFD}"/>
                  </a:ext>
                </a:extLst>
              </p:cNvPr>
              <p:cNvSpPr txBox="1">
                <a:spLocks noRot="1" noChangeAspect="1" noMove="1" noResize="1" noEditPoints="1" noAdjustHandles="1" noChangeArrowheads="1" noChangeShapeType="1" noTextEdit="1"/>
              </p:cNvSpPr>
              <p:nvPr/>
            </p:nvSpPr>
            <p:spPr>
              <a:xfrm>
                <a:off x="4038600" y="2057400"/>
                <a:ext cx="528634" cy="400110"/>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3C8559E9-A043-47A2-BA4D-C6259891CD60}"/>
                  </a:ext>
                </a:extLst>
              </p:cNvPr>
              <p:cNvSpPr txBox="1"/>
              <p:nvPr/>
            </p:nvSpPr>
            <p:spPr>
              <a:xfrm>
                <a:off x="4887118" y="2057400"/>
                <a:ext cx="52863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𝐵</m:t>
                          </m:r>
                        </m:e>
                        <m:sub>
                          <m:r>
                            <a:rPr lang="en-US" sz="2000" b="0" i="1" smtClean="0">
                              <a:solidFill>
                                <a:schemeClr val="bg1"/>
                              </a:solidFill>
                              <a:latin typeface="Cambria Math" panose="02040503050406030204" pitchFamily="18" charset="0"/>
                            </a:rPr>
                            <m:t>1</m:t>
                          </m:r>
                        </m:sub>
                      </m:sSub>
                    </m:oMath>
                  </m:oMathPara>
                </a14:m>
                <a:endParaRPr lang="en-US" sz="2000" dirty="0">
                  <a:solidFill>
                    <a:schemeClr val="bg1"/>
                  </a:solidFill>
                </a:endParaRPr>
              </a:p>
            </p:txBody>
          </p:sp>
        </mc:Choice>
        <mc:Fallback xmlns="">
          <p:sp>
            <p:nvSpPr>
              <p:cNvPr id="28" name="TextBox 27">
                <a:extLst>
                  <a:ext uri="{FF2B5EF4-FFF2-40B4-BE49-F238E27FC236}">
                    <a16:creationId xmlns:a16="http://schemas.microsoft.com/office/drawing/2014/main" id="{3C8559E9-A043-47A2-BA4D-C6259891CD60}"/>
                  </a:ext>
                </a:extLst>
              </p:cNvPr>
              <p:cNvSpPr txBox="1">
                <a:spLocks noRot="1" noChangeAspect="1" noMove="1" noResize="1" noEditPoints="1" noAdjustHandles="1" noChangeArrowheads="1" noChangeShapeType="1" noTextEdit="1"/>
              </p:cNvSpPr>
              <p:nvPr/>
            </p:nvSpPr>
            <p:spPr>
              <a:xfrm>
                <a:off x="4887118" y="2057400"/>
                <a:ext cx="528634" cy="400110"/>
              </a:xfrm>
              <a:prstGeom prst="rect">
                <a:avLst/>
              </a:prstGeom>
              <a:blipFill>
                <a:blip r:embed="rId7"/>
                <a:stretch>
                  <a:fillRect/>
                </a:stretch>
              </a:blipFill>
            </p:spPr>
            <p:txBody>
              <a:bodyPr/>
              <a:lstStyle/>
              <a:p>
                <a:r>
                  <a:rPr lang="en-US">
                    <a:noFill/>
                  </a:rPr>
                  <a:t> </a:t>
                </a:r>
              </a:p>
            </p:txBody>
          </p:sp>
        </mc:Fallback>
      </mc:AlternateContent>
      <p:cxnSp>
        <p:nvCxnSpPr>
          <p:cNvPr id="31" name="Straight Arrow Connector 30">
            <a:extLst>
              <a:ext uri="{FF2B5EF4-FFF2-40B4-BE49-F238E27FC236}">
                <a16:creationId xmlns:a16="http://schemas.microsoft.com/office/drawing/2014/main" id="{91A8A524-A6D0-454E-AC6E-BFB2CEE318AF}"/>
              </a:ext>
            </a:extLst>
          </p:cNvPr>
          <p:cNvCxnSpPr>
            <a:cxnSpLocks/>
          </p:cNvCxnSpPr>
          <p:nvPr/>
        </p:nvCxnSpPr>
        <p:spPr>
          <a:xfrm>
            <a:off x="4795837" y="4543416"/>
            <a:ext cx="0" cy="642943"/>
          </a:xfrm>
          <a:prstGeom prst="straightConnector1">
            <a:avLst/>
          </a:prstGeom>
          <a:ln w="3810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858C37DE-ED16-4099-BBDD-1A3AE5979672}"/>
                  </a:ext>
                </a:extLst>
              </p:cNvPr>
              <p:cNvSpPr txBox="1"/>
              <p:nvPr/>
            </p:nvSpPr>
            <p:spPr>
              <a:xfrm>
                <a:off x="4567234" y="5213968"/>
                <a:ext cx="52863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𝑆</m:t>
                          </m:r>
                        </m:e>
                        <m:sub>
                          <m:r>
                            <a:rPr lang="en-US" sz="2000" b="0" i="1" smtClean="0">
                              <a:solidFill>
                                <a:schemeClr val="bg1"/>
                              </a:solidFill>
                              <a:latin typeface="Cambria Math" panose="02040503050406030204" pitchFamily="18" charset="0"/>
                            </a:rPr>
                            <m:t>1</m:t>
                          </m:r>
                        </m:sub>
                      </m:sSub>
                    </m:oMath>
                  </m:oMathPara>
                </a14:m>
                <a:endParaRPr lang="en-US" sz="2000" dirty="0">
                  <a:solidFill>
                    <a:schemeClr val="bg1"/>
                  </a:solidFill>
                </a:endParaRPr>
              </a:p>
            </p:txBody>
          </p:sp>
        </mc:Choice>
        <mc:Fallback xmlns="">
          <p:sp>
            <p:nvSpPr>
              <p:cNvPr id="32" name="TextBox 31">
                <a:extLst>
                  <a:ext uri="{FF2B5EF4-FFF2-40B4-BE49-F238E27FC236}">
                    <a16:creationId xmlns:a16="http://schemas.microsoft.com/office/drawing/2014/main" id="{858C37DE-ED16-4099-BBDD-1A3AE5979672}"/>
                  </a:ext>
                </a:extLst>
              </p:cNvPr>
              <p:cNvSpPr txBox="1">
                <a:spLocks noRot="1" noChangeAspect="1" noMove="1" noResize="1" noEditPoints="1" noAdjustHandles="1" noChangeArrowheads="1" noChangeShapeType="1" noTextEdit="1"/>
              </p:cNvSpPr>
              <p:nvPr/>
            </p:nvSpPr>
            <p:spPr>
              <a:xfrm>
                <a:off x="4567234" y="5213968"/>
                <a:ext cx="528634" cy="400110"/>
              </a:xfrm>
              <a:prstGeom prst="rect">
                <a:avLst/>
              </a:prstGeom>
              <a:blipFill>
                <a:blip r:embed="rId8"/>
                <a:stretch>
                  <a:fillRect/>
                </a:stretch>
              </a:blipFill>
            </p:spPr>
            <p:txBody>
              <a:bodyPr/>
              <a:lstStyle/>
              <a:p>
                <a:r>
                  <a:rPr lang="en-US">
                    <a:noFill/>
                  </a:rPr>
                  <a:t> </a:t>
                </a:r>
              </a:p>
            </p:txBody>
          </p:sp>
        </mc:Fallback>
      </mc:AlternateContent>
      <p:cxnSp>
        <p:nvCxnSpPr>
          <p:cNvPr id="33" name="Straight Arrow Connector 32">
            <a:extLst>
              <a:ext uri="{FF2B5EF4-FFF2-40B4-BE49-F238E27FC236}">
                <a16:creationId xmlns:a16="http://schemas.microsoft.com/office/drawing/2014/main" id="{3631EE00-3AD1-4407-8C77-1E150A1B42F5}"/>
              </a:ext>
            </a:extLst>
          </p:cNvPr>
          <p:cNvCxnSpPr>
            <a:cxnSpLocks/>
          </p:cNvCxnSpPr>
          <p:nvPr/>
        </p:nvCxnSpPr>
        <p:spPr>
          <a:xfrm>
            <a:off x="5495925" y="3938589"/>
            <a:ext cx="938212" cy="0"/>
          </a:xfrm>
          <a:prstGeom prst="straightConnector1">
            <a:avLst/>
          </a:prstGeom>
          <a:ln w="3810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4047CCEF-7DE5-418B-A89A-602B0BC578C0}"/>
              </a:ext>
            </a:extLst>
          </p:cNvPr>
          <p:cNvCxnSpPr>
            <a:cxnSpLocks/>
          </p:cNvCxnSpPr>
          <p:nvPr/>
        </p:nvCxnSpPr>
        <p:spPr>
          <a:xfrm>
            <a:off x="6751634" y="2626984"/>
            <a:ext cx="0" cy="658178"/>
          </a:xfrm>
          <a:prstGeom prst="straightConnector1">
            <a:avLst/>
          </a:prstGeom>
          <a:ln w="3810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F968B2B7-3BFB-479A-9D2D-4DAFE35871A4}"/>
              </a:ext>
            </a:extLst>
          </p:cNvPr>
          <p:cNvSpPr/>
          <p:nvPr/>
        </p:nvSpPr>
        <p:spPr>
          <a:xfrm>
            <a:off x="6434136" y="3285162"/>
            <a:ext cx="1457324" cy="1227763"/>
          </a:xfrm>
          <a:prstGeom prst="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6" name="Straight Arrow Connector 35">
            <a:extLst>
              <a:ext uri="{FF2B5EF4-FFF2-40B4-BE49-F238E27FC236}">
                <a16:creationId xmlns:a16="http://schemas.microsoft.com/office/drawing/2014/main" id="{7F9F7423-B900-417A-B83C-77836480E615}"/>
              </a:ext>
            </a:extLst>
          </p:cNvPr>
          <p:cNvCxnSpPr>
            <a:cxnSpLocks/>
          </p:cNvCxnSpPr>
          <p:nvPr/>
        </p:nvCxnSpPr>
        <p:spPr>
          <a:xfrm>
            <a:off x="7546970" y="2626984"/>
            <a:ext cx="0" cy="658178"/>
          </a:xfrm>
          <a:prstGeom prst="straightConnector1">
            <a:avLst/>
          </a:prstGeom>
          <a:ln w="3810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B614A29D-AE28-4898-9B53-3F97C1DB76C0}"/>
                  </a:ext>
                </a:extLst>
              </p:cNvPr>
              <p:cNvSpPr txBox="1"/>
              <p:nvPr/>
            </p:nvSpPr>
            <p:spPr>
              <a:xfrm>
                <a:off x="6434135" y="2026909"/>
                <a:ext cx="52863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𝐴</m:t>
                          </m:r>
                        </m:e>
                        <m:sub>
                          <m:r>
                            <a:rPr lang="en-US" sz="2000" b="0" i="1" smtClean="0">
                              <a:solidFill>
                                <a:schemeClr val="bg1"/>
                              </a:solidFill>
                              <a:latin typeface="Cambria Math" panose="02040503050406030204" pitchFamily="18" charset="0"/>
                            </a:rPr>
                            <m:t>2</m:t>
                          </m:r>
                        </m:sub>
                      </m:sSub>
                    </m:oMath>
                  </m:oMathPara>
                </a14:m>
                <a:endParaRPr lang="en-US" sz="2000" dirty="0">
                  <a:solidFill>
                    <a:schemeClr val="bg1"/>
                  </a:solidFill>
                </a:endParaRPr>
              </a:p>
            </p:txBody>
          </p:sp>
        </mc:Choice>
        <mc:Fallback xmlns="">
          <p:sp>
            <p:nvSpPr>
              <p:cNvPr id="37" name="TextBox 36">
                <a:extLst>
                  <a:ext uri="{FF2B5EF4-FFF2-40B4-BE49-F238E27FC236}">
                    <a16:creationId xmlns:a16="http://schemas.microsoft.com/office/drawing/2014/main" id="{B614A29D-AE28-4898-9B53-3F97C1DB76C0}"/>
                  </a:ext>
                </a:extLst>
              </p:cNvPr>
              <p:cNvSpPr txBox="1">
                <a:spLocks noRot="1" noChangeAspect="1" noMove="1" noResize="1" noEditPoints="1" noAdjustHandles="1" noChangeArrowheads="1" noChangeShapeType="1" noTextEdit="1"/>
              </p:cNvSpPr>
              <p:nvPr/>
            </p:nvSpPr>
            <p:spPr>
              <a:xfrm>
                <a:off x="6434135" y="2026909"/>
                <a:ext cx="528634" cy="400110"/>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197583B8-095B-4F7E-8B23-CB393F269EEB}"/>
                  </a:ext>
                </a:extLst>
              </p:cNvPr>
              <p:cNvSpPr txBox="1"/>
              <p:nvPr/>
            </p:nvSpPr>
            <p:spPr>
              <a:xfrm>
                <a:off x="7282653" y="2026909"/>
                <a:ext cx="52863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𝐵</m:t>
                          </m:r>
                        </m:e>
                        <m:sub>
                          <m:r>
                            <a:rPr lang="en-US" sz="2000" b="0" i="1" smtClean="0">
                              <a:solidFill>
                                <a:schemeClr val="bg1"/>
                              </a:solidFill>
                              <a:latin typeface="Cambria Math" panose="02040503050406030204" pitchFamily="18" charset="0"/>
                            </a:rPr>
                            <m:t>2</m:t>
                          </m:r>
                        </m:sub>
                      </m:sSub>
                    </m:oMath>
                  </m:oMathPara>
                </a14:m>
                <a:endParaRPr lang="en-US" sz="2000" dirty="0">
                  <a:solidFill>
                    <a:schemeClr val="bg1"/>
                  </a:solidFill>
                </a:endParaRPr>
              </a:p>
            </p:txBody>
          </p:sp>
        </mc:Choice>
        <mc:Fallback xmlns="">
          <p:sp>
            <p:nvSpPr>
              <p:cNvPr id="38" name="TextBox 37">
                <a:extLst>
                  <a:ext uri="{FF2B5EF4-FFF2-40B4-BE49-F238E27FC236}">
                    <a16:creationId xmlns:a16="http://schemas.microsoft.com/office/drawing/2014/main" id="{197583B8-095B-4F7E-8B23-CB393F269EEB}"/>
                  </a:ext>
                </a:extLst>
              </p:cNvPr>
              <p:cNvSpPr txBox="1">
                <a:spLocks noRot="1" noChangeAspect="1" noMove="1" noResize="1" noEditPoints="1" noAdjustHandles="1" noChangeArrowheads="1" noChangeShapeType="1" noTextEdit="1"/>
              </p:cNvSpPr>
              <p:nvPr/>
            </p:nvSpPr>
            <p:spPr>
              <a:xfrm>
                <a:off x="7282653" y="2026909"/>
                <a:ext cx="528634" cy="400110"/>
              </a:xfrm>
              <a:prstGeom prst="rect">
                <a:avLst/>
              </a:prstGeom>
              <a:blipFill>
                <a:blip r:embed="rId10"/>
                <a:stretch>
                  <a:fillRect/>
                </a:stretch>
              </a:blipFill>
            </p:spPr>
            <p:txBody>
              <a:bodyPr/>
              <a:lstStyle/>
              <a:p>
                <a:r>
                  <a:rPr lang="en-US">
                    <a:noFill/>
                  </a:rPr>
                  <a:t> </a:t>
                </a:r>
              </a:p>
            </p:txBody>
          </p:sp>
        </mc:Fallback>
      </mc:AlternateContent>
      <p:cxnSp>
        <p:nvCxnSpPr>
          <p:cNvPr id="39" name="Straight Arrow Connector 38">
            <a:extLst>
              <a:ext uri="{FF2B5EF4-FFF2-40B4-BE49-F238E27FC236}">
                <a16:creationId xmlns:a16="http://schemas.microsoft.com/office/drawing/2014/main" id="{8779C097-519A-41D3-AB3F-008600F8EBA8}"/>
              </a:ext>
            </a:extLst>
          </p:cNvPr>
          <p:cNvCxnSpPr>
            <a:cxnSpLocks/>
          </p:cNvCxnSpPr>
          <p:nvPr/>
        </p:nvCxnSpPr>
        <p:spPr>
          <a:xfrm>
            <a:off x="7191372" y="4512925"/>
            <a:ext cx="0" cy="642943"/>
          </a:xfrm>
          <a:prstGeom prst="straightConnector1">
            <a:avLst/>
          </a:prstGeom>
          <a:ln w="3810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C38C7B53-EAA1-4976-844E-0818D2659601}"/>
                  </a:ext>
                </a:extLst>
              </p:cNvPr>
              <p:cNvSpPr txBox="1"/>
              <p:nvPr/>
            </p:nvSpPr>
            <p:spPr>
              <a:xfrm>
                <a:off x="6962769" y="5183477"/>
                <a:ext cx="52863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𝑆</m:t>
                          </m:r>
                        </m:e>
                        <m:sub>
                          <m:r>
                            <a:rPr lang="en-US" sz="2000" b="0" i="1" smtClean="0">
                              <a:solidFill>
                                <a:schemeClr val="bg1"/>
                              </a:solidFill>
                              <a:latin typeface="Cambria Math" panose="02040503050406030204" pitchFamily="18" charset="0"/>
                            </a:rPr>
                            <m:t>2</m:t>
                          </m:r>
                        </m:sub>
                      </m:sSub>
                    </m:oMath>
                  </m:oMathPara>
                </a14:m>
                <a:endParaRPr lang="en-US" sz="2000" dirty="0">
                  <a:solidFill>
                    <a:schemeClr val="bg1"/>
                  </a:solidFill>
                </a:endParaRPr>
              </a:p>
            </p:txBody>
          </p:sp>
        </mc:Choice>
        <mc:Fallback xmlns="">
          <p:sp>
            <p:nvSpPr>
              <p:cNvPr id="40" name="TextBox 39">
                <a:extLst>
                  <a:ext uri="{FF2B5EF4-FFF2-40B4-BE49-F238E27FC236}">
                    <a16:creationId xmlns:a16="http://schemas.microsoft.com/office/drawing/2014/main" id="{C38C7B53-EAA1-4976-844E-0818D2659601}"/>
                  </a:ext>
                </a:extLst>
              </p:cNvPr>
              <p:cNvSpPr txBox="1">
                <a:spLocks noRot="1" noChangeAspect="1" noMove="1" noResize="1" noEditPoints="1" noAdjustHandles="1" noChangeArrowheads="1" noChangeShapeType="1" noTextEdit="1"/>
              </p:cNvSpPr>
              <p:nvPr/>
            </p:nvSpPr>
            <p:spPr>
              <a:xfrm>
                <a:off x="6962769" y="5183477"/>
                <a:ext cx="528634" cy="400110"/>
              </a:xfrm>
              <a:prstGeom prst="rect">
                <a:avLst/>
              </a:prstGeom>
              <a:blipFill>
                <a:blip r:embed="rId11"/>
                <a:stretch>
                  <a:fillRect/>
                </a:stretch>
              </a:blipFill>
            </p:spPr>
            <p:txBody>
              <a:bodyPr/>
              <a:lstStyle/>
              <a:p>
                <a:r>
                  <a:rPr lang="en-US">
                    <a:noFill/>
                  </a:rPr>
                  <a:t> </a:t>
                </a:r>
              </a:p>
            </p:txBody>
          </p:sp>
        </mc:Fallback>
      </mc:AlternateContent>
      <p:cxnSp>
        <p:nvCxnSpPr>
          <p:cNvPr id="41" name="Straight Arrow Connector 40">
            <a:extLst>
              <a:ext uri="{FF2B5EF4-FFF2-40B4-BE49-F238E27FC236}">
                <a16:creationId xmlns:a16="http://schemas.microsoft.com/office/drawing/2014/main" id="{2261DBCA-BCEE-4C57-8C41-E999C89EF0F6}"/>
              </a:ext>
            </a:extLst>
          </p:cNvPr>
          <p:cNvCxnSpPr>
            <a:cxnSpLocks/>
          </p:cNvCxnSpPr>
          <p:nvPr/>
        </p:nvCxnSpPr>
        <p:spPr>
          <a:xfrm>
            <a:off x="7891460" y="3908098"/>
            <a:ext cx="938212" cy="0"/>
          </a:xfrm>
          <a:prstGeom prst="straightConnector1">
            <a:avLst/>
          </a:prstGeom>
          <a:ln w="3810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B0813341-52AB-440D-AFD1-7436DB8F5943}"/>
              </a:ext>
            </a:extLst>
          </p:cNvPr>
          <p:cNvCxnSpPr>
            <a:cxnSpLocks/>
          </p:cNvCxnSpPr>
          <p:nvPr/>
        </p:nvCxnSpPr>
        <p:spPr>
          <a:xfrm>
            <a:off x="9151930" y="2626984"/>
            <a:ext cx="0" cy="658178"/>
          </a:xfrm>
          <a:prstGeom prst="straightConnector1">
            <a:avLst/>
          </a:prstGeom>
          <a:ln w="3810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7ED7E778-4CD0-4BD5-94CA-4CBA6F5ABDD7}"/>
              </a:ext>
            </a:extLst>
          </p:cNvPr>
          <p:cNvSpPr/>
          <p:nvPr/>
        </p:nvSpPr>
        <p:spPr>
          <a:xfrm>
            <a:off x="8834432" y="3285162"/>
            <a:ext cx="1457324" cy="1227763"/>
          </a:xfrm>
          <a:prstGeom prst="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Arrow Connector 43">
            <a:extLst>
              <a:ext uri="{FF2B5EF4-FFF2-40B4-BE49-F238E27FC236}">
                <a16:creationId xmlns:a16="http://schemas.microsoft.com/office/drawing/2014/main" id="{A6C8E274-084F-4E2E-83B7-95457FB9990C}"/>
              </a:ext>
            </a:extLst>
          </p:cNvPr>
          <p:cNvCxnSpPr>
            <a:cxnSpLocks/>
          </p:cNvCxnSpPr>
          <p:nvPr/>
        </p:nvCxnSpPr>
        <p:spPr>
          <a:xfrm>
            <a:off x="9947266" y="2626984"/>
            <a:ext cx="0" cy="658178"/>
          </a:xfrm>
          <a:prstGeom prst="straightConnector1">
            <a:avLst/>
          </a:prstGeom>
          <a:ln w="3810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F8F0A2EE-7788-4AAF-BE37-D8B7E827CED7}"/>
                  </a:ext>
                </a:extLst>
              </p:cNvPr>
              <p:cNvSpPr txBox="1"/>
              <p:nvPr/>
            </p:nvSpPr>
            <p:spPr>
              <a:xfrm>
                <a:off x="8834431" y="2026909"/>
                <a:ext cx="52863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𝐴</m:t>
                          </m:r>
                        </m:e>
                        <m:sub>
                          <m:r>
                            <a:rPr lang="en-US" sz="2000" b="0" i="1" smtClean="0">
                              <a:solidFill>
                                <a:schemeClr val="bg1"/>
                              </a:solidFill>
                              <a:latin typeface="Cambria Math" panose="02040503050406030204" pitchFamily="18" charset="0"/>
                            </a:rPr>
                            <m:t>3</m:t>
                          </m:r>
                        </m:sub>
                      </m:sSub>
                    </m:oMath>
                  </m:oMathPara>
                </a14:m>
                <a:endParaRPr lang="en-US" sz="2000" dirty="0">
                  <a:solidFill>
                    <a:schemeClr val="bg1"/>
                  </a:solidFill>
                </a:endParaRPr>
              </a:p>
            </p:txBody>
          </p:sp>
        </mc:Choice>
        <mc:Fallback xmlns="">
          <p:sp>
            <p:nvSpPr>
              <p:cNvPr id="45" name="TextBox 44">
                <a:extLst>
                  <a:ext uri="{FF2B5EF4-FFF2-40B4-BE49-F238E27FC236}">
                    <a16:creationId xmlns:a16="http://schemas.microsoft.com/office/drawing/2014/main" id="{F8F0A2EE-7788-4AAF-BE37-D8B7E827CED7}"/>
                  </a:ext>
                </a:extLst>
              </p:cNvPr>
              <p:cNvSpPr txBox="1">
                <a:spLocks noRot="1" noChangeAspect="1" noMove="1" noResize="1" noEditPoints="1" noAdjustHandles="1" noChangeArrowheads="1" noChangeShapeType="1" noTextEdit="1"/>
              </p:cNvSpPr>
              <p:nvPr/>
            </p:nvSpPr>
            <p:spPr>
              <a:xfrm>
                <a:off x="8834431" y="2026909"/>
                <a:ext cx="528634" cy="400110"/>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DF4E4473-A6BC-49D1-9EF9-C6B3598EDC3A}"/>
                  </a:ext>
                </a:extLst>
              </p:cNvPr>
              <p:cNvSpPr txBox="1"/>
              <p:nvPr/>
            </p:nvSpPr>
            <p:spPr>
              <a:xfrm>
                <a:off x="9682949" y="2026909"/>
                <a:ext cx="52863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𝐵</m:t>
                          </m:r>
                        </m:e>
                        <m:sub>
                          <m:r>
                            <a:rPr lang="en-US" sz="2000" b="0" i="1" smtClean="0">
                              <a:solidFill>
                                <a:schemeClr val="bg1"/>
                              </a:solidFill>
                              <a:latin typeface="Cambria Math" panose="02040503050406030204" pitchFamily="18" charset="0"/>
                            </a:rPr>
                            <m:t>3</m:t>
                          </m:r>
                        </m:sub>
                      </m:sSub>
                    </m:oMath>
                  </m:oMathPara>
                </a14:m>
                <a:endParaRPr lang="en-US" sz="2000" dirty="0">
                  <a:solidFill>
                    <a:schemeClr val="bg1"/>
                  </a:solidFill>
                </a:endParaRPr>
              </a:p>
            </p:txBody>
          </p:sp>
        </mc:Choice>
        <mc:Fallback xmlns="">
          <p:sp>
            <p:nvSpPr>
              <p:cNvPr id="46" name="TextBox 45">
                <a:extLst>
                  <a:ext uri="{FF2B5EF4-FFF2-40B4-BE49-F238E27FC236}">
                    <a16:creationId xmlns:a16="http://schemas.microsoft.com/office/drawing/2014/main" id="{DF4E4473-A6BC-49D1-9EF9-C6B3598EDC3A}"/>
                  </a:ext>
                </a:extLst>
              </p:cNvPr>
              <p:cNvSpPr txBox="1">
                <a:spLocks noRot="1" noChangeAspect="1" noMove="1" noResize="1" noEditPoints="1" noAdjustHandles="1" noChangeArrowheads="1" noChangeShapeType="1" noTextEdit="1"/>
              </p:cNvSpPr>
              <p:nvPr/>
            </p:nvSpPr>
            <p:spPr>
              <a:xfrm>
                <a:off x="9682949" y="2026909"/>
                <a:ext cx="528634" cy="400110"/>
              </a:xfrm>
              <a:prstGeom prst="rect">
                <a:avLst/>
              </a:prstGeom>
              <a:blipFill>
                <a:blip r:embed="rId13"/>
                <a:stretch>
                  <a:fillRect/>
                </a:stretch>
              </a:blipFill>
            </p:spPr>
            <p:txBody>
              <a:bodyPr/>
              <a:lstStyle/>
              <a:p>
                <a:r>
                  <a:rPr lang="en-US">
                    <a:noFill/>
                  </a:rPr>
                  <a:t> </a:t>
                </a:r>
              </a:p>
            </p:txBody>
          </p:sp>
        </mc:Fallback>
      </mc:AlternateContent>
      <p:cxnSp>
        <p:nvCxnSpPr>
          <p:cNvPr id="47" name="Straight Arrow Connector 46">
            <a:extLst>
              <a:ext uri="{FF2B5EF4-FFF2-40B4-BE49-F238E27FC236}">
                <a16:creationId xmlns:a16="http://schemas.microsoft.com/office/drawing/2014/main" id="{5B646E37-4C5A-47CC-A9A4-55C01090EA9D}"/>
              </a:ext>
            </a:extLst>
          </p:cNvPr>
          <p:cNvCxnSpPr>
            <a:cxnSpLocks/>
          </p:cNvCxnSpPr>
          <p:nvPr/>
        </p:nvCxnSpPr>
        <p:spPr>
          <a:xfrm>
            <a:off x="9591668" y="4512925"/>
            <a:ext cx="0" cy="642943"/>
          </a:xfrm>
          <a:prstGeom prst="straightConnector1">
            <a:avLst/>
          </a:prstGeom>
          <a:ln w="3810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CFBC45DC-9DA3-461A-BA6C-CEB52079071A}"/>
                  </a:ext>
                </a:extLst>
              </p:cNvPr>
              <p:cNvSpPr txBox="1"/>
              <p:nvPr/>
            </p:nvSpPr>
            <p:spPr>
              <a:xfrm>
                <a:off x="9363065" y="5183477"/>
                <a:ext cx="52863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𝑆</m:t>
                          </m:r>
                        </m:e>
                        <m:sub>
                          <m:r>
                            <a:rPr lang="en-US" sz="2000" b="0" i="1" smtClean="0">
                              <a:solidFill>
                                <a:schemeClr val="bg1"/>
                              </a:solidFill>
                              <a:latin typeface="Cambria Math" panose="02040503050406030204" pitchFamily="18" charset="0"/>
                            </a:rPr>
                            <m:t>3</m:t>
                          </m:r>
                        </m:sub>
                      </m:sSub>
                    </m:oMath>
                  </m:oMathPara>
                </a14:m>
                <a:endParaRPr lang="en-US" sz="2000" dirty="0">
                  <a:solidFill>
                    <a:schemeClr val="bg1"/>
                  </a:solidFill>
                </a:endParaRPr>
              </a:p>
            </p:txBody>
          </p:sp>
        </mc:Choice>
        <mc:Fallback xmlns="">
          <p:sp>
            <p:nvSpPr>
              <p:cNvPr id="48" name="TextBox 47">
                <a:extLst>
                  <a:ext uri="{FF2B5EF4-FFF2-40B4-BE49-F238E27FC236}">
                    <a16:creationId xmlns:a16="http://schemas.microsoft.com/office/drawing/2014/main" id="{CFBC45DC-9DA3-461A-BA6C-CEB52079071A}"/>
                  </a:ext>
                </a:extLst>
              </p:cNvPr>
              <p:cNvSpPr txBox="1">
                <a:spLocks noRot="1" noChangeAspect="1" noMove="1" noResize="1" noEditPoints="1" noAdjustHandles="1" noChangeArrowheads="1" noChangeShapeType="1" noTextEdit="1"/>
              </p:cNvSpPr>
              <p:nvPr/>
            </p:nvSpPr>
            <p:spPr>
              <a:xfrm>
                <a:off x="9363065" y="5183477"/>
                <a:ext cx="528634" cy="400110"/>
              </a:xfrm>
              <a:prstGeom prst="rect">
                <a:avLst/>
              </a:prstGeom>
              <a:blipFill>
                <a:blip r:embed="rId14"/>
                <a:stretch>
                  <a:fillRect/>
                </a:stretch>
              </a:blipFill>
            </p:spPr>
            <p:txBody>
              <a:bodyPr/>
              <a:lstStyle/>
              <a:p>
                <a:r>
                  <a:rPr lang="en-US">
                    <a:noFill/>
                  </a:rPr>
                  <a:t> </a:t>
                </a:r>
              </a:p>
            </p:txBody>
          </p:sp>
        </mc:Fallback>
      </mc:AlternateContent>
      <p:cxnSp>
        <p:nvCxnSpPr>
          <p:cNvPr id="49" name="Straight Arrow Connector 48">
            <a:extLst>
              <a:ext uri="{FF2B5EF4-FFF2-40B4-BE49-F238E27FC236}">
                <a16:creationId xmlns:a16="http://schemas.microsoft.com/office/drawing/2014/main" id="{75D0B400-0E88-40CB-B941-EA1706A4B0BA}"/>
              </a:ext>
            </a:extLst>
          </p:cNvPr>
          <p:cNvCxnSpPr>
            <a:cxnSpLocks/>
          </p:cNvCxnSpPr>
          <p:nvPr/>
        </p:nvCxnSpPr>
        <p:spPr>
          <a:xfrm>
            <a:off x="10291756" y="3908098"/>
            <a:ext cx="938212" cy="0"/>
          </a:xfrm>
          <a:prstGeom prst="straightConnector1">
            <a:avLst/>
          </a:prstGeom>
          <a:ln w="3810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AB8A8F5B-9AE7-49EC-B575-D5F473EB3974}"/>
                  </a:ext>
                </a:extLst>
              </p:cNvPr>
              <p:cNvSpPr txBox="1"/>
              <p:nvPr/>
            </p:nvSpPr>
            <p:spPr>
              <a:xfrm>
                <a:off x="5689995" y="3427066"/>
                <a:ext cx="528634" cy="41351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𝐶</m:t>
                          </m:r>
                        </m:e>
                        <m:sub>
                          <m:r>
                            <a:rPr lang="en-US" sz="2000" b="0" i="1" smtClean="0">
                              <a:solidFill>
                                <a:schemeClr val="bg1"/>
                              </a:solidFill>
                              <a:latin typeface="Cambria Math" panose="02040503050406030204" pitchFamily="18" charset="0"/>
                            </a:rPr>
                            <m:t>𝑜𝑢𝑡</m:t>
                          </m:r>
                          <m:r>
                            <a:rPr lang="en-US" sz="2000" b="0" i="1" smtClean="0">
                              <a:solidFill>
                                <a:schemeClr val="bg1"/>
                              </a:solidFill>
                              <a:latin typeface="Cambria Math" panose="02040503050406030204" pitchFamily="18" charset="0"/>
                            </a:rPr>
                            <m:t>,1</m:t>
                          </m:r>
                        </m:sub>
                      </m:sSub>
                    </m:oMath>
                  </m:oMathPara>
                </a14:m>
                <a:endParaRPr lang="en-US" sz="2000" dirty="0">
                  <a:solidFill>
                    <a:schemeClr val="bg1"/>
                  </a:solidFill>
                </a:endParaRPr>
              </a:p>
            </p:txBody>
          </p:sp>
        </mc:Choice>
        <mc:Fallback xmlns="">
          <p:sp>
            <p:nvSpPr>
              <p:cNvPr id="51" name="TextBox 50">
                <a:extLst>
                  <a:ext uri="{FF2B5EF4-FFF2-40B4-BE49-F238E27FC236}">
                    <a16:creationId xmlns:a16="http://schemas.microsoft.com/office/drawing/2014/main" id="{AB8A8F5B-9AE7-49EC-B575-D5F473EB3974}"/>
                  </a:ext>
                </a:extLst>
              </p:cNvPr>
              <p:cNvSpPr txBox="1">
                <a:spLocks noRot="1" noChangeAspect="1" noMove="1" noResize="1" noEditPoints="1" noAdjustHandles="1" noChangeArrowheads="1" noChangeShapeType="1" noTextEdit="1"/>
              </p:cNvSpPr>
              <p:nvPr/>
            </p:nvSpPr>
            <p:spPr>
              <a:xfrm>
                <a:off x="5689995" y="3427066"/>
                <a:ext cx="528634" cy="413511"/>
              </a:xfrm>
              <a:prstGeom prst="rect">
                <a:avLst/>
              </a:prstGeom>
              <a:blipFill>
                <a:blip r:embed="rId15"/>
                <a:stretch>
                  <a:fillRect r="-4137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16AFAC1E-B1AB-4ED8-9C0D-A0BFE6853433}"/>
                  </a:ext>
                </a:extLst>
              </p:cNvPr>
              <p:cNvSpPr txBox="1"/>
              <p:nvPr/>
            </p:nvSpPr>
            <p:spPr>
              <a:xfrm>
                <a:off x="11222829" y="3427066"/>
                <a:ext cx="52863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𝐶</m:t>
                          </m:r>
                        </m:e>
                        <m:sub>
                          <m:r>
                            <a:rPr lang="en-US" sz="2000" b="0" i="1" smtClean="0">
                              <a:solidFill>
                                <a:schemeClr val="bg1"/>
                              </a:solidFill>
                              <a:latin typeface="Cambria Math" panose="02040503050406030204" pitchFamily="18" charset="0"/>
                            </a:rPr>
                            <m:t>𝑜𝑢𝑡</m:t>
                          </m:r>
                        </m:sub>
                      </m:sSub>
                    </m:oMath>
                  </m:oMathPara>
                </a14:m>
                <a:endParaRPr lang="en-US" sz="2000" dirty="0">
                  <a:solidFill>
                    <a:schemeClr val="bg1"/>
                  </a:solidFill>
                </a:endParaRPr>
              </a:p>
            </p:txBody>
          </p:sp>
        </mc:Choice>
        <mc:Fallback xmlns="">
          <p:sp>
            <p:nvSpPr>
              <p:cNvPr id="53" name="TextBox 52">
                <a:extLst>
                  <a:ext uri="{FF2B5EF4-FFF2-40B4-BE49-F238E27FC236}">
                    <a16:creationId xmlns:a16="http://schemas.microsoft.com/office/drawing/2014/main" id="{16AFAC1E-B1AB-4ED8-9C0D-A0BFE6853433}"/>
                  </a:ext>
                </a:extLst>
              </p:cNvPr>
              <p:cNvSpPr txBox="1">
                <a:spLocks noRot="1" noChangeAspect="1" noMove="1" noResize="1" noEditPoints="1" noAdjustHandles="1" noChangeArrowheads="1" noChangeShapeType="1" noTextEdit="1"/>
              </p:cNvSpPr>
              <p:nvPr/>
            </p:nvSpPr>
            <p:spPr>
              <a:xfrm>
                <a:off x="11222829" y="3427066"/>
                <a:ext cx="528634" cy="400110"/>
              </a:xfrm>
              <a:prstGeom prst="rect">
                <a:avLst/>
              </a:prstGeom>
              <a:blipFill>
                <a:blip r:embed="rId16"/>
                <a:stretch>
                  <a:fillRect r="-1379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FC52C5CE-8AB0-4ACE-9D81-39B070CF6487}"/>
                  </a:ext>
                </a:extLst>
              </p:cNvPr>
              <p:cNvSpPr txBox="1"/>
              <p:nvPr/>
            </p:nvSpPr>
            <p:spPr>
              <a:xfrm>
                <a:off x="8064103" y="3413665"/>
                <a:ext cx="528634" cy="41351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𝐶</m:t>
                          </m:r>
                        </m:e>
                        <m:sub>
                          <m:r>
                            <a:rPr lang="en-US" sz="2000" b="0" i="1" smtClean="0">
                              <a:solidFill>
                                <a:schemeClr val="bg1"/>
                              </a:solidFill>
                              <a:latin typeface="Cambria Math" panose="02040503050406030204" pitchFamily="18" charset="0"/>
                            </a:rPr>
                            <m:t>𝑜𝑢𝑡</m:t>
                          </m:r>
                          <m:r>
                            <a:rPr lang="en-US" sz="2000" b="0" i="1" smtClean="0">
                              <a:solidFill>
                                <a:schemeClr val="bg1"/>
                              </a:solidFill>
                              <a:latin typeface="Cambria Math" panose="02040503050406030204" pitchFamily="18" charset="0"/>
                            </a:rPr>
                            <m:t>,2</m:t>
                          </m:r>
                        </m:sub>
                      </m:sSub>
                    </m:oMath>
                  </m:oMathPara>
                </a14:m>
                <a:endParaRPr lang="en-US" sz="2000" dirty="0">
                  <a:solidFill>
                    <a:schemeClr val="bg1"/>
                  </a:solidFill>
                </a:endParaRPr>
              </a:p>
            </p:txBody>
          </p:sp>
        </mc:Choice>
        <mc:Fallback xmlns="">
          <p:sp>
            <p:nvSpPr>
              <p:cNvPr id="54" name="TextBox 53">
                <a:extLst>
                  <a:ext uri="{FF2B5EF4-FFF2-40B4-BE49-F238E27FC236}">
                    <a16:creationId xmlns:a16="http://schemas.microsoft.com/office/drawing/2014/main" id="{FC52C5CE-8AB0-4ACE-9D81-39B070CF6487}"/>
                  </a:ext>
                </a:extLst>
              </p:cNvPr>
              <p:cNvSpPr txBox="1">
                <a:spLocks noRot="1" noChangeAspect="1" noMove="1" noResize="1" noEditPoints="1" noAdjustHandles="1" noChangeArrowheads="1" noChangeShapeType="1" noTextEdit="1"/>
              </p:cNvSpPr>
              <p:nvPr/>
            </p:nvSpPr>
            <p:spPr>
              <a:xfrm>
                <a:off x="8064103" y="3413665"/>
                <a:ext cx="528634" cy="413511"/>
              </a:xfrm>
              <a:prstGeom prst="rect">
                <a:avLst/>
              </a:prstGeom>
              <a:blipFill>
                <a:blip r:embed="rId17"/>
                <a:stretch>
                  <a:fillRect r="-4137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0EB57441-6170-4173-B740-7D4537024D2F}"/>
                  </a:ext>
                </a:extLst>
              </p:cNvPr>
              <p:cNvSpPr txBox="1"/>
              <p:nvPr/>
            </p:nvSpPr>
            <p:spPr>
              <a:xfrm>
                <a:off x="3294460" y="3478803"/>
                <a:ext cx="528634" cy="41351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𝐶</m:t>
                          </m:r>
                        </m:e>
                        <m:sub>
                          <m:r>
                            <a:rPr lang="en-US" sz="2000" b="0" i="1" smtClean="0">
                              <a:solidFill>
                                <a:schemeClr val="bg1"/>
                              </a:solidFill>
                              <a:latin typeface="Cambria Math" panose="02040503050406030204" pitchFamily="18" charset="0"/>
                            </a:rPr>
                            <m:t>𝑜𝑢𝑡</m:t>
                          </m:r>
                          <m:r>
                            <a:rPr lang="en-US" sz="2000" b="0" i="1" smtClean="0">
                              <a:solidFill>
                                <a:schemeClr val="bg1"/>
                              </a:solidFill>
                              <a:latin typeface="Cambria Math" panose="02040503050406030204" pitchFamily="18" charset="0"/>
                            </a:rPr>
                            <m:t>,0</m:t>
                          </m:r>
                        </m:sub>
                      </m:sSub>
                    </m:oMath>
                  </m:oMathPara>
                </a14:m>
                <a:endParaRPr lang="en-US" sz="2000" dirty="0">
                  <a:solidFill>
                    <a:schemeClr val="bg1"/>
                  </a:solidFill>
                </a:endParaRPr>
              </a:p>
            </p:txBody>
          </p:sp>
        </mc:Choice>
        <mc:Fallback xmlns="">
          <p:sp>
            <p:nvSpPr>
              <p:cNvPr id="55" name="TextBox 54">
                <a:extLst>
                  <a:ext uri="{FF2B5EF4-FFF2-40B4-BE49-F238E27FC236}">
                    <a16:creationId xmlns:a16="http://schemas.microsoft.com/office/drawing/2014/main" id="{0EB57441-6170-4173-B740-7D4537024D2F}"/>
                  </a:ext>
                </a:extLst>
              </p:cNvPr>
              <p:cNvSpPr txBox="1">
                <a:spLocks noRot="1" noChangeAspect="1" noMove="1" noResize="1" noEditPoints="1" noAdjustHandles="1" noChangeArrowheads="1" noChangeShapeType="1" noTextEdit="1"/>
              </p:cNvSpPr>
              <p:nvPr/>
            </p:nvSpPr>
            <p:spPr>
              <a:xfrm>
                <a:off x="3294460" y="3478803"/>
                <a:ext cx="528634" cy="413511"/>
              </a:xfrm>
              <a:prstGeom prst="rect">
                <a:avLst/>
              </a:prstGeom>
              <a:blipFill>
                <a:blip r:embed="rId18"/>
                <a:stretch>
                  <a:fillRect r="-425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ADDE2EB8-F74C-4716-987F-D62B41399F8C}"/>
                  </a:ext>
                </a:extLst>
              </p:cNvPr>
              <p:cNvSpPr txBox="1"/>
              <p:nvPr/>
            </p:nvSpPr>
            <p:spPr>
              <a:xfrm>
                <a:off x="1701409" y="3295588"/>
                <a:ext cx="470287"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n-US" sz="2000" b="0" i="0" smtClean="0">
                          <a:solidFill>
                            <a:schemeClr val="tx1"/>
                          </a:solidFill>
                          <a:latin typeface="Cambria Math" panose="02040503050406030204" pitchFamily="18" charset="0"/>
                        </a:rPr>
                        <m:t>A</m:t>
                      </m:r>
                    </m:oMath>
                  </m:oMathPara>
                </a14:m>
                <a:endParaRPr lang="en-US" sz="2000" dirty="0">
                  <a:solidFill>
                    <a:schemeClr val="bg1"/>
                  </a:solidFill>
                </a:endParaRPr>
              </a:p>
            </p:txBody>
          </p:sp>
        </mc:Choice>
        <mc:Fallback xmlns="">
          <p:sp>
            <p:nvSpPr>
              <p:cNvPr id="56" name="TextBox 55">
                <a:extLst>
                  <a:ext uri="{FF2B5EF4-FFF2-40B4-BE49-F238E27FC236}">
                    <a16:creationId xmlns:a16="http://schemas.microsoft.com/office/drawing/2014/main" id="{ADDE2EB8-F74C-4716-987F-D62B41399F8C}"/>
                  </a:ext>
                </a:extLst>
              </p:cNvPr>
              <p:cNvSpPr txBox="1">
                <a:spLocks noRot="1" noChangeAspect="1" noMove="1" noResize="1" noEditPoints="1" noAdjustHandles="1" noChangeArrowheads="1" noChangeShapeType="1" noTextEdit="1"/>
              </p:cNvSpPr>
              <p:nvPr/>
            </p:nvSpPr>
            <p:spPr>
              <a:xfrm>
                <a:off x="1701409" y="3295588"/>
                <a:ext cx="470287" cy="400110"/>
              </a:xfrm>
              <a:prstGeom prst="rect">
                <a:avLst/>
              </a:prstGeom>
              <a:blipFill>
                <a:blip r:embed="rId1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450DE96A-2E5C-4E06-AF20-24CD0AADC551}"/>
                  </a:ext>
                </a:extLst>
              </p:cNvPr>
              <p:cNvSpPr txBox="1"/>
              <p:nvPr/>
            </p:nvSpPr>
            <p:spPr>
              <a:xfrm>
                <a:off x="1709163" y="3738516"/>
                <a:ext cx="470287"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solidFill>
                                <a:schemeClr val="tx1"/>
                              </a:solidFill>
                              <a:latin typeface="Cambria Math" panose="02040503050406030204" pitchFamily="18" charset="0"/>
                            </a:rPr>
                          </m:ctrlPr>
                        </m:sSubPr>
                        <m:e>
                          <m:r>
                            <m:rPr>
                              <m:sty m:val="p"/>
                            </m:rPr>
                            <a:rPr lang="en-US" sz="2000" b="0" i="0" smtClean="0">
                              <a:solidFill>
                                <a:schemeClr val="tx1"/>
                              </a:solidFill>
                              <a:latin typeface="Cambria Math" panose="02040503050406030204" pitchFamily="18" charset="0"/>
                            </a:rPr>
                            <m:t>C</m:t>
                          </m:r>
                        </m:e>
                        <m:sub>
                          <m:r>
                            <m:rPr>
                              <m:sty m:val="p"/>
                            </m:rPr>
                            <a:rPr lang="en-US" sz="2000" b="0" i="0" smtClean="0">
                              <a:solidFill>
                                <a:schemeClr val="tx1"/>
                              </a:solidFill>
                              <a:latin typeface="Cambria Math" panose="02040503050406030204" pitchFamily="18" charset="0"/>
                            </a:rPr>
                            <m:t>in</m:t>
                          </m:r>
                        </m:sub>
                      </m:sSub>
                    </m:oMath>
                  </m:oMathPara>
                </a14:m>
                <a:endParaRPr lang="en-US" sz="2000" dirty="0">
                  <a:solidFill>
                    <a:schemeClr val="bg1"/>
                  </a:solidFill>
                </a:endParaRPr>
              </a:p>
            </p:txBody>
          </p:sp>
        </mc:Choice>
        <mc:Fallback xmlns="">
          <p:sp>
            <p:nvSpPr>
              <p:cNvPr id="57" name="TextBox 56">
                <a:extLst>
                  <a:ext uri="{FF2B5EF4-FFF2-40B4-BE49-F238E27FC236}">
                    <a16:creationId xmlns:a16="http://schemas.microsoft.com/office/drawing/2014/main" id="{450DE96A-2E5C-4E06-AF20-24CD0AADC551}"/>
                  </a:ext>
                </a:extLst>
              </p:cNvPr>
              <p:cNvSpPr txBox="1">
                <a:spLocks noRot="1" noChangeAspect="1" noMove="1" noResize="1" noEditPoints="1" noAdjustHandles="1" noChangeArrowheads="1" noChangeShapeType="1" noTextEdit="1"/>
              </p:cNvSpPr>
              <p:nvPr/>
            </p:nvSpPr>
            <p:spPr>
              <a:xfrm>
                <a:off x="1709163" y="3738516"/>
                <a:ext cx="470287" cy="400110"/>
              </a:xfrm>
              <a:prstGeom prst="rect">
                <a:avLst/>
              </a:prstGeom>
              <a:blipFill>
                <a:blip r:embed="rId20"/>
                <a:stretch>
                  <a:fillRect r="-1282" b="-15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4B018352-40B8-4A5E-9BA2-6564097D802F}"/>
                  </a:ext>
                </a:extLst>
              </p:cNvPr>
              <p:cNvSpPr txBox="1"/>
              <p:nvPr/>
            </p:nvSpPr>
            <p:spPr>
              <a:xfrm>
                <a:off x="2533065" y="3724243"/>
                <a:ext cx="470287"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solidFill>
                                <a:schemeClr val="tx1"/>
                              </a:solidFill>
                              <a:latin typeface="Cambria Math" panose="02040503050406030204" pitchFamily="18" charset="0"/>
                            </a:rPr>
                          </m:ctrlPr>
                        </m:sSubPr>
                        <m:e>
                          <m:r>
                            <m:rPr>
                              <m:sty m:val="p"/>
                            </m:rPr>
                            <a:rPr lang="en-US" sz="2000" b="0" i="0" smtClean="0">
                              <a:solidFill>
                                <a:schemeClr val="tx1"/>
                              </a:solidFill>
                              <a:latin typeface="Cambria Math" panose="02040503050406030204" pitchFamily="18" charset="0"/>
                            </a:rPr>
                            <m:t>C</m:t>
                          </m:r>
                        </m:e>
                        <m:sub>
                          <m:r>
                            <m:rPr>
                              <m:sty m:val="p"/>
                            </m:rPr>
                            <a:rPr lang="en-US" sz="2000" b="0" i="0" smtClean="0">
                              <a:solidFill>
                                <a:schemeClr val="tx1"/>
                              </a:solidFill>
                              <a:latin typeface="Cambria Math" panose="02040503050406030204" pitchFamily="18" charset="0"/>
                            </a:rPr>
                            <m:t>out</m:t>
                          </m:r>
                        </m:sub>
                      </m:sSub>
                    </m:oMath>
                  </m:oMathPara>
                </a14:m>
                <a:endParaRPr lang="en-US" sz="2000" dirty="0">
                  <a:solidFill>
                    <a:schemeClr val="bg1"/>
                  </a:solidFill>
                </a:endParaRPr>
              </a:p>
            </p:txBody>
          </p:sp>
        </mc:Choice>
        <mc:Fallback xmlns="">
          <p:sp>
            <p:nvSpPr>
              <p:cNvPr id="58" name="TextBox 57">
                <a:extLst>
                  <a:ext uri="{FF2B5EF4-FFF2-40B4-BE49-F238E27FC236}">
                    <a16:creationId xmlns:a16="http://schemas.microsoft.com/office/drawing/2014/main" id="{4B018352-40B8-4A5E-9BA2-6564097D802F}"/>
                  </a:ext>
                </a:extLst>
              </p:cNvPr>
              <p:cNvSpPr txBox="1">
                <a:spLocks noRot="1" noChangeAspect="1" noMove="1" noResize="1" noEditPoints="1" noAdjustHandles="1" noChangeArrowheads="1" noChangeShapeType="1" noTextEdit="1"/>
              </p:cNvSpPr>
              <p:nvPr/>
            </p:nvSpPr>
            <p:spPr>
              <a:xfrm>
                <a:off x="2533065" y="3724243"/>
                <a:ext cx="470287" cy="400110"/>
              </a:xfrm>
              <a:prstGeom prst="rect">
                <a:avLst/>
              </a:prstGeom>
              <a:blipFill>
                <a:blip r:embed="rId21"/>
                <a:stretch>
                  <a:fillRect r="-28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0217CF07-77AE-40F9-BAB5-964F793EA1A6}"/>
                  </a:ext>
                </a:extLst>
              </p:cNvPr>
              <p:cNvSpPr txBox="1"/>
              <p:nvPr/>
            </p:nvSpPr>
            <p:spPr>
              <a:xfrm>
                <a:off x="2171696" y="4152898"/>
                <a:ext cx="470287"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n-US" sz="2000" b="0" i="0" smtClean="0">
                          <a:solidFill>
                            <a:schemeClr val="tx1"/>
                          </a:solidFill>
                          <a:latin typeface="Cambria Math" panose="02040503050406030204" pitchFamily="18" charset="0"/>
                        </a:rPr>
                        <m:t>S</m:t>
                      </m:r>
                    </m:oMath>
                  </m:oMathPara>
                </a14:m>
                <a:endParaRPr lang="en-US" sz="2000" dirty="0">
                  <a:solidFill>
                    <a:schemeClr val="bg1"/>
                  </a:solidFill>
                </a:endParaRPr>
              </a:p>
            </p:txBody>
          </p:sp>
        </mc:Choice>
        <mc:Fallback xmlns="">
          <p:sp>
            <p:nvSpPr>
              <p:cNvPr id="59" name="TextBox 58">
                <a:extLst>
                  <a:ext uri="{FF2B5EF4-FFF2-40B4-BE49-F238E27FC236}">
                    <a16:creationId xmlns:a16="http://schemas.microsoft.com/office/drawing/2014/main" id="{0217CF07-77AE-40F9-BAB5-964F793EA1A6}"/>
                  </a:ext>
                </a:extLst>
              </p:cNvPr>
              <p:cNvSpPr txBox="1">
                <a:spLocks noRot="1" noChangeAspect="1" noMove="1" noResize="1" noEditPoints="1" noAdjustHandles="1" noChangeArrowheads="1" noChangeShapeType="1" noTextEdit="1"/>
              </p:cNvSpPr>
              <p:nvPr/>
            </p:nvSpPr>
            <p:spPr>
              <a:xfrm>
                <a:off x="2171696" y="4152898"/>
                <a:ext cx="470287" cy="400110"/>
              </a:xfrm>
              <a:prstGeom prst="rect">
                <a:avLst/>
              </a:prstGeom>
              <a:blipFill>
                <a:blip r:embed="rId2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2A931276-983D-4134-98B8-45C0A79B99A9}"/>
                  </a:ext>
                </a:extLst>
              </p:cNvPr>
              <p:cNvSpPr txBox="1"/>
              <p:nvPr/>
            </p:nvSpPr>
            <p:spPr>
              <a:xfrm>
                <a:off x="2511824" y="3304157"/>
                <a:ext cx="470287"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n-US" sz="2000" b="0" i="0" smtClean="0">
                          <a:solidFill>
                            <a:schemeClr val="tx1"/>
                          </a:solidFill>
                          <a:latin typeface="Cambria Math" panose="02040503050406030204" pitchFamily="18" charset="0"/>
                        </a:rPr>
                        <m:t>B</m:t>
                      </m:r>
                    </m:oMath>
                  </m:oMathPara>
                </a14:m>
                <a:endParaRPr lang="en-US" sz="2000" dirty="0">
                  <a:solidFill>
                    <a:schemeClr val="bg1"/>
                  </a:solidFill>
                </a:endParaRPr>
              </a:p>
            </p:txBody>
          </p:sp>
        </mc:Choice>
        <mc:Fallback xmlns="">
          <p:sp>
            <p:nvSpPr>
              <p:cNvPr id="60" name="TextBox 59">
                <a:extLst>
                  <a:ext uri="{FF2B5EF4-FFF2-40B4-BE49-F238E27FC236}">
                    <a16:creationId xmlns:a16="http://schemas.microsoft.com/office/drawing/2014/main" id="{2A931276-983D-4134-98B8-45C0A79B99A9}"/>
                  </a:ext>
                </a:extLst>
              </p:cNvPr>
              <p:cNvSpPr txBox="1">
                <a:spLocks noRot="1" noChangeAspect="1" noMove="1" noResize="1" noEditPoints="1" noAdjustHandles="1" noChangeArrowheads="1" noChangeShapeType="1" noTextEdit="1"/>
              </p:cNvSpPr>
              <p:nvPr/>
            </p:nvSpPr>
            <p:spPr>
              <a:xfrm>
                <a:off x="2511824" y="3304157"/>
                <a:ext cx="470287" cy="400110"/>
              </a:xfrm>
              <a:prstGeom prst="rect">
                <a:avLst/>
              </a:prstGeom>
              <a:blipFill>
                <a:blip r:embed="rId2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DBD44FAB-66EA-4602-8165-8C1E260CE6AD}"/>
                  </a:ext>
                </a:extLst>
              </p:cNvPr>
              <p:cNvSpPr txBox="1"/>
              <p:nvPr/>
            </p:nvSpPr>
            <p:spPr>
              <a:xfrm>
                <a:off x="4109458" y="3314034"/>
                <a:ext cx="470287"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n-US" sz="2000" b="0" i="0" smtClean="0">
                          <a:solidFill>
                            <a:schemeClr val="tx1"/>
                          </a:solidFill>
                          <a:latin typeface="Cambria Math" panose="02040503050406030204" pitchFamily="18" charset="0"/>
                        </a:rPr>
                        <m:t>A</m:t>
                      </m:r>
                    </m:oMath>
                  </m:oMathPara>
                </a14:m>
                <a:endParaRPr lang="en-US" sz="2000" dirty="0">
                  <a:solidFill>
                    <a:schemeClr val="bg1"/>
                  </a:solidFill>
                </a:endParaRPr>
              </a:p>
            </p:txBody>
          </p:sp>
        </mc:Choice>
        <mc:Fallback xmlns="">
          <p:sp>
            <p:nvSpPr>
              <p:cNvPr id="61" name="TextBox 60">
                <a:extLst>
                  <a:ext uri="{FF2B5EF4-FFF2-40B4-BE49-F238E27FC236}">
                    <a16:creationId xmlns:a16="http://schemas.microsoft.com/office/drawing/2014/main" id="{DBD44FAB-66EA-4602-8165-8C1E260CE6AD}"/>
                  </a:ext>
                </a:extLst>
              </p:cNvPr>
              <p:cNvSpPr txBox="1">
                <a:spLocks noRot="1" noChangeAspect="1" noMove="1" noResize="1" noEditPoints="1" noAdjustHandles="1" noChangeArrowheads="1" noChangeShapeType="1" noTextEdit="1"/>
              </p:cNvSpPr>
              <p:nvPr/>
            </p:nvSpPr>
            <p:spPr>
              <a:xfrm>
                <a:off x="4109458" y="3314034"/>
                <a:ext cx="470287" cy="400110"/>
              </a:xfrm>
              <a:prstGeom prst="rect">
                <a:avLst/>
              </a:prstGeom>
              <a:blipFill>
                <a:blip r:embed="rId2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2948D1AC-65D4-4BB8-A924-FB2015D34B49}"/>
                  </a:ext>
                </a:extLst>
              </p:cNvPr>
              <p:cNvSpPr txBox="1"/>
              <p:nvPr/>
            </p:nvSpPr>
            <p:spPr>
              <a:xfrm>
                <a:off x="4117212" y="3756962"/>
                <a:ext cx="470287"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solidFill>
                                <a:schemeClr val="tx1"/>
                              </a:solidFill>
                              <a:latin typeface="Cambria Math" panose="02040503050406030204" pitchFamily="18" charset="0"/>
                            </a:rPr>
                          </m:ctrlPr>
                        </m:sSubPr>
                        <m:e>
                          <m:r>
                            <m:rPr>
                              <m:sty m:val="p"/>
                            </m:rPr>
                            <a:rPr lang="en-US" sz="2000" b="0" i="0" smtClean="0">
                              <a:solidFill>
                                <a:schemeClr val="tx1"/>
                              </a:solidFill>
                              <a:latin typeface="Cambria Math" panose="02040503050406030204" pitchFamily="18" charset="0"/>
                            </a:rPr>
                            <m:t>C</m:t>
                          </m:r>
                        </m:e>
                        <m:sub>
                          <m:r>
                            <m:rPr>
                              <m:sty m:val="p"/>
                            </m:rPr>
                            <a:rPr lang="en-US" sz="2000" b="0" i="0" smtClean="0">
                              <a:solidFill>
                                <a:schemeClr val="tx1"/>
                              </a:solidFill>
                              <a:latin typeface="Cambria Math" panose="02040503050406030204" pitchFamily="18" charset="0"/>
                            </a:rPr>
                            <m:t>in</m:t>
                          </m:r>
                        </m:sub>
                      </m:sSub>
                    </m:oMath>
                  </m:oMathPara>
                </a14:m>
                <a:endParaRPr lang="en-US" sz="2000" dirty="0">
                  <a:solidFill>
                    <a:schemeClr val="bg1"/>
                  </a:solidFill>
                </a:endParaRPr>
              </a:p>
            </p:txBody>
          </p:sp>
        </mc:Choice>
        <mc:Fallback xmlns="">
          <p:sp>
            <p:nvSpPr>
              <p:cNvPr id="62" name="TextBox 61">
                <a:extLst>
                  <a:ext uri="{FF2B5EF4-FFF2-40B4-BE49-F238E27FC236}">
                    <a16:creationId xmlns:a16="http://schemas.microsoft.com/office/drawing/2014/main" id="{2948D1AC-65D4-4BB8-A924-FB2015D34B49}"/>
                  </a:ext>
                </a:extLst>
              </p:cNvPr>
              <p:cNvSpPr txBox="1">
                <a:spLocks noRot="1" noChangeAspect="1" noMove="1" noResize="1" noEditPoints="1" noAdjustHandles="1" noChangeArrowheads="1" noChangeShapeType="1" noTextEdit="1"/>
              </p:cNvSpPr>
              <p:nvPr/>
            </p:nvSpPr>
            <p:spPr>
              <a:xfrm>
                <a:off x="4117212" y="3756962"/>
                <a:ext cx="470287" cy="400110"/>
              </a:xfrm>
              <a:prstGeom prst="rect">
                <a:avLst/>
              </a:prstGeom>
              <a:blipFill>
                <a:blip r:embed="rId25"/>
                <a:stretch>
                  <a:fillRect r="-1282" b="-15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FAA167DF-372A-40D2-AA47-423C3C765B64}"/>
                  </a:ext>
                </a:extLst>
              </p:cNvPr>
              <p:cNvSpPr txBox="1"/>
              <p:nvPr/>
            </p:nvSpPr>
            <p:spPr>
              <a:xfrm>
                <a:off x="4941114" y="3742689"/>
                <a:ext cx="470287"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solidFill>
                                <a:schemeClr val="tx1"/>
                              </a:solidFill>
                              <a:latin typeface="Cambria Math" panose="02040503050406030204" pitchFamily="18" charset="0"/>
                            </a:rPr>
                          </m:ctrlPr>
                        </m:sSubPr>
                        <m:e>
                          <m:r>
                            <m:rPr>
                              <m:sty m:val="p"/>
                            </m:rPr>
                            <a:rPr lang="en-US" sz="2000" b="0" i="0" smtClean="0">
                              <a:solidFill>
                                <a:schemeClr val="tx1"/>
                              </a:solidFill>
                              <a:latin typeface="Cambria Math" panose="02040503050406030204" pitchFamily="18" charset="0"/>
                            </a:rPr>
                            <m:t>C</m:t>
                          </m:r>
                        </m:e>
                        <m:sub>
                          <m:r>
                            <m:rPr>
                              <m:sty m:val="p"/>
                            </m:rPr>
                            <a:rPr lang="en-US" sz="2000" b="0" i="0" smtClean="0">
                              <a:solidFill>
                                <a:schemeClr val="tx1"/>
                              </a:solidFill>
                              <a:latin typeface="Cambria Math" panose="02040503050406030204" pitchFamily="18" charset="0"/>
                            </a:rPr>
                            <m:t>out</m:t>
                          </m:r>
                        </m:sub>
                      </m:sSub>
                    </m:oMath>
                  </m:oMathPara>
                </a14:m>
                <a:endParaRPr lang="en-US" sz="2000" dirty="0">
                  <a:solidFill>
                    <a:schemeClr val="bg1"/>
                  </a:solidFill>
                </a:endParaRPr>
              </a:p>
            </p:txBody>
          </p:sp>
        </mc:Choice>
        <mc:Fallback xmlns="">
          <p:sp>
            <p:nvSpPr>
              <p:cNvPr id="63" name="TextBox 62">
                <a:extLst>
                  <a:ext uri="{FF2B5EF4-FFF2-40B4-BE49-F238E27FC236}">
                    <a16:creationId xmlns:a16="http://schemas.microsoft.com/office/drawing/2014/main" id="{FAA167DF-372A-40D2-AA47-423C3C765B64}"/>
                  </a:ext>
                </a:extLst>
              </p:cNvPr>
              <p:cNvSpPr txBox="1">
                <a:spLocks noRot="1" noChangeAspect="1" noMove="1" noResize="1" noEditPoints="1" noAdjustHandles="1" noChangeArrowheads="1" noChangeShapeType="1" noTextEdit="1"/>
              </p:cNvSpPr>
              <p:nvPr/>
            </p:nvSpPr>
            <p:spPr>
              <a:xfrm>
                <a:off x="4941114" y="3742689"/>
                <a:ext cx="470287" cy="400110"/>
              </a:xfrm>
              <a:prstGeom prst="rect">
                <a:avLst/>
              </a:prstGeom>
              <a:blipFill>
                <a:blip r:embed="rId26"/>
                <a:stretch>
                  <a:fillRect r="-28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5BC2A284-DA30-4FC4-B4AC-3D25B6B2A413}"/>
                  </a:ext>
                </a:extLst>
              </p:cNvPr>
              <p:cNvSpPr txBox="1"/>
              <p:nvPr/>
            </p:nvSpPr>
            <p:spPr>
              <a:xfrm>
                <a:off x="4579745" y="4171344"/>
                <a:ext cx="470287"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n-US" sz="2000" b="0" i="0" smtClean="0">
                          <a:solidFill>
                            <a:schemeClr val="tx1"/>
                          </a:solidFill>
                          <a:latin typeface="Cambria Math" panose="02040503050406030204" pitchFamily="18" charset="0"/>
                        </a:rPr>
                        <m:t>S</m:t>
                      </m:r>
                    </m:oMath>
                  </m:oMathPara>
                </a14:m>
                <a:endParaRPr lang="en-US" sz="2000" dirty="0">
                  <a:solidFill>
                    <a:schemeClr val="bg1"/>
                  </a:solidFill>
                </a:endParaRPr>
              </a:p>
            </p:txBody>
          </p:sp>
        </mc:Choice>
        <mc:Fallback xmlns="">
          <p:sp>
            <p:nvSpPr>
              <p:cNvPr id="64" name="TextBox 63">
                <a:extLst>
                  <a:ext uri="{FF2B5EF4-FFF2-40B4-BE49-F238E27FC236}">
                    <a16:creationId xmlns:a16="http://schemas.microsoft.com/office/drawing/2014/main" id="{5BC2A284-DA30-4FC4-B4AC-3D25B6B2A413}"/>
                  </a:ext>
                </a:extLst>
              </p:cNvPr>
              <p:cNvSpPr txBox="1">
                <a:spLocks noRot="1" noChangeAspect="1" noMove="1" noResize="1" noEditPoints="1" noAdjustHandles="1" noChangeArrowheads="1" noChangeShapeType="1" noTextEdit="1"/>
              </p:cNvSpPr>
              <p:nvPr/>
            </p:nvSpPr>
            <p:spPr>
              <a:xfrm>
                <a:off x="4579745" y="4171344"/>
                <a:ext cx="470287" cy="400110"/>
              </a:xfrm>
              <a:prstGeom prst="rect">
                <a:avLst/>
              </a:prstGeom>
              <a:blipFill>
                <a:blip r:embed="rId2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4C4B6F5A-BA3C-4F1F-9801-7C2DE2A99B8B}"/>
                  </a:ext>
                </a:extLst>
              </p:cNvPr>
              <p:cNvSpPr txBox="1"/>
              <p:nvPr/>
            </p:nvSpPr>
            <p:spPr>
              <a:xfrm>
                <a:off x="4919873" y="3322603"/>
                <a:ext cx="470287"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n-US" sz="2000" b="0" i="0" smtClean="0">
                          <a:solidFill>
                            <a:schemeClr val="tx1"/>
                          </a:solidFill>
                          <a:latin typeface="Cambria Math" panose="02040503050406030204" pitchFamily="18" charset="0"/>
                        </a:rPr>
                        <m:t>B</m:t>
                      </m:r>
                    </m:oMath>
                  </m:oMathPara>
                </a14:m>
                <a:endParaRPr lang="en-US" sz="2000" dirty="0">
                  <a:solidFill>
                    <a:schemeClr val="bg1"/>
                  </a:solidFill>
                </a:endParaRPr>
              </a:p>
            </p:txBody>
          </p:sp>
        </mc:Choice>
        <mc:Fallback xmlns="">
          <p:sp>
            <p:nvSpPr>
              <p:cNvPr id="65" name="TextBox 64">
                <a:extLst>
                  <a:ext uri="{FF2B5EF4-FFF2-40B4-BE49-F238E27FC236}">
                    <a16:creationId xmlns:a16="http://schemas.microsoft.com/office/drawing/2014/main" id="{4C4B6F5A-BA3C-4F1F-9801-7C2DE2A99B8B}"/>
                  </a:ext>
                </a:extLst>
              </p:cNvPr>
              <p:cNvSpPr txBox="1">
                <a:spLocks noRot="1" noChangeAspect="1" noMove="1" noResize="1" noEditPoints="1" noAdjustHandles="1" noChangeArrowheads="1" noChangeShapeType="1" noTextEdit="1"/>
              </p:cNvSpPr>
              <p:nvPr/>
            </p:nvSpPr>
            <p:spPr>
              <a:xfrm>
                <a:off x="4919873" y="3322603"/>
                <a:ext cx="470287" cy="400110"/>
              </a:xfrm>
              <a:prstGeom prst="rect">
                <a:avLst/>
              </a:prstGeom>
              <a:blipFill>
                <a:blip r:embed="rId2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72793D07-9D1E-4D8F-80A3-00CF5A76D1B6}"/>
                  </a:ext>
                </a:extLst>
              </p:cNvPr>
              <p:cNvSpPr txBox="1"/>
              <p:nvPr/>
            </p:nvSpPr>
            <p:spPr>
              <a:xfrm>
                <a:off x="6482961" y="3295588"/>
                <a:ext cx="470287"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n-US" sz="2000" b="0" i="0" smtClean="0">
                          <a:solidFill>
                            <a:schemeClr val="tx1"/>
                          </a:solidFill>
                          <a:latin typeface="Cambria Math" panose="02040503050406030204" pitchFamily="18" charset="0"/>
                        </a:rPr>
                        <m:t>A</m:t>
                      </m:r>
                    </m:oMath>
                  </m:oMathPara>
                </a14:m>
                <a:endParaRPr lang="en-US" sz="2000" dirty="0">
                  <a:solidFill>
                    <a:schemeClr val="bg1"/>
                  </a:solidFill>
                </a:endParaRPr>
              </a:p>
            </p:txBody>
          </p:sp>
        </mc:Choice>
        <mc:Fallback xmlns="">
          <p:sp>
            <p:nvSpPr>
              <p:cNvPr id="66" name="TextBox 65">
                <a:extLst>
                  <a:ext uri="{FF2B5EF4-FFF2-40B4-BE49-F238E27FC236}">
                    <a16:creationId xmlns:a16="http://schemas.microsoft.com/office/drawing/2014/main" id="{72793D07-9D1E-4D8F-80A3-00CF5A76D1B6}"/>
                  </a:ext>
                </a:extLst>
              </p:cNvPr>
              <p:cNvSpPr txBox="1">
                <a:spLocks noRot="1" noChangeAspect="1" noMove="1" noResize="1" noEditPoints="1" noAdjustHandles="1" noChangeArrowheads="1" noChangeShapeType="1" noTextEdit="1"/>
              </p:cNvSpPr>
              <p:nvPr/>
            </p:nvSpPr>
            <p:spPr>
              <a:xfrm>
                <a:off x="6482961" y="3295588"/>
                <a:ext cx="470287" cy="400110"/>
              </a:xfrm>
              <a:prstGeom prst="rect">
                <a:avLst/>
              </a:prstGeom>
              <a:blipFill>
                <a:blip r:embed="rId2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E52CD446-DA1E-422D-B481-2501ED3F61BD}"/>
                  </a:ext>
                </a:extLst>
              </p:cNvPr>
              <p:cNvSpPr txBox="1"/>
              <p:nvPr/>
            </p:nvSpPr>
            <p:spPr>
              <a:xfrm>
                <a:off x="6490715" y="3738516"/>
                <a:ext cx="470287"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solidFill>
                                <a:schemeClr val="tx1"/>
                              </a:solidFill>
                              <a:latin typeface="Cambria Math" panose="02040503050406030204" pitchFamily="18" charset="0"/>
                            </a:rPr>
                          </m:ctrlPr>
                        </m:sSubPr>
                        <m:e>
                          <m:r>
                            <m:rPr>
                              <m:sty m:val="p"/>
                            </m:rPr>
                            <a:rPr lang="en-US" sz="2000" b="0" i="0" smtClean="0">
                              <a:solidFill>
                                <a:schemeClr val="tx1"/>
                              </a:solidFill>
                              <a:latin typeface="Cambria Math" panose="02040503050406030204" pitchFamily="18" charset="0"/>
                            </a:rPr>
                            <m:t>C</m:t>
                          </m:r>
                        </m:e>
                        <m:sub>
                          <m:r>
                            <m:rPr>
                              <m:sty m:val="p"/>
                            </m:rPr>
                            <a:rPr lang="en-US" sz="2000" b="0" i="0" smtClean="0">
                              <a:solidFill>
                                <a:schemeClr val="tx1"/>
                              </a:solidFill>
                              <a:latin typeface="Cambria Math" panose="02040503050406030204" pitchFamily="18" charset="0"/>
                            </a:rPr>
                            <m:t>in</m:t>
                          </m:r>
                        </m:sub>
                      </m:sSub>
                    </m:oMath>
                  </m:oMathPara>
                </a14:m>
                <a:endParaRPr lang="en-US" sz="2000" dirty="0">
                  <a:solidFill>
                    <a:schemeClr val="bg1"/>
                  </a:solidFill>
                </a:endParaRPr>
              </a:p>
            </p:txBody>
          </p:sp>
        </mc:Choice>
        <mc:Fallback xmlns="">
          <p:sp>
            <p:nvSpPr>
              <p:cNvPr id="67" name="TextBox 66">
                <a:extLst>
                  <a:ext uri="{FF2B5EF4-FFF2-40B4-BE49-F238E27FC236}">
                    <a16:creationId xmlns:a16="http://schemas.microsoft.com/office/drawing/2014/main" id="{E52CD446-DA1E-422D-B481-2501ED3F61BD}"/>
                  </a:ext>
                </a:extLst>
              </p:cNvPr>
              <p:cNvSpPr txBox="1">
                <a:spLocks noRot="1" noChangeAspect="1" noMove="1" noResize="1" noEditPoints="1" noAdjustHandles="1" noChangeArrowheads="1" noChangeShapeType="1" noTextEdit="1"/>
              </p:cNvSpPr>
              <p:nvPr/>
            </p:nvSpPr>
            <p:spPr>
              <a:xfrm>
                <a:off x="6490715" y="3738516"/>
                <a:ext cx="470287" cy="400110"/>
              </a:xfrm>
              <a:prstGeom prst="rect">
                <a:avLst/>
              </a:prstGeom>
              <a:blipFill>
                <a:blip r:embed="rId30"/>
                <a:stretch>
                  <a:fillRect r="-2597" b="-15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4276D52C-C2F5-4602-BBA3-8F74CABAC52F}"/>
                  </a:ext>
                </a:extLst>
              </p:cNvPr>
              <p:cNvSpPr txBox="1"/>
              <p:nvPr/>
            </p:nvSpPr>
            <p:spPr>
              <a:xfrm>
                <a:off x="7314617" y="3724243"/>
                <a:ext cx="470287"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solidFill>
                                <a:schemeClr val="tx1"/>
                              </a:solidFill>
                              <a:latin typeface="Cambria Math" panose="02040503050406030204" pitchFamily="18" charset="0"/>
                            </a:rPr>
                          </m:ctrlPr>
                        </m:sSubPr>
                        <m:e>
                          <m:r>
                            <m:rPr>
                              <m:sty m:val="p"/>
                            </m:rPr>
                            <a:rPr lang="en-US" sz="2000" b="0" i="0" smtClean="0">
                              <a:solidFill>
                                <a:schemeClr val="tx1"/>
                              </a:solidFill>
                              <a:latin typeface="Cambria Math" panose="02040503050406030204" pitchFamily="18" charset="0"/>
                            </a:rPr>
                            <m:t>C</m:t>
                          </m:r>
                        </m:e>
                        <m:sub>
                          <m:r>
                            <m:rPr>
                              <m:sty m:val="p"/>
                            </m:rPr>
                            <a:rPr lang="en-US" sz="2000" b="0" i="0" smtClean="0">
                              <a:solidFill>
                                <a:schemeClr val="tx1"/>
                              </a:solidFill>
                              <a:latin typeface="Cambria Math" panose="02040503050406030204" pitchFamily="18" charset="0"/>
                            </a:rPr>
                            <m:t>out</m:t>
                          </m:r>
                        </m:sub>
                      </m:sSub>
                    </m:oMath>
                  </m:oMathPara>
                </a14:m>
                <a:endParaRPr lang="en-US" sz="2000" dirty="0">
                  <a:solidFill>
                    <a:schemeClr val="bg1"/>
                  </a:solidFill>
                </a:endParaRPr>
              </a:p>
            </p:txBody>
          </p:sp>
        </mc:Choice>
        <mc:Fallback xmlns="">
          <p:sp>
            <p:nvSpPr>
              <p:cNvPr id="68" name="TextBox 67">
                <a:extLst>
                  <a:ext uri="{FF2B5EF4-FFF2-40B4-BE49-F238E27FC236}">
                    <a16:creationId xmlns:a16="http://schemas.microsoft.com/office/drawing/2014/main" id="{4276D52C-C2F5-4602-BBA3-8F74CABAC52F}"/>
                  </a:ext>
                </a:extLst>
              </p:cNvPr>
              <p:cNvSpPr txBox="1">
                <a:spLocks noRot="1" noChangeAspect="1" noMove="1" noResize="1" noEditPoints="1" noAdjustHandles="1" noChangeArrowheads="1" noChangeShapeType="1" noTextEdit="1"/>
              </p:cNvSpPr>
              <p:nvPr/>
            </p:nvSpPr>
            <p:spPr>
              <a:xfrm>
                <a:off x="7314617" y="3724243"/>
                <a:ext cx="470287" cy="400110"/>
              </a:xfrm>
              <a:prstGeom prst="rect">
                <a:avLst/>
              </a:prstGeom>
              <a:blipFill>
                <a:blip r:embed="rId31"/>
                <a:stretch>
                  <a:fillRect r="-28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BFD53008-B6DD-4226-A38B-6CC8B05BD449}"/>
                  </a:ext>
                </a:extLst>
              </p:cNvPr>
              <p:cNvSpPr txBox="1"/>
              <p:nvPr/>
            </p:nvSpPr>
            <p:spPr>
              <a:xfrm>
                <a:off x="6953248" y="4152898"/>
                <a:ext cx="470287"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n-US" sz="2000" b="0" i="0" smtClean="0">
                          <a:solidFill>
                            <a:schemeClr val="tx1"/>
                          </a:solidFill>
                          <a:latin typeface="Cambria Math" panose="02040503050406030204" pitchFamily="18" charset="0"/>
                        </a:rPr>
                        <m:t>S</m:t>
                      </m:r>
                    </m:oMath>
                  </m:oMathPara>
                </a14:m>
                <a:endParaRPr lang="en-US" sz="2000" dirty="0">
                  <a:solidFill>
                    <a:schemeClr val="bg1"/>
                  </a:solidFill>
                </a:endParaRPr>
              </a:p>
            </p:txBody>
          </p:sp>
        </mc:Choice>
        <mc:Fallback xmlns="">
          <p:sp>
            <p:nvSpPr>
              <p:cNvPr id="69" name="TextBox 68">
                <a:extLst>
                  <a:ext uri="{FF2B5EF4-FFF2-40B4-BE49-F238E27FC236}">
                    <a16:creationId xmlns:a16="http://schemas.microsoft.com/office/drawing/2014/main" id="{BFD53008-B6DD-4226-A38B-6CC8B05BD449}"/>
                  </a:ext>
                </a:extLst>
              </p:cNvPr>
              <p:cNvSpPr txBox="1">
                <a:spLocks noRot="1" noChangeAspect="1" noMove="1" noResize="1" noEditPoints="1" noAdjustHandles="1" noChangeArrowheads="1" noChangeShapeType="1" noTextEdit="1"/>
              </p:cNvSpPr>
              <p:nvPr/>
            </p:nvSpPr>
            <p:spPr>
              <a:xfrm>
                <a:off x="6953248" y="4152898"/>
                <a:ext cx="470287" cy="400110"/>
              </a:xfrm>
              <a:prstGeom prst="rect">
                <a:avLst/>
              </a:prstGeom>
              <a:blipFill>
                <a:blip r:embed="rId3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3BBEFB18-479A-4BB9-A941-65AA7B502A41}"/>
                  </a:ext>
                </a:extLst>
              </p:cNvPr>
              <p:cNvSpPr txBox="1"/>
              <p:nvPr/>
            </p:nvSpPr>
            <p:spPr>
              <a:xfrm>
                <a:off x="7293376" y="3304157"/>
                <a:ext cx="470287"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n-US" sz="2000" b="0" i="0" smtClean="0">
                          <a:solidFill>
                            <a:schemeClr val="tx1"/>
                          </a:solidFill>
                          <a:latin typeface="Cambria Math" panose="02040503050406030204" pitchFamily="18" charset="0"/>
                        </a:rPr>
                        <m:t>B</m:t>
                      </m:r>
                    </m:oMath>
                  </m:oMathPara>
                </a14:m>
                <a:endParaRPr lang="en-US" sz="2000" dirty="0">
                  <a:solidFill>
                    <a:schemeClr val="bg1"/>
                  </a:solidFill>
                </a:endParaRPr>
              </a:p>
            </p:txBody>
          </p:sp>
        </mc:Choice>
        <mc:Fallback xmlns="">
          <p:sp>
            <p:nvSpPr>
              <p:cNvPr id="70" name="TextBox 69">
                <a:extLst>
                  <a:ext uri="{FF2B5EF4-FFF2-40B4-BE49-F238E27FC236}">
                    <a16:creationId xmlns:a16="http://schemas.microsoft.com/office/drawing/2014/main" id="{3BBEFB18-479A-4BB9-A941-65AA7B502A41}"/>
                  </a:ext>
                </a:extLst>
              </p:cNvPr>
              <p:cNvSpPr txBox="1">
                <a:spLocks noRot="1" noChangeAspect="1" noMove="1" noResize="1" noEditPoints="1" noAdjustHandles="1" noChangeArrowheads="1" noChangeShapeType="1" noTextEdit="1"/>
              </p:cNvSpPr>
              <p:nvPr/>
            </p:nvSpPr>
            <p:spPr>
              <a:xfrm>
                <a:off x="7293376" y="3304157"/>
                <a:ext cx="470287" cy="400110"/>
              </a:xfrm>
              <a:prstGeom prst="rect">
                <a:avLst/>
              </a:prstGeom>
              <a:blipFill>
                <a:blip r:embed="rId3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2E4E8D0B-3FEB-41C9-B2CB-E8AC4C73BE80}"/>
                  </a:ext>
                </a:extLst>
              </p:cNvPr>
              <p:cNvSpPr txBox="1"/>
              <p:nvPr/>
            </p:nvSpPr>
            <p:spPr>
              <a:xfrm>
                <a:off x="8892778" y="3283454"/>
                <a:ext cx="470287"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n-US" sz="2000" b="0" i="0" smtClean="0">
                          <a:solidFill>
                            <a:schemeClr val="tx1"/>
                          </a:solidFill>
                          <a:latin typeface="Cambria Math" panose="02040503050406030204" pitchFamily="18" charset="0"/>
                        </a:rPr>
                        <m:t>A</m:t>
                      </m:r>
                    </m:oMath>
                  </m:oMathPara>
                </a14:m>
                <a:endParaRPr lang="en-US" sz="2000" dirty="0">
                  <a:solidFill>
                    <a:schemeClr val="bg1"/>
                  </a:solidFill>
                </a:endParaRPr>
              </a:p>
            </p:txBody>
          </p:sp>
        </mc:Choice>
        <mc:Fallback xmlns="">
          <p:sp>
            <p:nvSpPr>
              <p:cNvPr id="71" name="TextBox 70">
                <a:extLst>
                  <a:ext uri="{FF2B5EF4-FFF2-40B4-BE49-F238E27FC236}">
                    <a16:creationId xmlns:a16="http://schemas.microsoft.com/office/drawing/2014/main" id="{2E4E8D0B-3FEB-41C9-B2CB-E8AC4C73BE80}"/>
                  </a:ext>
                </a:extLst>
              </p:cNvPr>
              <p:cNvSpPr txBox="1">
                <a:spLocks noRot="1" noChangeAspect="1" noMove="1" noResize="1" noEditPoints="1" noAdjustHandles="1" noChangeArrowheads="1" noChangeShapeType="1" noTextEdit="1"/>
              </p:cNvSpPr>
              <p:nvPr/>
            </p:nvSpPr>
            <p:spPr>
              <a:xfrm>
                <a:off x="8892778" y="3283454"/>
                <a:ext cx="470287" cy="400110"/>
              </a:xfrm>
              <a:prstGeom prst="rect">
                <a:avLst/>
              </a:prstGeom>
              <a:blipFill>
                <a:blip r:embed="rId3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971D013F-78A6-478B-9DC2-173E3EFA6205}"/>
                  </a:ext>
                </a:extLst>
              </p:cNvPr>
              <p:cNvSpPr txBox="1"/>
              <p:nvPr/>
            </p:nvSpPr>
            <p:spPr>
              <a:xfrm>
                <a:off x="8900532" y="3726382"/>
                <a:ext cx="470287"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solidFill>
                                <a:schemeClr val="tx1"/>
                              </a:solidFill>
                              <a:latin typeface="Cambria Math" panose="02040503050406030204" pitchFamily="18" charset="0"/>
                            </a:rPr>
                          </m:ctrlPr>
                        </m:sSubPr>
                        <m:e>
                          <m:r>
                            <m:rPr>
                              <m:sty m:val="p"/>
                            </m:rPr>
                            <a:rPr lang="en-US" sz="2000" b="0" i="0" smtClean="0">
                              <a:solidFill>
                                <a:schemeClr val="tx1"/>
                              </a:solidFill>
                              <a:latin typeface="Cambria Math" panose="02040503050406030204" pitchFamily="18" charset="0"/>
                            </a:rPr>
                            <m:t>C</m:t>
                          </m:r>
                        </m:e>
                        <m:sub>
                          <m:r>
                            <m:rPr>
                              <m:sty m:val="p"/>
                            </m:rPr>
                            <a:rPr lang="en-US" sz="2000" b="0" i="0" smtClean="0">
                              <a:solidFill>
                                <a:schemeClr val="tx1"/>
                              </a:solidFill>
                              <a:latin typeface="Cambria Math" panose="02040503050406030204" pitchFamily="18" charset="0"/>
                            </a:rPr>
                            <m:t>in</m:t>
                          </m:r>
                        </m:sub>
                      </m:sSub>
                    </m:oMath>
                  </m:oMathPara>
                </a14:m>
                <a:endParaRPr lang="en-US" sz="2000" dirty="0">
                  <a:solidFill>
                    <a:schemeClr val="bg1"/>
                  </a:solidFill>
                </a:endParaRPr>
              </a:p>
            </p:txBody>
          </p:sp>
        </mc:Choice>
        <mc:Fallback xmlns="">
          <p:sp>
            <p:nvSpPr>
              <p:cNvPr id="72" name="TextBox 71">
                <a:extLst>
                  <a:ext uri="{FF2B5EF4-FFF2-40B4-BE49-F238E27FC236}">
                    <a16:creationId xmlns:a16="http://schemas.microsoft.com/office/drawing/2014/main" id="{971D013F-78A6-478B-9DC2-173E3EFA6205}"/>
                  </a:ext>
                </a:extLst>
              </p:cNvPr>
              <p:cNvSpPr txBox="1">
                <a:spLocks noRot="1" noChangeAspect="1" noMove="1" noResize="1" noEditPoints="1" noAdjustHandles="1" noChangeArrowheads="1" noChangeShapeType="1" noTextEdit="1"/>
              </p:cNvSpPr>
              <p:nvPr/>
            </p:nvSpPr>
            <p:spPr>
              <a:xfrm>
                <a:off x="8900532" y="3726382"/>
                <a:ext cx="470287" cy="400110"/>
              </a:xfrm>
              <a:prstGeom prst="rect">
                <a:avLst/>
              </a:prstGeom>
              <a:blipFill>
                <a:blip r:embed="rId35"/>
                <a:stretch>
                  <a:fillRect r="-2597" b="-15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5E8CBCBA-16A4-44B4-8DF2-C5C1E0A686EA}"/>
                  </a:ext>
                </a:extLst>
              </p:cNvPr>
              <p:cNvSpPr txBox="1"/>
              <p:nvPr/>
            </p:nvSpPr>
            <p:spPr>
              <a:xfrm>
                <a:off x="9724434" y="3712109"/>
                <a:ext cx="470287"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solidFill>
                                <a:schemeClr val="tx1"/>
                              </a:solidFill>
                              <a:latin typeface="Cambria Math" panose="02040503050406030204" pitchFamily="18" charset="0"/>
                            </a:rPr>
                          </m:ctrlPr>
                        </m:sSubPr>
                        <m:e>
                          <m:r>
                            <m:rPr>
                              <m:sty m:val="p"/>
                            </m:rPr>
                            <a:rPr lang="en-US" sz="2000" b="0" i="0" smtClean="0">
                              <a:solidFill>
                                <a:schemeClr val="tx1"/>
                              </a:solidFill>
                              <a:latin typeface="Cambria Math" panose="02040503050406030204" pitchFamily="18" charset="0"/>
                            </a:rPr>
                            <m:t>C</m:t>
                          </m:r>
                        </m:e>
                        <m:sub>
                          <m:r>
                            <m:rPr>
                              <m:sty m:val="p"/>
                            </m:rPr>
                            <a:rPr lang="en-US" sz="2000" b="0" i="0" smtClean="0">
                              <a:solidFill>
                                <a:schemeClr val="tx1"/>
                              </a:solidFill>
                              <a:latin typeface="Cambria Math" panose="02040503050406030204" pitchFamily="18" charset="0"/>
                            </a:rPr>
                            <m:t>out</m:t>
                          </m:r>
                        </m:sub>
                      </m:sSub>
                    </m:oMath>
                  </m:oMathPara>
                </a14:m>
                <a:endParaRPr lang="en-US" sz="2000" dirty="0">
                  <a:solidFill>
                    <a:schemeClr val="bg1"/>
                  </a:solidFill>
                </a:endParaRPr>
              </a:p>
            </p:txBody>
          </p:sp>
        </mc:Choice>
        <mc:Fallback xmlns="">
          <p:sp>
            <p:nvSpPr>
              <p:cNvPr id="73" name="TextBox 72">
                <a:extLst>
                  <a:ext uri="{FF2B5EF4-FFF2-40B4-BE49-F238E27FC236}">
                    <a16:creationId xmlns:a16="http://schemas.microsoft.com/office/drawing/2014/main" id="{5E8CBCBA-16A4-44B4-8DF2-C5C1E0A686EA}"/>
                  </a:ext>
                </a:extLst>
              </p:cNvPr>
              <p:cNvSpPr txBox="1">
                <a:spLocks noRot="1" noChangeAspect="1" noMove="1" noResize="1" noEditPoints="1" noAdjustHandles="1" noChangeArrowheads="1" noChangeShapeType="1" noTextEdit="1"/>
              </p:cNvSpPr>
              <p:nvPr/>
            </p:nvSpPr>
            <p:spPr>
              <a:xfrm>
                <a:off x="9724434" y="3712109"/>
                <a:ext cx="470287" cy="400110"/>
              </a:xfrm>
              <a:prstGeom prst="rect">
                <a:avLst/>
              </a:prstGeom>
              <a:blipFill>
                <a:blip r:embed="rId36"/>
                <a:stretch>
                  <a:fillRect r="-28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0A376EF1-FD1D-4920-B6ED-8FDACAA0BC56}"/>
                  </a:ext>
                </a:extLst>
              </p:cNvPr>
              <p:cNvSpPr txBox="1"/>
              <p:nvPr/>
            </p:nvSpPr>
            <p:spPr>
              <a:xfrm>
                <a:off x="9363065" y="4140764"/>
                <a:ext cx="470287"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n-US" sz="2000" b="0" i="0" smtClean="0">
                          <a:solidFill>
                            <a:schemeClr val="tx1"/>
                          </a:solidFill>
                          <a:latin typeface="Cambria Math" panose="02040503050406030204" pitchFamily="18" charset="0"/>
                        </a:rPr>
                        <m:t>S</m:t>
                      </m:r>
                    </m:oMath>
                  </m:oMathPara>
                </a14:m>
                <a:endParaRPr lang="en-US" sz="2000" dirty="0">
                  <a:solidFill>
                    <a:schemeClr val="bg1"/>
                  </a:solidFill>
                </a:endParaRPr>
              </a:p>
            </p:txBody>
          </p:sp>
        </mc:Choice>
        <mc:Fallback xmlns="">
          <p:sp>
            <p:nvSpPr>
              <p:cNvPr id="74" name="TextBox 73">
                <a:extLst>
                  <a:ext uri="{FF2B5EF4-FFF2-40B4-BE49-F238E27FC236}">
                    <a16:creationId xmlns:a16="http://schemas.microsoft.com/office/drawing/2014/main" id="{0A376EF1-FD1D-4920-B6ED-8FDACAA0BC56}"/>
                  </a:ext>
                </a:extLst>
              </p:cNvPr>
              <p:cNvSpPr txBox="1">
                <a:spLocks noRot="1" noChangeAspect="1" noMove="1" noResize="1" noEditPoints="1" noAdjustHandles="1" noChangeArrowheads="1" noChangeShapeType="1" noTextEdit="1"/>
              </p:cNvSpPr>
              <p:nvPr/>
            </p:nvSpPr>
            <p:spPr>
              <a:xfrm>
                <a:off x="9363065" y="4140764"/>
                <a:ext cx="470287" cy="400110"/>
              </a:xfrm>
              <a:prstGeom prst="rect">
                <a:avLst/>
              </a:prstGeom>
              <a:blipFill>
                <a:blip r:embed="rId3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F3EB7A18-6A31-449A-B796-18E70CA34F28}"/>
                  </a:ext>
                </a:extLst>
              </p:cNvPr>
              <p:cNvSpPr txBox="1"/>
              <p:nvPr/>
            </p:nvSpPr>
            <p:spPr>
              <a:xfrm>
                <a:off x="9703193" y="3292023"/>
                <a:ext cx="470287"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n-US" sz="2000" b="0" i="0" smtClean="0">
                          <a:solidFill>
                            <a:schemeClr val="tx1"/>
                          </a:solidFill>
                          <a:latin typeface="Cambria Math" panose="02040503050406030204" pitchFamily="18" charset="0"/>
                        </a:rPr>
                        <m:t>B</m:t>
                      </m:r>
                    </m:oMath>
                  </m:oMathPara>
                </a14:m>
                <a:endParaRPr lang="en-US" sz="2000" dirty="0">
                  <a:solidFill>
                    <a:schemeClr val="bg1"/>
                  </a:solidFill>
                </a:endParaRPr>
              </a:p>
            </p:txBody>
          </p:sp>
        </mc:Choice>
        <mc:Fallback xmlns="">
          <p:sp>
            <p:nvSpPr>
              <p:cNvPr id="75" name="TextBox 74">
                <a:extLst>
                  <a:ext uri="{FF2B5EF4-FFF2-40B4-BE49-F238E27FC236}">
                    <a16:creationId xmlns:a16="http://schemas.microsoft.com/office/drawing/2014/main" id="{F3EB7A18-6A31-449A-B796-18E70CA34F28}"/>
                  </a:ext>
                </a:extLst>
              </p:cNvPr>
              <p:cNvSpPr txBox="1">
                <a:spLocks noRot="1" noChangeAspect="1" noMove="1" noResize="1" noEditPoints="1" noAdjustHandles="1" noChangeArrowheads="1" noChangeShapeType="1" noTextEdit="1"/>
              </p:cNvSpPr>
              <p:nvPr/>
            </p:nvSpPr>
            <p:spPr>
              <a:xfrm>
                <a:off x="9703193" y="3292023"/>
                <a:ext cx="470287" cy="400110"/>
              </a:xfrm>
              <a:prstGeom prst="rect">
                <a:avLst/>
              </a:prstGeom>
              <a:blipFill>
                <a:blip r:embed="rId38"/>
                <a:stretch>
                  <a:fillRect/>
                </a:stretch>
              </a:blipFill>
            </p:spPr>
            <p:txBody>
              <a:bodyPr/>
              <a:lstStyle/>
              <a:p>
                <a:r>
                  <a:rPr lang="en-US">
                    <a:noFill/>
                  </a:rPr>
                  <a:t> </a:t>
                </a:r>
              </a:p>
            </p:txBody>
          </p:sp>
        </mc:Fallback>
      </mc:AlternateContent>
      <p:sp>
        <p:nvSpPr>
          <p:cNvPr id="76" name="TextBox 75">
            <a:extLst>
              <a:ext uri="{FF2B5EF4-FFF2-40B4-BE49-F238E27FC236}">
                <a16:creationId xmlns:a16="http://schemas.microsoft.com/office/drawing/2014/main" id="{DA9DC3F3-34EA-4DDA-BC78-CD02C1FF9F95}"/>
              </a:ext>
            </a:extLst>
          </p:cNvPr>
          <p:cNvSpPr txBox="1"/>
          <p:nvPr/>
        </p:nvSpPr>
        <p:spPr>
          <a:xfrm>
            <a:off x="1739508" y="1360746"/>
            <a:ext cx="1124736" cy="400110"/>
          </a:xfrm>
          <a:prstGeom prst="rect">
            <a:avLst/>
          </a:prstGeom>
          <a:solidFill>
            <a:schemeClr val="tx2"/>
          </a:solidFill>
        </p:spPr>
        <p:txBody>
          <a:bodyPr wrap="square" rtlCol="0" anchor="ctr" anchorCtr="1">
            <a:spAutoFit/>
          </a:bodyPr>
          <a:lstStyle/>
          <a:p>
            <a:r>
              <a:rPr lang="en-US" sz="2000" b="1" dirty="0">
                <a:latin typeface="Amasis MT Pro Black" panose="02040A04050005020304" pitchFamily="18" charset="0"/>
                <a:cs typeface="Aldhabi" panose="020B0604020202020204" pitchFamily="2" charset="-78"/>
              </a:rPr>
              <a:t>stage0</a:t>
            </a:r>
            <a:r>
              <a:rPr lang="en-US" sz="2000" dirty="0">
                <a:latin typeface="Aharoni" panose="02010803020104030203" pitchFamily="2" charset="-79"/>
                <a:cs typeface="Aharoni" panose="02010803020104030203" pitchFamily="2" charset="-79"/>
              </a:rPr>
              <a:t> </a:t>
            </a:r>
          </a:p>
        </p:txBody>
      </p:sp>
      <p:sp>
        <p:nvSpPr>
          <p:cNvPr id="77" name="TextBox 76">
            <a:extLst>
              <a:ext uri="{FF2B5EF4-FFF2-40B4-BE49-F238E27FC236}">
                <a16:creationId xmlns:a16="http://schemas.microsoft.com/office/drawing/2014/main" id="{2E791D66-8EC7-4A20-9876-0F3EFB80B473}"/>
              </a:ext>
            </a:extLst>
          </p:cNvPr>
          <p:cNvSpPr txBox="1"/>
          <p:nvPr/>
        </p:nvSpPr>
        <p:spPr>
          <a:xfrm>
            <a:off x="4117212" y="1356734"/>
            <a:ext cx="1124736" cy="400110"/>
          </a:xfrm>
          <a:prstGeom prst="rect">
            <a:avLst/>
          </a:prstGeom>
          <a:solidFill>
            <a:schemeClr val="tx2"/>
          </a:solidFill>
        </p:spPr>
        <p:txBody>
          <a:bodyPr wrap="square" rtlCol="0" anchor="ctr" anchorCtr="1">
            <a:spAutoFit/>
          </a:bodyPr>
          <a:lstStyle/>
          <a:p>
            <a:r>
              <a:rPr lang="en-US" sz="2000" b="1" dirty="0">
                <a:latin typeface="Amasis MT Pro Black" panose="02040A04050005020304" pitchFamily="18" charset="0"/>
                <a:cs typeface="Aldhabi" panose="020B0604020202020204" pitchFamily="2" charset="-78"/>
              </a:rPr>
              <a:t>stage1</a:t>
            </a:r>
            <a:r>
              <a:rPr lang="en-US" sz="2000" dirty="0">
                <a:latin typeface="Aharoni" panose="02010803020104030203" pitchFamily="2" charset="-79"/>
                <a:cs typeface="Aharoni" panose="02010803020104030203" pitchFamily="2" charset="-79"/>
              </a:rPr>
              <a:t> </a:t>
            </a:r>
          </a:p>
        </p:txBody>
      </p:sp>
      <p:sp>
        <p:nvSpPr>
          <p:cNvPr id="78" name="TextBox 77">
            <a:extLst>
              <a:ext uri="{FF2B5EF4-FFF2-40B4-BE49-F238E27FC236}">
                <a16:creationId xmlns:a16="http://schemas.microsoft.com/office/drawing/2014/main" id="{EF13A9BD-5279-4290-A993-8A0ACC628C95}"/>
              </a:ext>
            </a:extLst>
          </p:cNvPr>
          <p:cNvSpPr txBox="1"/>
          <p:nvPr/>
        </p:nvSpPr>
        <p:spPr>
          <a:xfrm>
            <a:off x="6586142" y="1356357"/>
            <a:ext cx="1124736" cy="400110"/>
          </a:xfrm>
          <a:prstGeom prst="rect">
            <a:avLst/>
          </a:prstGeom>
          <a:solidFill>
            <a:schemeClr val="tx2"/>
          </a:solidFill>
        </p:spPr>
        <p:txBody>
          <a:bodyPr wrap="square" rtlCol="0" anchor="ctr" anchorCtr="1">
            <a:spAutoFit/>
          </a:bodyPr>
          <a:lstStyle/>
          <a:p>
            <a:r>
              <a:rPr lang="en-US" sz="2000" b="1" dirty="0">
                <a:latin typeface="Amasis MT Pro Black" panose="02040A04050005020304" pitchFamily="18" charset="0"/>
                <a:cs typeface="Aldhabi" panose="020B0604020202020204" pitchFamily="2" charset="-78"/>
              </a:rPr>
              <a:t>stage2</a:t>
            </a:r>
            <a:r>
              <a:rPr lang="en-US" sz="2000" dirty="0">
                <a:latin typeface="Aharoni" panose="02010803020104030203" pitchFamily="2" charset="-79"/>
                <a:cs typeface="Aharoni" panose="02010803020104030203" pitchFamily="2" charset="-79"/>
              </a:rPr>
              <a:t> </a:t>
            </a:r>
          </a:p>
        </p:txBody>
      </p:sp>
      <p:sp>
        <p:nvSpPr>
          <p:cNvPr id="79" name="TextBox 78">
            <a:extLst>
              <a:ext uri="{FF2B5EF4-FFF2-40B4-BE49-F238E27FC236}">
                <a16:creationId xmlns:a16="http://schemas.microsoft.com/office/drawing/2014/main" id="{A5E356AA-A32D-4D17-B47E-238E942FD11B}"/>
              </a:ext>
            </a:extLst>
          </p:cNvPr>
          <p:cNvSpPr txBox="1"/>
          <p:nvPr/>
        </p:nvSpPr>
        <p:spPr>
          <a:xfrm>
            <a:off x="8986438" y="1356357"/>
            <a:ext cx="1124736" cy="400110"/>
          </a:xfrm>
          <a:prstGeom prst="rect">
            <a:avLst/>
          </a:prstGeom>
          <a:solidFill>
            <a:schemeClr val="tx2"/>
          </a:solidFill>
        </p:spPr>
        <p:txBody>
          <a:bodyPr wrap="square" rtlCol="0" anchor="ctr" anchorCtr="1">
            <a:spAutoFit/>
          </a:bodyPr>
          <a:lstStyle/>
          <a:p>
            <a:r>
              <a:rPr lang="en-US" sz="2000" b="1" dirty="0">
                <a:latin typeface="Amasis MT Pro Black" panose="02040A04050005020304" pitchFamily="18" charset="0"/>
                <a:cs typeface="Aldhabi" panose="020B0604020202020204" pitchFamily="2" charset="-78"/>
              </a:rPr>
              <a:t>stage3</a:t>
            </a:r>
            <a:r>
              <a:rPr lang="en-US" sz="2000" dirty="0">
                <a:latin typeface="Aharoni" panose="02010803020104030203" pitchFamily="2" charset="-79"/>
                <a:cs typeface="Aharoni" panose="02010803020104030203" pitchFamily="2" charset="-79"/>
              </a:rPr>
              <a:t> </a:t>
            </a:r>
          </a:p>
        </p:txBody>
      </p:sp>
      <p:pic>
        <p:nvPicPr>
          <p:cNvPr id="80" name="Picture 79">
            <a:extLst>
              <a:ext uri="{FF2B5EF4-FFF2-40B4-BE49-F238E27FC236}">
                <a16:creationId xmlns:a16="http://schemas.microsoft.com/office/drawing/2014/main" id="{15A74841-0FBB-A243-80A0-0EEDD3B7D983}"/>
              </a:ext>
            </a:extLst>
          </p:cNvPr>
          <p:cNvPicPr>
            <a:picLocks noChangeAspect="1"/>
          </p:cNvPicPr>
          <p:nvPr/>
        </p:nvPicPr>
        <p:blipFill>
          <a:blip r:embed="rId39">
            <a:extLst>
              <a:ext uri="{28A0092B-C50C-407E-A947-70E740481C1C}">
                <a14:useLocalDpi xmlns:a14="http://schemas.microsoft.com/office/drawing/2010/main" val="0"/>
              </a:ext>
            </a:extLst>
          </a:blip>
          <a:stretch>
            <a:fillRect/>
          </a:stretch>
        </p:blipFill>
        <p:spPr>
          <a:xfrm>
            <a:off x="214768" y="5790091"/>
            <a:ext cx="928231" cy="928231"/>
          </a:xfrm>
          <a:prstGeom prst="rect">
            <a:avLst/>
          </a:prstGeom>
        </p:spPr>
      </p:pic>
      <p:cxnSp>
        <p:nvCxnSpPr>
          <p:cNvPr id="81" name="Straight Arrow Connector 80">
            <a:extLst>
              <a:ext uri="{FF2B5EF4-FFF2-40B4-BE49-F238E27FC236}">
                <a16:creationId xmlns:a16="http://schemas.microsoft.com/office/drawing/2014/main" id="{1C9D984D-5ABC-4757-8251-AFDDCBD96980}"/>
              </a:ext>
            </a:extLst>
          </p:cNvPr>
          <p:cNvCxnSpPr>
            <a:cxnSpLocks/>
          </p:cNvCxnSpPr>
          <p:nvPr/>
        </p:nvCxnSpPr>
        <p:spPr>
          <a:xfrm>
            <a:off x="1960562" y="2658428"/>
            <a:ext cx="0" cy="658178"/>
          </a:xfrm>
          <a:prstGeom prst="straightConnector1">
            <a:avLst/>
          </a:prstGeom>
          <a:ln w="3810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7B4EE416-0E40-48FF-A00C-250D2ECA2E5B}"/>
              </a:ext>
            </a:extLst>
          </p:cNvPr>
          <p:cNvCxnSpPr>
            <a:cxnSpLocks/>
          </p:cNvCxnSpPr>
          <p:nvPr/>
        </p:nvCxnSpPr>
        <p:spPr>
          <a:xfrm>
            <a:off x="2755898" y="2658428"/>
            <a:ext cx="0" cy="658178"/>
          </a:xfrm>
          <a:prstGeom prst="straightConnector1">
            <a:avLst/>
          </a:prstGeom>
          <a:ln w="3810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95ACCAEF-B4B1-4FAA-A114-FB0F325593AE}"/>
                  </a:ext>
                </a:extLst>
              </p:cNvPr>
              <p:cNvSpPr txBox="1"/>
              <p:nvPr/>
            </p:nvSpPr>
            <p:spPr>
              <a:xfrm>
                <a:off x="1643063" y="2058353"/>
                <a:ext cx="52863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𝐴</m:t>
                          </m:r>
                        </m:e>
                        <m:sub>
                          <m:r>
                            <a:rPr lang="en-US" sz="2000" b="0" i="1" smtClean="0">
                              <a:solidFill>
                                <a:schemeClr val="bg1"/>
                              </a:solidFill>
                              <a:latin typeface="Cambria Math" panose="02040503050406030204" pitchFamily="18" charset="0"/>
                            </a:rPr>
                            <m:t>0</m:t>
                          </m:r>
                        </m:sub>
                      </m:sSub>
                    </m:oMath>
                  </m:oMathPara>
                </a14:m>
                <a:endParaRPr lang="en-US" sz="2000" dirty="0">
                  <a:solidFill>
                    <a:schemeClr val="bg1"/>
                  </a:solidFill>
                </a:endParaRPr>
              </a:p>
            </p:txBody>
          </p:sp>
        </mc:Choice>
        <mc:Fallback xmlns="">
          <p:sp>
            <p:nvSpPr>
              <p:cNvPr id="83" name="TextBox 82">
                <a:extLst>
                  <a:ext uri="{FF2B5EF4-FFF2-40B4-BE49-F238E27FC236}">
                    <a16:creationId xmlns:a16="http://schemas.microsoft.com/office/drawing/2014/main" id="{95ACCAEF-B4B1-4FAA-A114-FB0F325593AE}"/>
                  </a:ext>
                </a:extLst>
              </p:cNvPr>
              <p:cNvSpPr txBox="1">
                <a:spLocks noRot="1" noChangeAspect="1" noMove="1" noResize="1" noEditPoints="1" noAdjustHandles="1" noChangeArrowheads="1" noChangeShapeType="1" noTextEdit="1"/>
              </p:cNvSpPr>
              <p:nvPr/>
            </p:nvSpPr>
            <p:spPr>
              <a:xfrm>
                <a:off x="1643063" y="2058353"/>
                <a:ext cx="528634" cy="400110"/>
              </a:xfrm>
              <a:prstGeom prst="rect">
                <a:avLst/>
              </a:prstGeom>
              <a:blipFill>
                <a:blip r:embed="rId40"/>
                <a:stretch>
                  <a:fillRect b="-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4" name="TextBox 83">
                <a:extLst>
                  <a:ext uri="{FF2B5EF4-FFF2-40B4-BE49-F238E27FC236}">
                    <a16:creationId xmlns:a16="http://schemas.microsoft.com/office/drawing/2014/main" id="{9EDEA287-7078-4E75-A53A-22E60457262E}"/>
                  </a:ext>
                </a:extLst>
              </p:cNvPr>
              <p:cNvSpPr txBox="1"/>
              <p:nvPr/>
            </p:nvSpPr>
            <p:spPr>
              <a:xfrm>
                <a:off x="2491581" y="2058353"/>
                <a:ext cx="52863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𝐵</m:t>
                          </m:r>
                        </m:e>
                        <m:sub>
                          <m:r>
                            <a:rPr lang="en-US" sz="2000" b="0" i="1" smtClean="0">
                              <a:solidFill>
                                <a:schemeClr val="bg1"/>
                              </a:solidFill>
                              <a:latin typeface="Cambria Math" panose="02040503050406030204" pitchFamily="18" charset="0"/>
                            </a:rPr>
                            <m:t>0</m:t>
                          </m:r>
                        </m:sub>
                      </m:sSub>
                    </m:oMath>
                  </m:oMathPara>
                </a14:m>
                <a:endParaRPr lang="en-US" sz="2000" dirty="0">
                  <a:solidFill>
                    <a:schemeClr val="bg1"/>
                  </a:solidFill>
                </a:endParaRPr>
              </a:p>
            </p:txBody>
          </p:sp>
        </mc:Choice>
        <mc:Fallback xmlns="">
          <p:sp>
            <p:nvSpPr>
              <p:cNvPr id="84" name="TextBox 83">
                <a:extLst>
                  <a:ext uri="{FF2B5EF4-FFF2-40B4-BE49-F238E27FC236}">
                    <a16:creationId xmlns:a16="http://schemas.microsoft.com/office/drawing/2014/main" id="{9EDEA287-7078-4E75-A53A-22E60457262E}"/>
                  </a:ext>
                </a:extLst>
              </p:cNvPr>
              <p:cNvSpPr txBox="1">
                <a:spLocks noRot="1" noChangeAspect="1" noMove="1" noResize="1" noEditPoints="1" noAdjustHandles="1" noChangeArrowheads="1" noChangeShapeType="1" noTextEdit="1"/>
              </p:cNvSpPr>
              <p:nvPr/>
            </p:nvSpPr>
            <p:spPr>
              <a:xfrm>
                <a:off x="2491581" y="2058353"/>
                <a:ext cx="528634" cy="400110"/>
              </a:xfrm>
              <a:prstGeom prst="rect">
                <a:avLst/>
              </a:prstGeom>
              <a:blipFill>
                <a:blip r:embed="rId41"/>
                <a:stretch>
                  <a:fillRect b="-1538"/>
                </a:stretch>
              </a:blipFill>
            </p:spPr>
            <p:txBody>
              <a:bodyPr/>
              <a:lstStyle/>
              <a:p>
                <a:r>
                  <a:rPr lang="en-US">
                    <a:noFill/>
                  </a:rPr>
                  <a:t> </a:t>
                </a:r>
              </a:p>
            </p:txBody>
          </p:sp>
        </mc:Fallback>
      </mc:AlternateContent>
    </p:spTree>
    <p:extLst>
      <p:ext uri="{BB962C8B-B14F-4D97-AF65-F5344CB8AC3E}">
        <p14:creationId xmlns:p14="http://schemas.microsoft.com/office/powerpoint/2010/main" val="22359426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par>
                                <p:cTn id="20" presetID="10" presetClass="entr" presetSubtype="0" fill="hold"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par>
                                <p:cTn id="26" presetID="10" presetClass="entr" presetSubtype="0" fill="hold" nodeType="with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fade">
                                      <p:cBhvr>
                                        <p:cTn id="28" dur="500"/>
                                        <p:tgtEl>
                                          <p:spTgt spid="1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fade">
                                      <p:cBhvr>
                                        <p:cTn id="31" dur="500"/>
                                        <p:tgtEl>
                                          <p:spTgt spid="20"/>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56"/>
                                        </p:tgtEl>
                                        <p:attrNameLst>
                                          <p:attrName>style.visibility</p:attrName>
                                        </p:attrNameLst>
                                      </p:cBhvr>
                                      <p:to>
                                        <p:strVal val="visible"/>
                                      </p:to>
                                    </p:set>
                                    <p:animEffect transition="in" filter="fade">
                                      <p:cBhvr>
                                        <p:cTn id="34" dur="500"/>
                                        <p:tgtEl>
                                          <p:spTgt spid="56"/>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57"/>
                                        </p:tgtEl>
                                        <p:attrNameLst>
                                          <p:attrName>style.visibility</p:attrName>
                                        </p:attrNameLst>
                                      </p:cBhvr>
                                      <p:to>
                                        <p:strVal val="visible"/>
                                      </p:to>
                                    </p:set>
                                    <p:animEffect transition="in" filter="fade">
                                      <p:cBhvr>
                                        <p:cTn id="37" dur="500"/>
                                        <p:tgtEl>
                                          <p:spTgt spid="57"/>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58"/>
                                        </p:tgtEl>
                                        <p:attrNameLst>
                                          <p:attrName>style.visibility</p:attrName>
                                        </p:attrNameLst>
                                      </p:cBhvr>
                                      <p:to>
                                        <p:strVal val="visible"/>
                                      </p:to>
                                    </p:set>
                                    <p:animEffect transition="in" filter="fade">
                                      <p:cBhvr>
                                        <p:cTn id="40" dur="500"/>
                                        <p:tgtEl>
                                          <p:spTgt spid="58"/>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59"/>
                                        </p:tgtEl>
                                        <p:attrNameLst>
                                          <p:attrName>style.visibility</p:attrName>
                                        </p:attrNameLst>
                                      </p:cBhvr>
                                      <p:to>
                                        <p:strVal val="visible"/>
                                      </p:to>
                                    </p:set>
                                    <p:animEffect transition="in" filter="fade">
                                      <p:cBhvr>
                                        <p:cTn id="43" dur="500"/>
                                        <p:tgtEl>
                                          <p:spTgt spid="59"/>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60"/>
                                        </p:tgtEl>
                                        <p:attrNameLst>
                                          <p:attrName>style.visibility</p:attrName>
                                        </p:attrNameLst>
                                      </p:cBhvr>
                                      <p:to>
                                        <p:strVal val="visible"/>
                                      </p:to>
                                    </p:set>
                                    <p:animEffect transition="in" filter="fade">
                                      <p:cBhvr>
                                        <p:cTn id="46" dur="500"/>
                                        <p:tgtEl>
                                          <p:spTgt spid="60"/>
                                        </p:tgtEl>
                                      </p:cBhvr>
                                    </p:animEffect>
                                  </p:childTnLst>
                                </p:cTn>
                              </p:par>
                              <p:par>
                                <p:cTn id="47" presetID="10" presetClass="entr" presetSubtype="0" fill="hold" nodeType="withEffect">
                                  <p:stCondLst>
                                    <p:cond delay="0"/>
                                  </p:stCondLst>
                                  <p:childTnLst>
                                    <p:set>
                                      <p:cBhvr>
                                        <p:cTn id="48" dur="1" fill="hold">
                                          <p:stCondLst>
                                            <p:cond delay="0"/>
                                          </p:stCondLst>
                                        </p:cTn>
                                        <p:tgtEl>
                                          <p:spTgt spid="81"/>
                                        </p:tgtEl>
                                        <p:attrNameLst>
                                          <p:attrName>style.visibility</p:attrName>
                                        </p:attrNameLst>
                                      </p:cBhvr>
                                      <p:to>
                                        <p:strVal val="visible"/>
                                      </p:to>
                                    </p:set>
                                    <p:animEffect transition="in" filter="fade">
                                      <p:cBhvr>
                                        <p:cTn id="49" dur="500"/>
                                        <p:tgtEl>
                                          <p:spTgt spid="81"/>
                                        </p:tgtEl>
                                      </p:cBhvr>
                                    </p:animEffect>
                                  </p:childTnLst>
                                </p:cTn>
                              </p:par>
                              <p:par>
                                <p:cTn id="50" presetID="10" presetClass="entr" presetSubtype="0" fill="hold" nodeType="withEffect">
                                  <p:stCondLst>
                                    <p:cond delay="0"/>
                                  </p:stCondLst>
                                  <p:childTnLst>
                                    <p:set>
                                      <p:cBhvr>
                                        <p:cTn id="51" dur="1" fill="hold">
                                          <p:stCondLst>
                                            <p:cond delay="0"/>
                                          </p:stCondLst>
                                        </p:cTn>
                                        <p:tgtEl>
                                          <p:spTgt spid="82"/>
                                        </p:tgtEl>
                                        <p:attrNameLst>
                                          <p:attrName>style.visibility</p:attrName>
                                        </p:attrNameLst>
                                      </p:cBhvr>
                                      <p:to>
                                        <p:strVal val="visible"/>
                                      </p:to>
                                    </p:set>
                                    <p:animEffect transition="in" filter="fade">
                                      <p:cBhvr>
                                        <p:cTn id="52" dur="500"/>
                                        <p:tgtEl>
                                          <p:spTgt spid="82"/>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83"/>
                                        </p:tgtEl>
                                        <p:attrNameLst>
                                          <p:attrName>style.visibility</p:attrName>
                                        </p:attrNameLst>
                                      </p:cBhvr>
                                      <p:to>
                                        <p:strVal val="visible"/>
                                      </p:to>
                                    </p:set>
                                    <p:animEffect transition="in" filter="fade">
                                      <p:cBhvr>
                                        <p:cTn id="55" dur="500"/>
                                        <p:tgtEl>
                                          <p:spTgt spid="83"/>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84"/>
                                        </p:tgtEl>
                                        <p:attrNameLst>
                                          <p:attrName>style.visibility</p:attrName>
                                        </p:attrNameLst>
                                      </p:cBhvr>
                                      <p:to>
                                        <p:strVal val="visible"/>
                                      </p:to>
                                    </p:set>
                                    <p:animEffect transition="in" filter="fade">
                                      <p:cBhvr>
                                        <p:cTn id="58" dur="500"/>
                                        <p:tgtEl>
                                          <p:spTgt spid="84"/>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55"/>
                                        </p:tgtEl>
                                        <p:attrNameLst>
                                          <p:attrName>style.visibility</p:attrName>
                                        </p:attrNameLst>
                                      </p:cBhvr>
                                      <p:to>
                                        <p:strVal val="visible"/>
                                      </p:to>
                                    </p:set>
                                    <p:animEffect transition="in" filter="fade">
                                      <p:cBhvr>
                                        <p:cTn id="61" dur="500"/>
                                        <p:tgtEl>
                                          <p:spTgt spid="55"/>
                                        </p:tgtEl>
                                      </p:cBhvr>
                                    </p:animEffect>
                                  </p:childTnLst>
                                </p:cTn>
                              </p:par>
                              <p:par>
                                <p:cTn id="62" presetID="10" presetClass="entr" presetSubtype="0" fill="hold" nodeType="withEffect">
                                  <p:stCondLst>
                                    <p:cond delay="0"/>
                                  </p:stCondLst>
                                  <p:childTnLst>
                                    <p:set>
                                      <p:cBhvr>
                                        <p:cTn id="63" dur="1" fill="hold">
                                          <p:stCondLst>
                                            <p:cond delay="0"/>
                                          </p:stCondLst>
                                        </p:cTn>
                                        <p:tgtEl>
                                          <p:spTgt spid="22"/>
                                        </p:tgtEl>
                                        <p:attrNameLst>
                                          <p:attrName>style.visibility</p:attrName>
                                        </p:attrNameLst>
                                      </p:cBhvr>
                                      <p:to>
                                        <p:strVal val="visible"/>
                                      </p:to>
                                    </p:set>
                                    <p:animEffect transition="in" filter="fade">
                                      <p:cBhvr>
                                        <p:cTn id="64" dur="500"/>
                                        <p:tgtEl>
                                          <p:spTgt spid="22"/>
                                        </p:tgtEl>
                                      </p:cBhvr>
                                    </p:animEffect>
                                  </p:childTnLst>
                                </p:cTn>
                              </p:par>
                            </p:childTnLst>
                          </p:cTn>
                        </p:par>
                      </p:childTnLst>
                    </p:cTn>
                  </p:par>
                  <p:par>
                    <p:cTn id="65" fill="hold">
                      <p:stCondLst>
                        <p:cond delay="indefinite"/>
                      </p:stCondLst>
                      <p:childTnLst>
                        <p:par>
                          <p:cTn id="66" fill="hold">
                            <p:stCondLst>
                              <p:cond delay="0"/>
                            </p:stCondLst>
                            <p:childTnLst>
                              <p:par>
                                <p:cTn id="67" presetID="22" presetClass="entr" presetSubtype="4" fill="hold" grpId="0" nodeType="clickEffect">
                                  <p:stCondLst>
                                    <p:cond delay="0"/>
                                  </p:stCondLst>
                                  <p:childTnLst>
                                    <p:set>
                                      <p:cBhvr>
                                        <p:cTn id="68" dur="1" fill="hold">
                                          <p:stCondLst>
                                            <p:cond delay="0"/>
                                          </p:stCondLst>
                                        </p:cTn>
                                        <p:tgtEl>
                                          <p:spTgt spid="76"/>
                                        </p:tgtEl>
                                        <p:attrNameLst>
                                          <p:attrName>style.visibility</p:attrName>
                                        </p:attrNameLst>
                                      </p:cBhvr>
                                      <p:to>
                                        <p:strVal val="visible"/>
                                      </p:to>
                                    </p:set>
                                    <p:animEffect transition="in" filter="wipe(down)">
                                      <p:cBhvr>
                                        <p:cTn id="69" dur="500"/>
                                        <p:tgtEl>
                                          <p:spTgt spid="76"/>
                                        </p:tgtEl>
                                      </p:cBhvr>
                                    </p:animEffect>
                                  </p:childTnLst>
                                </p:cTn>
                              </p:par>
                            </p:childTnLst>
                          </p:cTn>
                        </p:par>
                      </p:childTnLst>
                    </p:cTn>
                  </p:par>
                  <p:par>
                    <p:cTn id="70" fill="hold">
                      <p:stCondLst>
                        <p:cond delay="indefinite"/>
                      </p:stCondLst>
                      <p:childTnLst>
                        <p:par>
                          <p:cTn id="71" fill="hold">
                            <p:stCondLst>
                              <p:cond delay="0"/>
                            </p:stCondLst>
                            <p:childTnLst>
                              <p:par>
                                <p:cTn id="72" presetID="22" presetClass="entr" presetSubtype="8" fill="hold" nodeType="clickEffect">
                                  <p:stCondLst>
                                    <p:cond delay="0"/>
                                  </p:stCondLst>
                                  <p:childTnLst>
                                    <p:set>
                                      <p:cBhvr>
                                        <p:cTn id="73" dur="1" fill="hold">
                                          <p:stCondLst>
                                            <p:cond delay="0"/>
                                          </p:stCondLst>
                                        </p:cTn>
                                        <p:tgtEl>
                                          <p:spTgt spid="24"/>
                                        </p:tgtEl>
                                        <p:attrNameLst>
                                          <p:attrName>style.visibility</p:attrName>
                                        </p:attrNameLst>
                                      </p:cBhvr>
                                      <p:to>
                                        <p:strVal val="visible"/>
                                      </p:to>
                                    </p:set>
                                    <p:animEffect transition="in" filter="wipe(left)">
                                      <p:cBhvr>
                                        <p:cTn id="74" dur="500"/>
                                        <p:tgtEl>
                                          <p:spTgt spid="24"/>
                                        </p:tgtEl>
                                      </p:cBhvr>
                                    </p:animEffect>
                                  </p:childTnLst>
                                </p:cTn>
                              </p:par>
                              <p:par>
                                <p:cTn id="75" presetID="22" presetClass="entr" presetSubtype="8" fill="hold" nodeType="withEffect">
                                  <p:stCondLst>
                                    <p:cond delay="0"/>
                                  </p:stCondLst>
                                  <p:childTnLst>
                                    <p:set>
                                      <p:cBhvr>
                                        <p:cTn id="76" dur="1" fill="hold">
                                          <p:stCondLst>
                                            <p:cond delay="0"/>
                                          </p:stCondLst>
                                        </p:cTn>
                                        <p:tgtEl>
                                          <p:spTgt spid="26"/>
                                        </p:tgtEl>
                                        <p:attrNameLst>
                                          <p:attrName>style.visibility</p:attrName>
                                        </p:attrNameLst>
                                      </p:cBhvr>
                                      <p:to>
                                        <p:strVal val="visible"/>
                                      </p:to>
                                    </p:set>
                                    <p:animEffect transition="in" filter="wipe(left)">
                                      <p:cBhvr>
                                        <p:cTn id="77" dur="500"/>
                                        <p:tgtEl>
                                          <p:spTgt spid="26"/>
                                        </p:tgtEl>
                                      </p:cBhvr>
                                    </p:animEffect>
                                  </p:childTnLst>
                                </p:cTn>
                              </p:par>
                              <p:par>
                                <p:cTn id="78" presetID="22" presetClass="entr" presetSubtype="8" fill="hold" grpId="0" nodeType="withEffect">
                                  <p:stCondLst>
                                    <p:cond delay="0"/>
                                  </p:stCondLst>
                                  <p:childTnLst>
                                    <p:set>
                                      <p:cBhvr>
                                        <p:cTn id="79" dur="1" fill="hold">
                                          <p:stCondLst>
                                            <p:cond delay="0"/>
                                          </p:stCondLst>
                                        </p:cTn>
                                        <p:tgtEl>
                                          <p:spTgt spid="28"/>
                                        </p:tgtEl>
                                        <p:attrNameLst>
                                          <p:attrName>style.visibility</p:attrName>
                                        </p:attrNameLst>
                                      </p:cBhvr>
                                      <p:to>
                                        <p:strVal val="visible"/>
                                      </p:to>
                                    </p:set>
                                    <p:animEffect transition="in" filter="wipe(left)">
                                      <p:cBhvr>
                                        <p:cTn id="80" dur="500"/>
                                        <p:tgtEl>
                                          <p:spTgt spid="28"/>
                                        </p:tgtEl>
                                      </p:cBhvr>
                                    </p:animEffect>
                                  </p:childTnLst>
                                </p:cTn>
                              </p:par>
                              <p:par>
                                <p:cTn id="81" presetID="22" presetClass="entr" presetSubtype="8" fill="hold" nodeType="withEffect">
                                  <p:stCondLst>
                                    <p:cond delay="0"/>
                                  </p:stCondLst>
                                  <p:childTnLst>
                                    <p:set>
                                      <p:cBhvr>
                                        <p:cTn id="82" dur="1" fill="hold">
                                          <p:stCondLst>
                                            <p:cond delay="0"/>
                                          </p:stCondLst>
                                        </p:cTn>
                                        <p:tgtEl>
                                          <p:spTgt spid="31"/>
                                        </p:tgtEl>
                                        <p:attrNameLst>
                                          <p:attrName>style.visibility</p:attrName>
                                        </p:attrNameLst>
                                      </p:cBhvr>
                                      <p:to>
                                        <p:strVal val="visible"/>
                                      </p:to>
                                    </p:set>
                                    <p:animEffect transition="in" filter="wipe(left)">
                                      <p:cBhvr>
                                        <p:cTn id="83" dur="500"/>
                                        <p:tgtEl>
                                          <p:spTgt spid="31"/>
                                        </p:tgtEl>
                                      </p:cBhvr>
                                    </p:animEffect>
                                  </p:childTnLst>
                                </p:cTn>
                              </p:par>
                              <p:par>
                                <p:cTn id="84" presetID="22" presetClass="entr" presetSubtype="8" fill="hold" grpId="0" nodeType="withEffect">
                                  <p:stCondLst>
                                    <p:cond delay="0"/>
                                  </p:stCondLst>
                                  <p:childTnLst>
                                    <p:set>
                                      <p:cBhvr>
                                        <p:cTn id="85" dur="1" fill="hold">
                                          <p:stCondLst>
                                            <p:cond delay="0"/>
                                          </p:stCondLst>
                                        </p:cTn>
                                        <p:tgtEl>
                                          <p:spTgt spid="32"/>
                                        </p:tgtEl>
                                        <p:attrNameLst>
                                          <p:attrName>style.visibility</p:attrName>
                                        </p:attrNameLst>
                                      </p:cBhvr>
                                      <p:to>
                                        <p:strVal val="visible"/>
                                      </p:to>
                                    </p:set>
                                    <p:animEffect transition="in" filter="wipe(left)">
                                      <p:cBhvr>
                                        <p:cTn id="86" dur="500"/>
                                        <p:tgtEl>
                                          <p:spTgt spid="32"/>
                                        </p:tgtEl>
                                      </p:cBhvr>
                                    </p:animEffect>
                                  </p:childTnLst>
                                </p:cTn>
                              </p:par>
                              <p:par>
                                <p:cTn id="87" presetID="22" presetClass="entr" presetSubtype="8" fill="hold" grpId="0" nodeType="withEffect">
                                  <p:stCondLst>
                                    <p:cond delay="0"/>
                                  </p:stCondLst>
                                  <p:childTnLst>
                                    <p:set>
                                      <p:cBhvr>
                                        <p:cTn id="88" dur="1" fill="hold">
                                          <p:stCondLst>
                                            <p:cond delay="0"/>
                                          </p:stCondLst>
                                        </p:cTn>
                                        <p:tgtEl>
                                          <p:spTgt spid="51"/>
                                        </p:tgtEl>
                                        <p:attrNameLst>
                                          <p:attrName>style.visibility</p:attrName>
                                        </p:attrNameLst>
                                      </p:cBhvr>
                                      <p:to>
                                        <p:strVal val="visible"/>
                                      </p:to>
                                    </p:set>
                                    <p:animEffect transition="in" filter="wipe(left)">
                                      <p:cBhvr>
                                        <p:cTn id="89" dur="500"/>
                                        <p:tgtEl>
                                          <p:spTgt spid="51"/>
                                        </p:tgtEl>
                                      </p:cBhvr>
                                    </p:animEffect>
                                  </p:childTnLst>
                                </p:cTn>
                              </p:par>
                              <p:par>
                                <p:cTn id="90" presetID="22" presetClass="entr" presetSubtype="8" fill="hold" grpId="0" nodeType="withEffect">
                                  <p:stCondLst>
                                    <p:cond delay="0"/>
                                  </p:stCondLst>
                                  <p:childTnLst>
                                    <p:set>
                                      <p:cBhvr>
                                        <p:cTn id="91" dur="1" fill="hold">
                                          <p:stCondLst>
                                            <p:cond delay="0"/>
                                          </p:stCondLst>
                                        </p:cTn>
                                        <p:tgtEl>
                                          <p:spTgt spid="61"/>
                                        </p:tgtEl>
                                        <p:attrNameLst>
                                          <p:attrName>style.visibility</p:attrName>
                                        </p:attrNameLst>
                                      </p:cBhvr>
                                      <p:to>
                                        <p:strVal val="visible"/>
                                      </p:to>
                                    </p:set>
                                    <p:animEffect transition="in" filter="wipe(left)">
                                      <p:cBhvr>
                                        <p:cTn id="92" dur="500"/>
                                        <p:tgtEl>
                                          <p:spTgt spid="61"/>
                                        </p:tgtEl>
                                      </p:cBhvr>
                                    </p:animEffect>
                                  </p:childTnLst>
                                </p:cTn>
                              </p:par>
                              <p:par>
                                <p:cTn id="93" presetID="22" presetClass="entr" presetSubtype="8" fill="hold" grpId="0" nodeType="withEffect">
                                  <p:stCondLst>
                                    <p:cond delay="0"/>
                                  </p:stCondLst>
                                  <p:childTnLst>
                                    <p:set>
                                      <p:cBhvr>
                                        <p:cTn id="94" dur="1" fill="hold">
                                          <p:stCondLst>
                                            <p:cond delay="0"/>
                                          </p:stCondLst>
                                        </p:cTn>
                                        <p:tgtEl>
                                          <p:spTgt spid="62"/>
                                        </p:tgtEl>
                                        <p:attrNameLst>
                                          <p:attrName>style.visibility</p:attrName>
                                        </p:attrNameLst>
                                      </p:cBhvr>
                                      <p:to>
                                        <p:strVal val="visible"/>
                                      </p:to>
                                    </p:set>
                                    <p:animEffect transition="in" filter="wipe(left)">
                                      <p:cBhvr>
                                        <p:cTn id="95" dur="500"/>
                                        <p:tgtEl>
                                          <p:spTgt spid="62"/>
                                        </p:tgtEl>
                                      </p:cBhvr>
                                    </p:animEffect>
                                  </p:childTnLst>
                                </p:cTn>
                              </p:par>
                              <p:par>
                                <p:cTn id="96" presetID="22" presetClass="entr" presetSubtype="8" fill="hold" grpId="0" nodeType="withEffect">
                                  <p:stCondLst>
                                    <p:cond delay="0"/>
                                  </p:stCondLst>
                                  <p:childTnLst>
                                    <p:set>
                                      <p:cBhvr>
                                        <p:cTn id="97" dur="1" fill="hold">
                                          <p:stCondLst>
                                            <p:cond delay="0"/>
                                          </p:stCondLst>
                                        </p:cTn>
                                        <p:tgtEl>
                                          <p:spTgt spid="63"/>
                                        </p:tgtEl>
                                        <p:attrNameLst>
                                          <p:attrName>style.visibility</p:attrName>
                                        </p:attrNameLst>
                                      </p:cBhvr>
                                      <p:to>
                                        <p:strVal val="visible"/>
                                      </p:to>
                                    </p:set>
                                    <p:animEffect transition="in" filter="wipe(left)">
                                      <p:cBhvr>
                                        <p:cTn id="98" dur="500"/>
                                        <p:tgtEl>
                                          <p:spTgt spid="63"/>
                                        </p:tgtEl>
                                      </p:cBhvr>
                                    </p:animEffect>
                                  </p:childTnLst>
                                </p:cTn>
                              </p:par>
                              <p:par>
                                <p:cTn id="99" presetID="22" presetClass="entr" presetSubtype="8" fill="hold" grpId="0" nodeType="withEffect">
                                  <p:stCondLst>
                                    <p:cond delay="0"/>
                                  </p:stCondLst>
                                  <p:childTnLst>
                                    <p:set>
                                      <p:cBhvr>
                                        <p:cTn id="100" dur="1" fill="hold">
                                          <p:stCondLst>
                                            <p:cond delay="0"/>
                                          </p:stCondLst>
                                        </p:cTn>
                                        <p:tgtEl>
                                          <p:spTgt spid="64"/>
                                        </p:tgtEl>
                                        <p:attrNameLst>
                                          <p:attrName>style.visibility</p:attrName>
                                        </p:attrNameLst>
                                      </p:cBhvr>
                                      <p:to>
                                        <p:strVal val="visible"/>
                                      </p:to>
                                    </p:set>
                                    <p:animEffect transition="in" filter="wipe(left)">
                                      <p:cBhvr>
                                        <p:cTn id="101" dur="500"/>
                                        <p:tgtEl>
                                          <p:spTgt spid="64"/>
                                        </p:tgtEl>
                                      </p:cBhvr>
                                    </p:animEffect>
                                  </p:childTnLst>
                                </p:cTn>
                              </p:par>
                              <p:par>
                                <p:cTn id="102" presetID="22" presetClass="entr" presetSubtype="8" fill="hold" grpId="0" nodeType="withEffect">
                                  <p:stCondLst>
                                    <p:cond delay="0"/>
                                  </p:stCondLst>
                                  <p:childTnLst>
                                    <p:set>
                                      <p:cBhvr>
                                        <p:cTn id="103" dur="1" fill="hold">
                                          <p:stCondLst>
                                            <p:cond delay="0"/>
                                          </p:stCondLst>
                                        </p:cTn>
                                        <p:tgtEl>
                                          <p:spTgt spid="65"/>
                                        </p:tgtEl>
                                        <p:attrNameLst>
                                          <p:attrName>style.visibility</p:attrName>
                                        </p:attrNameLst>
                                      </p:cBhvr>
                                      <p:to>
                                        <p:strVal val="visible"/>
                                      </p:to>
                                    </p:set>
                                    <p:animEffect transition="in" filter="wipe(left)">
                                      <p:cBhvr>
                                        <p:cTn id="104" dur="500"/>
                                        <p:tgtEl>
                                          <p:spTgt spid="65"/>
                                        </p:tgtEl>
                                      </p:cBhvr>
                                    </p:animEffect>
                                  </p:childTnLst>
                                </p:cTn>
                              </p:par>
                              <p:par>
                                <p:cTn id="105" presetID="22" presetClass="entr" presetSubtype="8" fill="hold" grpId="0" nodeType="withEffect">
                                  <p:stCondLst>
                                    <p:cond delay="0"/>
                                  </p:stCondLst>
                                  <p:childTnLst>
                                    <p:set>
                                      <p:cBhvr>
                                        <p:cTn id="106" dur="1" fill="hold">
                                          <p:stCondLst>
                                            <p:cond delay="0"/>
                                          </p:stCondLst>
                                        </p:cTn>
                                        <p:tgtEl>
                                          <p:spTgt spid="25"/>
                                        </p:tgtEl>
                                        <p:attrNameLst>
                                          <p:attrName>style.visibility</p:attrName>
                                        </p:attrNameLst>
                                      </p:cBhvr>
                                      <p:to>
                                        <p:strVal val="visible"/>
                                      </p:to>
                                    </p:set>
                                    <p:animEffect transition="in" filter="wipe(left)">
                                      <p:cBhvr>
                                        <p:cTn id="107" dur="500"/>
                                        <p:tgtEl>
                                          <p:spTgt spid="25"/>
                                        </p:tgtEl>
                                      </p:cBhvr>
                                    </p:animEffect>
                                  </p:childTnLst>
                                </p:cTn>
                              </p:par>
                              <p:par>
                                <p:cTn id="108" presetID="22" presetClass="entr" presetSubtype="8" fill="hold" nodeType="withEffect">
                                  <p:stCondLst>
                                    <p:cond delay="0"/>
                                  </p:stCondLst>
                                  <p:childTnLst>
                                    <p:set>
                                      <p:cBhvr>
                                        <p:cTn id="109" dur="1" fill="hold">
                                          <p:stCondLst>
                                            <p:cond delay="0"/>
                                          </p:stCondLst>
                                        </p:cTn>
                                        <p:tgtEl>
                                          <p:spTgt spid="33"/>
                                        </p:tgtEl>
                                        <p:attrNameLst>
                                          <p:attrName>style.visibility</p:attrName>
                                        </p:attrNameLst>
                                      </p:cBhvr>
                                      <p:to>
                                        <p:strVal val="visible"/>
                                      </p:to>
                                    </p:set>
                                    <p:animEffect transition="in" filter="wipe(left)">
                                      <p:cBhvr>
                                        <p:cTn id="110" dur="500"/>
                                        <p:tgtEl>
                                          <p:spTgt spid="33"/>
                                        </p:tgtEl>
                                      </p:cBhvr>
                                    </p:animEffect>
                                  </p:childTnLst>
                                </p:cTn>
                              </p:par>
                              <p:par>
                                <p:cTn id="111" presetID="22" presetClass="entr" presetSubtype="8" fill="hold" grpId="0" nodeType="withEffect">
                                  <p:stCondLst>
                                    <p:cond delay="0"/>
                                  </p:stCondLst>
                                  <p:childTnLst>
                                    <p:set>
                                      <p:cBhvr>
                                        <p:cTn id="112" dur="1" fill="hold">
                                          <p:stCondLst>
                                            <p:cond delay="0"/>
                                          </p:stCondLst>
                                        </p:cTn>
                                        <p:tgtEl>
                                          <p:spTgt spid="27"/>
                                        </p:tgtEl>
                                        <p:attrNameLst>
                                          <p:attrName>style.visibility</p:attrName>
                                        </p:attrNameLst>
                                      </p:cBhvr>
                                      <p:to>
                                        <p:strVal val="visible"/>
                                      </p:to>
                                    </p:set>
                                    <p:animEffect transition="in" filter="wipe(left)">
                                      <p:cBhvr>
                                        <p:cTn id="113" dur="500"/>
                                        <p:tgtEl>
                                          <p:spTgt spid="27"/>
                                        </p:tgtEl>
                                      </p:cBhvr>
                                    </p:animEffect>
                                  </p:childTnLst>
                                </p:cTn>
                              </p:par>
                              <p:par>
                                <p:cTn id="114" presetID="22" presetClass="entr" presetSubtype="8" fill="hold" grpId="0" nodeType="withEffect">
                                  <p:stCondLst>
                                    <p:cond delay="0"/>
                                  </p:stCondLst>
                                  <p:childTnLst>
                                    <p:set>
                                      <p:cBhvr>
                                        <p:cTn id="115" dur="1" fill="hold">
                                          <p:stCondLst>
                                            <p:cond delay="0"/>
                                          </p:stCondLst>
                                        </p:cTn>
                                        <p:tgtEl>
                                          <p:spTgt spid="77"/>
                                        </p:tgtEl>
                                        <p:attrNameLst>
                                          <p:attrName>style.visibility</p:attrName>
                                        </p:attrNameLst>
                                      </p:cBhvr>
                                      <p:to>
                                        <p:strVal val="visible"/>
                                      </p:to>
                                    </p:set>
                                    <p:animEffect transition="in" filter="wipe(left)">
                                      <p:cBhvr>
                                        <p:cTn id="116" dur="500"/>
                                        <p:tgtEl>
                                          <p:spTgt spid="77"/>
                                        </p:tgtEl>
                                      </p:cBhvr>
                                    </p:animEffect>
                                  </p:childTnLst>
                                </p:cTn>
                              </p:par>
                            </p:childTnLst>
                          </p:cTn>
                        </p:par>
                      </p:childTnLst>
                    </p:cTn>
                  </p:par>
                  <p:par>
                    <p:cTn id="117" fill="hold">
                      <p:stCondLst>
                        <p:cond delay="indefinite"/>
                      </p:stCondLst>
                      <p:childTnLst>
                        <p:par>
                          <p:cTn id="118" fill="hold">
                            <p:stCondLst>
                              <p:cond delay="0"/>
                            </p:stCondLst>
                            <p:childTnLst>
                              <p:par>
                                <p:cTn id="119" presetID="22" presetClass="entr" presetSubtype="8" fill="hold" nodeType="clickEffect">
                                  <p:stCondLst>
                                    <p:cond delay="0"/>
                                  </p:stCondLst>
                                  <p:childTnLst>
                                    <p:set>
                                      <p:cBhvr>
                                        <p:cTn id="120" dur="1" fill="hold">
                                          <p:stCondLst>
                                            <p:cond delay="0"/>
                                          </p:stCondLst>
                                        </p:cTn>
                                        <p:tgtEl>
                                          <p:spTgt spid="34"/>
                                        </p:tgtEl>
                                        <p:attrNameLst>
                                          <p:attrName>style.visibility</p:attrName>
                                        </p:attrNameLst>
                                      </p:cBhvr>
                                      <p:to>
                                        <p:strVal val="visible"/>
                                      </p:to>
                                    </p:set>
                                    <p:animEffect transition="in" filter="wipe(left)">
                                      <p:cBhvr>
                                        <p:cTn id="121" dur="500"/>
                                        <p:tgtEl>
                                          <p:spTgt spid="34"/>
                                        </p:tgtEl>
                                      </p:cBhvr>
                                    </p:animEffect>
                                  </p:childTnLst>
                                </p:cTn>
                              </p:par>
                              <p:par>
                                <p:cTn id="122" presetID="22" presetClass="entr" presetSubtype="8" fill="hold" grpId="0" nodeType="withEffect">
                                  <p:stCondLst>
                                    <p:cond delay="0"/>
                                  </p:stCondLst>
                                  <p:childTnLst>
                                    <p:set>
                                      <p:cBhvr>
                                        <p:cTn id="123" dur="1" fill="hold">
                                          <p:stCondLst>
                                            <p:cond delay="0"/>
                                          </p:stCondLst>
                                        </p:cTn>
                                        <p:tgtEl>
                                          <p:spTgt spid="35"/>
                                        </p:tgtEl>
                                        <p:attrNameLst>
                                          <p:attrName>style.visibility</p:attrName>
                                        </p:attrNameLst>
                                      </p:cBhvr>
                                      <p:to>
                                        <p:strVal val="visible"/>
                                      </p:to>
                                    </p:set>
                                    <p:animEffect transition="in" filter="wipe(left)">
                                      <p:cBhvr>
                                        <p:cTn id="124" dur="500"/>
                                        <p:tgtEl>
                                          <p:spTgt spid="35"/>
                                        </p:tgtEl>
                                      </p:cBhvr>
                                    </p:animEffect>
                                  </p:childTnLst>
                                </p:cTn>
                              </p:par>
                              <p:par>
                                <p:cTn id="125" presetID="22" presetClass="entr" presetSubtype="8" fill="hold" nodeType="withEffect">
                                  <p:stCondLst>
                                    <p:cond delay="0"/>
                                  </p:stCondLst>
                                  <p:childTnLst>
                                    <p:set>
                                      <p:cBhvr>
                                        <p:cTn id="126" dur="1" fill="hold">
                                          <p:stCondLst>
                                            <p:cond delay="0"/>
                                          </p:stCondLst>
                                        </p:cTn>
                                        <p:tgtEl>
                                          <p:spTgt spid="36"/>
                                        </p:tgtEl>
                                        <p:attrNameLst>
                                          <p:attrName>style.visibility</p:attrName>
                                        </p:attrNameLst>
                                      </p:cBhvr>
                                      <p:to>
                                        <p:strVal val="visible"/>
                                      </p:to>
                                    </p:set>
                                    <p:animEffect transition="in" filter="wipe(left)">
                                      <p:cBhvr>
                                        <p:cTn id="127" dur="500"/>
                                        <p:tgtEl>
                                          <p:spTgt spid="36"/>
                                        </p:tgtEl>
                                      </p:cBhvr>
                                    </p:animEffect>
                                  </p:childTnLst>
                                </p:cTn>
                              </p:par>
                              <p:par>
                                <p:cTn id="128" presetID="22" presetClass="entr" presetSubtype="8" fill="hold" grpId="0" nodeType="withEffect">
                                  <p:stCondLst>
                                    <p:cond delay="0"/>
                                  </p:stCondLst>
                                  <p:childTnLst>
                                    <p:set>
                                      <p:cBhvr>
                                        <p:cTn id="129" dur="1" fill="hold">
                                          <p:stCondLst>
                                            <p:cond delay="0"/>
                                          </p:stCondLst>
                                        </p:cTn>
                                        <p:tgtEl>
                                          <p:spTgt spid="37"/>
                                        </p:tgtEl>
                                        <p:attrNameLst>
                                          <p:attrName>style.visibility</p:attrName>
                                        </p:attrNameLst>
                                      </p:cBhvr>
                                      <p:to>
                                        <p:strVal val="visible"/>
                                      </p:to>
                                    </p:set>
                                    <p:animEffect transition="in" filter="wipe(left)">
                                      <p:cBhvr>
                                        <p:cTn id="130" dur="500"/>
                                        <p:tgtEl>
                                          <p:spTgt spid="37"/>
                                        </p:tgtEl>
                                      </p:cBhvr>
                                    </p:animEffect>
                                  </p:childTnLst>
                                </p:cTn>
                              </p:par>
                              <p:par>
                                <p:cTn id="131" presetID="22" presetClass="entr" presetSubtype="8" fill="hold" grpId="0" nodeType="withEffect">
                                  <p:stCondLst>
                                    <p:cond delay="0"/>
                                  </p:stCondLst>
                                  <p:childTnLst>
                                    <p:set>
                                      <p:cBhvr>
                                        <p:cTn id="132" dur="1" fill="hold">
                                          <p:stCondLst>
                                            <p:cond delay="0"/>
                                          </p:stCondLst>
                                        </p:cTn>
                                        <p:tgtEl>
                                          <p:spTgt spid="38"/>
                                        </p:tgtEl>
                                        <p:attrNameLst>
                                          <p:attrName>style.visibility</p:attrName>
                                        </p:attrNameLst>
                                      </p:cBhvr>
                                      <p:to>
                                        <p:strVal val="visible"/>
                                      </p:to>
                                    </p:set>
                                    <p:animEffect transition="in" filter="wipe(left)">
                                      <p:cBhvr>
                                        <p:cTn id="133" dur="500"/>
                                        <p:tgtEl>
                                          <p:spTgt spid="38"/>
                                        </p:tgtEl>
                                      </p:cBhvr>
                                    </p:animEffect>
                                  </p:childTnLst>
                                </p:cTn>
                              </p:par>
                              <p:par>
                                <p:cTn id="134" presetID="22" presetClass="entr" presetSubtype="8" fill="hold" nodeType="withEffect">
                                  <p:stCondLst>
                                    <p:cond delay="0"/>
                                  </p:stCondLst>
                                  <p:childTnLst>
                                    <p:set>
                                      <p:cBhvr>
                                        <p:cTn id="135" dur="1" fill="hold">
                                          <p:stCondLst>
                                            <p:cond delay="0"/>
                                          </p:stCondLst>
                                        </p:cTn>
                                        <p:tgtEl>
                                          <p:spTgt spid="39"/>
                                        </p:tgtEl>
                                        <p:attrNameLst>
                                          <p:attrName>style.visibility</p:attrName>
                                        </p:attrNameLst>
                                      </p:cBhvr>
                                      <p:to>
                                        <p:strVal val="visible"/>
                                      </p:to>
                                    </p:set>
                                    <p:animEffect transition="in" filter="wipe(left)">
                                      <p:cBhvr>
                                        <p:cTn id="136" dur="500"/>
                                        <p:tgtEl>
                                          <p:spTgt spid="39"/>
                                        </p:tgtEl>
                                      </p:cBhvr>
                                    </p:animEffect>
                                  </p:childTnLst>
                                </p:cTn>
                              </p:par>
                              <p:par>
                                <p:cTn id="137" presetID="22" presetClass="entr" presetSubtype="8" fill="hold" grpId="0" nodeType="withEffect">
                                  <p:stCondLst>
                                    <p:cond delay="0"/>
                                  </p:stCondLst>
                                  <p:childTnLst>
                                    <p:set>
                                      <p:cBhvr>
                                        <p:cTn id="138" dur="1" fill="hold">
                                          <p:stCondLst>
                                            <p:cond delay="0"/>
                                          </p:stCondLst>
                                        </p:cTn>
                                        <p:tgtEl>
                                          <p:spTgt spid="40"/>
                                        </p:tgtEl>
                                        <p:attrNameLst>
                                          <p:attrName>style.visibility</p:attrName>
                                        </p:attrNameLst>
                                      </p:cBhvr>
                                      <p:to>
                                        <p:strVal val="visible"/>
                                      </p:to>
                                    </p:set>
                                    <p:animEffect transition="in" filter="wipe(left)">
                                      <p:cBhvr>
                                        <p:cTn id="139" dur="500"/>
                                        <p:tgtEl>
                                          <p:spTgt spid="40"/>
                                        </p:tgtEl>
                                      </p:cBhvr>
                                    </p:animEffect>
                                  </p:childTnLst>
                                </p:cTn>
                              </p:par>
                              <p:par>
                                <p:cTn id="140" presetID="22" presetClass="entr" presetSubtype="8" fill="hold" grpId="0" nodeType="withEffect">
                                  <p:stCondLst>
                                    <p:cond delay="0"/>
                                  </p:stCondLst>
                                  <p:childTnLst>
                                    <p:set>
                                      <p:cBhvr>
                                        <p:cTn id="141" dur="1" fill="hold">
                                          <p:stCondLst>
                                            <p:cond delay="0"/>
                                          </p:stCondLst>
                                        </p:cTn>
                                        <p:tgtEl>
                                          <p:spTgt spid="54"/>
                                        </p:tgtEl>
                                        <p:attrNameLst>
                                          <p:attrName>style.visibility</p:attrName>
                                        </p:attrNameLst>
                                      </p:cBhvr>
                                      <p:to>
                                        <p:strVal val="visible"/>
                                      </p:to>
                                    </p:set>
                                    <p:animEffect transition="in" filter="wipe(left)">
                                      <p:cBhvr>
                                        <p:cTn id="142" dur="500"/>
                                        <p:tgtEl>
                                          <p:spTgt spid="54"/>
                                        </p:tgtEl>
                                      </p:cBhvr>
                                    </p:animEffect>
                                  </p:childTnLst>
                                </p:cTn>
                              </p:par>
                              <p:par>
                                <p:cTn id="143" presetID="22" presetClass="entr" presetSubtype="8" fill="hold" grpId="0" nodeType="withEffect">
                                  <p:stCondLst>
                                    <p:cond delay="0"/>
                                  </p:stCondLst>
                                  <p:childTnLst>
                                    <p:set>
                                      <p:cBhvr>
                                        <p:cTn id="144" dur="1" fill="hold">
                                          <p:stCondLst>
                                            <p:cond delay="0"/>
                                          </p:stCondLst>
                                        </p:cTn>
                                        <p:tgtEl>
                                          <p:spTgt spid="66"/>
                                        </p:tgtEl>
                                        <p:attrNameLst>
                                          <p:attrName>style.visibility</p:attrName>
                                        </p:attrNameLst>
                                      </p:cBhvr>
                                      <p:to>
                                        <p:strVal val="visible"/>
                                      </p:to>
                                    </p:set>
                                    <p:animEffect transition="in" filter="wipe(left)">
                                      <p:cBhvr>
                                        <p:cTn id="145" dur="500"/>
                                        <p:tgtEl>
                                          <p:spTgt spid="66"/>
                                        </p:tgtEl>
                                      </p:cBhvr>
                                    </p:animEffect>
                                  </p:childTnLst>
                                </p:cTn>
                              </p:par>
                              <p:par>
                                <p:cTn id="146" presetID="22" presetClass="entr" presetSubtype="8" fill="hold" grpId="0" nodeType="withEffect">
                                  <p:stCondLst>
                                    <p:cond delay="0"/>
                                  </p:stCondLst>
                                  <p:childTnLst>
                                    <p:set>
                                      <p:cBhvr>
                                        <p:cTn id="147" dur="1" fill="hold">
                                          <p:stCondLst>
                                            <p:cond delay="0"/>
                                          </p:stCondLst>
                                        </p:cTn>
                                        <p:tgtEl>
                                          <p:spTgt spid="67"/>
                                        </p:tgtEl>
                                        <p:attrNameLst>
                                          <p:attrName>style.visibility</p:attrName>
                                        </p:attrNameLst>
                                      </p:cBhvr>
                                      <p:to>
                                        <p:strVal val="visible"/>
                                      </p:to>
                                    </p:set>
                                    <p:animEffect transition="in" filter="wipe(left)">
                                      <p:cBhvr>
                                        <p:cTn id="148" dur="500"/>
                                        <p:tgtEl>
                                          <p:spTgt spid="67"/>
                                        </p:tgtEl>
                                      </p:cBhvr>
                                    </p:animEffect>
                                  </p:childTnLst>
                                </p:cTn>
                              </p:par>
                              <p:par>
                                <p:cTn id="149" presetID="22" presetClass="entr" presetSubtype="8" fill="hold" grpId="0" nodeType="withEffect">
                                  <p:stCondLst>
                                    <p:cond delay="0"/>
                                  </p:stCondLst>
                                  <p:childTnLst>
                                    <p:set>
                                      <p:cBhvr>
                                        <p:cTn id="150" dur="1" fill="hold">
                                          <p:stCondLst>
                                            <p:cond delay="0"/>
                                          </p:stCondLst>
                                        </p:cTn>
                                        <p:tgtEl>
                                          <p:spTgt spid="68"/>
                                        </p:tgtEl>
                                        <p:attrNameLst>
                                          <p:attrName>style.visibility</p:attrName>
                                        </p:attrNameLst>
                                      </p:cBhvr>
                                      <p:to>
                                        <p:strVal val="visible"/>
                                      </p:to>
                                    </p:set>
                                    <p:animEffect transition="in" filter="wipe(left)">
                                      <p:cBhvr>
                                        <p:cTn id="151" dur="500"/>
                                        <p:tgtEl>
                                          <p:spTgt spid="68"/>
                                        </p:tgtEl>
                                      </p:cBhvr>
                                    </p:animEffect>
                                  </p:childTnLst>
                                </p:cTn>
                              </p:par>
                              <p:par>
                                <p:cTn id="152" presetID="22" presetClass="entr" presetSubtype="8" fill="hold" grpId="0" nodeType="withEffect">
                                  <p:stCondLst>
                                    <p:cond delay="0"/>
                                  </p:stCondLst>
                                  <p:childTnLst>
                                    <p:set>
                                      <p:cBhvr>
                                        <p:cTn id="153" dur="1" fill="hold">
                                          <p:stCondLst>
                                            <p:cond delay="0"/>
                                          </p:stCondLst>
                                        </p:cTn>
                                        <p:tgtEl>
                                          <p:spTgt spid="69"/>
                                        </p:tgtEl>
                                        <p:attrNameLst>
                                          <p:attrName>style.visibility</p:attrName>
                                        </p:attrNameLst>
                                      </p:cBhvr>
                                      <p:to>
                                        <p:strVal val="visible"/>
                                      </p:to>
                                    </p:set>
                                    <p:animEffect transition="in" filter="wipe(left)">
                                      <p:cBhvr>
                                        <p:cTn id="154" dur="500"/>
                                        <p:tgtEl>
                                          <p:spTgt spid="69"/>
                                        </p:tgtEl>
                                      </p:cBhvr>
                                    </p:animEffect>
                                  </p:childTnLst>
                                </p:cTn>
                              </p:par>
                              <p:par>
                                <p:cTn id="155" presetID="22" presetClass="entr" presetSubtype="8" fill="hold" grpId="0" nodeType="withEffect">
                                  <p:stCondLst>
                                    <p:cond delay="0"/>
                                  </p:stCondLst>
                                  <p:childTnLst>
                                    <p:set>
                                      <p:cBhvr>
                                        <p:cTn id="156" dur="1" fill="hold">
                                          <p:stCondLst>
                                            <p:cond delay="0"/>
                                          </p:stCondLst>
                                        </p:cTn>
                                        <p:tgtEl>
                                          <p:spTgt spid="70"/>
                                        </p:tgtEl>
                                        <p:attrNameLst>
                                          <p:attrName>style.visibility</p:attrName>
                                        </p:attrNameLst>
                                      </p:cBhvr>
                                      <p:to>
                                        <p:strVal val="visible"/>
                                      </p:to>
                                    </p:set>
                                    <p:animEffect transition="in" filter="wipe(left)">
                                      <p:cBhvr>
                                        <p:cTn id="157" dur="500"/>
                                        <p:tgtEl>
                                          <p:spTgt spid="70"/>
                                        </p:tgtEl>
                                      </p:cBhvr>
                                    </p:animEffect>
                                  </p:childTnLst>
                                </p:cTn>
                              </p:par>
                              <p:par>
                                <p:cTn id="158" presetID="22" presetClass="entr" presetSubtype="8" fill="hold" grpId="0" nodeType="withEffect">
                                  <p:stCondLst>
                                    <p:cond delay="0"/>
                                  </p:stCondLst>
                                  <p:childTnLst>
                                    <p:set>
                                      <p:cBhvr>
                                        <p:cTn id="159" dur="1" fill="hold">
                                          <p:stCondLst>
                                            <p:cond delay="0"/>
                                          </p:stCondLst>
                                        </p:cTn>
                                        <p:tgtEl>
                                          <p:spTgt spid="78"/>
                                        </p:tgtEl>
                                        <p:attrNameLst>
                                          <p:attrName>style.visibility</p:attrName>
                                        </p:attrNameLst>
                                      </p:cBhvr>
                                      <p:to>
                                        <p:strVal val="visible"/>
                                      </p:to>
                                    </p:set>
                                    <p:animEffect transition="in" filter="wipe(left)">
                                      <p:cBhvr>
                                        <p:cTn id="160" dur="500"/>
                                        <p:tgtEl>
                                          <p:spTgt spid="78"/>
                                        </p:tgtEl>
                                      </p:cBhvr>
                                    </p:animEffect>
                                  </p:childTnLst>
                                </p:cTn>
                              </p:par>
                              <p:par>
                                <p:cTn id="161" presetID="22" presetClass="entr" presetSubtype="8" fill="hold" nodeType="withEffect">
                                  <p:stCondLst>
                                    <p:cond delay="0"/>
                                  </p:stCondLst>
                                  <p:childTnLst>
                                    <p:set>
                                      <p:cBhvr>
                                        <p:cTn id="162" dur="1" fill="hold">
                                          <p:stCondLst>
                                            <p:cond delay="0"/>
                                          </p:stCondLst>
                                        </p:cTn>
                                        <p:tgtEl>
                                          <p:spTgt spid="41"/>
                                        </p:tgtEl>
                                        <p:attrNameLst>
                                          <p:attrName>style.visibility</p:attrName>
                                        </p:attrNameLst>
                                      </p:cBhvr>
                                      <p:to>
                                        <p:strVal val="visible"/>
                                      </p:to>
                                    </p:set>
                                    <p:animEffect transition="in" filter="wipe(left)">
                                      <p:cBhvr>
                                        <p:cTn id="163" dur="500"/>
                                        <p:tgtEl>
                                          <p:spTgt spid="41"/>
                                        </p:tgtEl>
                                      </p:cBhvr>
                                    </p:animEffect>
                                  </p:childTnLst>
                                </p:cTn>
                              </p:par>
                            </p:childTnLst>
                          </p:cTn>
                        </p:par>
                      </p:childTnLst>
                    </p:cTn>
                  </p:par>
                  <p:par>
                    <p:cTn id="164" fill="hold">
                      <p:stCondLst>
                        <p:cond delay="indefinite"/>
                      </p:stCondLst>
                      <p:childTnLst>
                        <p:par>
                          <p:cTn id="165" fill="hold">
                            <p:stCondLst>
                              <p:cond delay="0"/>
                            </p:stCondLst>
                            <p:childTnLst>
                              <p:par>
                                <p:cTn id="166" presetID="22" presetClass="entr" presetSubtype="8" fill="hold" nodeType="clickEffect">
                                  <p:stCondLst>
                                    <p:cond delay="0"/>
                                  </p:stCondLst>
                                  <p:childTnLst>
                                    <p:set>
                                      <p:cBhvr>
                                        <p:cTn id="167" dur="1" fill="hold">
                                          <p:stCondLst>
                                            <p:cond delay="0"/>
                                          </p:stCondLst>
                                        </p:cTn>
                                        <p:tgtEl>
                                          <p:spTgt spid="42"/>
                                        </p:tgtEl>
                                        <p:attrNameLst>
                                          <p:attrName>style.visibility</p:attrName>
                                        </p:attrNameLst>
                                      </p:cBhvr>
                                      <p:to>
                                        <p:strVal val="visible"/>
                                      </p:to>
                                    </p:set>
                                    <p:animEffect transition="in" filter="wipe(left)">
                                      <p:cBhvr>
                                        <p:cTn id="168" dur="500"/>
                                        <p:tgtEl>
                                          <p:spTgt spid="42"/>
                                        </p:tgtEl>
                                      </p:cBhvr>
                                    </p:animEffect>
                                  </p:childTnLst>
                                </p:cTn>
                              </p:par>
                              <p:par>
                                <p:cTn id="169" presetID="22" presetClass="entr" presetSubtype="8" fill="hold" grpId="0" nodeType="withEffect">
                                  <p:stCondLst>
                                    <p:cond delay="0"/>
                                  </p:stCondLst>
                                  <p:childTnLst>
                                    <p:set>
                                      <p:cBhvr>
                                        <p:cTn id="170" dur="1" fill="hold">
                                          <p:stCondLst>
                                            <p:cond delay="0"/>
                                          </p:stCondLst>
                                        </p:cTn>
                                        <p:tgtEl>
                                          <p:spTgt spid="43"/>
                                        </p:tgtEl>
                                        <p:attrNameLst>
                                          <p:attrName>style.visibility</p:attrName>
                                        </p:attrNameLst>
                                      </p:cBhvr>
                                      <p:to>
                                        <p:strVal val="visible"/>
                                      </p:to>
                                    </p:set>
                                    <p:animEffect transition="in" filter="wipe(left)">
                                      <p:cBhvr>
                                        <p:cTn id="171" dur="500"/>
                                        <p:tgtEl>
                                          <p:spTgt spid="43"/>
                                        </p:tgtEl>
                                      </p:cBhvr>
                                    </p:animEffect>
                                  </p:childTnLst>
                                </p:cTn>
                              </p:par>
                              <p:par>
                                <p:cTn id="172" presetID="22" presetClass="entr" presetSubtype="8" fill="hold" nodeType="withEffect">
                                  <p:stCondLst>
                                    <p:cond delay="0"/>
                                  </p:stCondLst>
                                  <p:childTnLst>
                                    <p:set>
                                      <p:cBhvr>
                                        <p:cTn id="173" dur="1" fill="hold">
                                          <p:stCondLst>
                                            <p:cond delay="0"/>
                                          </p:stCondLst>
                                        </p:cTn>
                                        <p:tgtEl>
                                          <p:spTgt spid="44"/>
                                        </p:tgtEl>
                                        <p:attrNameLst>
                                          <p:attrName>style.visibility</p:attrName>
                                        </p:attrNameLst>
                                      </p:cBhvr>
                                      <p:to>
                                        <p:strVal val="visible"/>
                                      </p:to>
                                    </p:set>
                                    <p:animEffect transition="in" filter="wipe(left)">
                                      <p:cBhvr>
                                        <p:cTn id="174" dur="500"/>
                                        <p:tgtEl>
                                          <p:spTgt spid="44"/>
                                        </p:tgtEl>
                                      </p:cBhvr>
                                    </p:animEffect>
                                  </p:childTnLst>
                                </p:cTn>
                              </p:par>
                              <p:par>
                                <p:cTn id="175" presetID="22" presetClass="entr" presetSubtype="8" fill="hold" grpId="0" nodeType="withEffect">
                                  <p:stCondLst>
                                    <p:cond delay="0"/>
                                  </p:stCondLst>
                                  <p:childTnLst>
                                    <p:set>
                                      <p:cBhvr>
                                        <p:cTn id="176" dur="1" fill="hold">
                                          <p:stCondLst>
                                            <p:cond delay="0"/>
                                          </p:stCondLst>
                                        </p:cTn>
                                        <p:tgtEl>
                                          <p:spTgt spid="45"/>
                                        </p:tgtEl>
                                        <p:attrNameLst>
                                          <p:attrName>style.visibility</p:attrName>
                                        </p:attrNameLst>
                                      </p:cBhvr>
                                      <p:to>
                                        <p:strVal val="visible"/>
                                      </p:to>
                                    </p:set>
                                    <p:animEffect transition="in" filter="wipe(left)">
                                      <p:cBhvr>
                                        <p:cTn id="177" dur="500"/>
                                        <p:tgtEl>
                                          <p:spTgt spid="45"/>
                                        </p:tgtEl>
                                      </p:cBhvr>
                                    </p:animEffect>
                                  </p:childTnLst>
                                </p:cTn>
                              </p:par>
                              <p:par>
                                <p:cTn id="178" presetID="22" presetClass="entr" presetSubtype="8" fill="hold" grpId="0" nodeType="withEffect">
                                  <p:stCondLst>
                                    <p:cond delay="0"/>
                                  </p:stCondLst>
                                  <p:childTnLst>
                                    <p:set>
                                      <p:cBhvr>
                                        <p:cTn id="179" dur="1" fill="hold">
                                          <p:stCondLst>
                                            <p:cond delay="0"/>
                                          </p:stCondLst>
                                        </p:cTn>
                                        <p:tgtEl>
                                          <p:spTgt spid="46"/>
                                        </p:tgtEl>
                                        <p:attrNameLst>
                                          <p:attrName>style.visibility</p:attrName>
                                        </p:attrNameLst>
                                      </p:cBhvr>
                                      <p:to>
                                        <p:strVal val="visible"/>
                                      </p:to>
                                    </p:set>
                                    <p:animEffect transition="in" filter="wipe(left)">
                                      <p:cBhvr>
                                        <p:cTn id="180" dur="500"/>
                                        <p:tgtEl>
                                          <p:spTgt spid="46"/>
                                        </p:tgtEl>
                                      </p:cBhvr>
                                    </p:animEffect>
                                  </p:childTnLst>
                                </p:cTn>
                              </p:par>
                              <p:par>
                                <p:cTn id="181" presetID="22" presetClass="entr" presetSubtype="8" fill="hold" nodeType="withEffect">
                                  <p:stCondLst>
                                    <p:cond delay="0"/>
                                  </p:stCondLst>
                                  <p:childTnLst>
                                    <p:set>
                                      <p:cBhvr>
                                        <p:cTn id="182" dur="1" fill="hold">
                                          <p:stCondLst>
                                            <p:cond delay="0"/>
                                          </p:stCondLst>
                                        </p:cTn>
                                        <p:tgtEl>
                                          <p:spTgt spid="47"/>
                                        </p:tgtEl>
                                        <p:attrNameLst>
                                          <p:attrName>style.visibility</p:attrName>
                                        </p:attrNameLst>
                                      </p:cBhvr>
                                      <p:to>
                                        <p:strVal val="visible"/>
                                      </p:to>
                                    </p:set>
                                    <p:animEffect transition="in" filter="wipe(left)">
                                      <p:cBhvr>
                                        <p:cTn id="183" dur="500"/>
                                        <p:tgtEl>
                                          <p:spTgt spid="47"/>
                                        </p:tgtEl>
                                      </p:cBhvr>
                                    </p:animEffect>
                                  </p:childTnLst>
                                </p:cTn>
                              </p:par>
                              <p:par>
                                <p:cTn id="184" presetID="22" presetClass="entr" presetSubtype="8" fill="hold" grpId="0" nodeType="withEffect">
                                  <p:stCondLst>
                                    <p:cond delay="0"/>
                                  </p:stCondLst>
                                  <p:childTnLst>
                                    <p:set>
                                      <p:cBhvr>
                                        <p:cTn id="185" dur="1" fill="hold">
                                          <p:stCondLst>
                                            <p:cond delay="0"/>
                                          </p:stCondLst>
                                        </p:cTn>
                                        <p:tgtEl>
                                          <p:spTgt spid="48"/>
                                        </p:tgtEl>
                                        <p:attrNameLst>
                                          <p:attrName>style.visibility</p:attrName>
                                        </p:attrNameLst>
                                      </p:cBhvr>
                                      <p:to>
                                        <p:strVal val="visible"/>
                                      </p:to>
                                    </p:set>
                                    <p:animEffect transition="in" filter="wipe(left)">
                                      <p:cBhvr>
                                        <p:cTn id="186" dur="500"/>
                                        <p:tgtEl>
                                          <p:spTgt spid="48"/>
                                        </p:tgtEl>
                                      </p:cBhvr>
                                    </p:animEffect>
                                  </p:childTnLst>
                                </p:cTn>
                              </p:par>
                              <p:par>
                                <p:cTn id="187" presetID="22" presetClass="entr" presetSubtype="8" fill="hold" grpId="0" nodeType="withEffect">
                                  <p:stCondLst>
                                    <p:cond delay="0"/>
                                  </p:stCondLst>
                                  <p:childTnLst>
                                    <p:set>
                                      <p:cBhvr>
                                        <p:cTn id="188" dur="1" fill="hold">
                                          <p:stCondLst>
                                            <p:cond delay="0"/>
                                          </p:stCondLst>
                                        </p:cTn>
                                        <p:tgtEl>
                                          <p:spTgt spid="71"/>
                                        </p:tgtEl>
                                        <p:attrNameLst>
                                          <p:attrName>style.visibility</p:attrName>
                                        </p:attrNameLst>
                                      </p:cBhvr>
                                      <p:to>
                                        <p:strVal val="visible"/>
                                      </p:to>
                                    </p:set>
                                    <p:animEffect transition="in" filter="wipe(left)">
                                      <p:cBhvr>
                                        <p:cTn id="189" dur="500"/>
                                        <p:tgtEl>
                                          <p:spTgt spid="71"/>
                                        </p:tgtEl>
                                      </p:cBhvr>
                                    </p:animEffect>
                                  </p:childTnLst>
                                </p:cTn>
                              </p:par>
                              <p:par>
                                <p:cTn id="190" presetID="22" presetClass="entr" presetSubtype="8" fill="hold" grpId="0" nodeType="withEffect">
                                  <p:stCondLst>
                                    <p:cond delay="0"/>
                                  </p:stCondLst>
                                  <p:childTnLst>
                                    <p:set>
                                      <p:cBhvr>
                                        <p:cTn id="191" dur="1" fill="hold">
                                          <p:stCondLst>
                                            <p:cond delay="0"/>
                                          </p:stCondLst>
                                        </p:cTn>
                                        <p:tgtEl>
                                          <p:spTgt spid="72"/>
                                        </p:tgtEl>
                                        <p:attrNameLst>
                                          <p:attrName>style.visibility</p:attrName>
                                        </p:attrNameLst>
                                      </p:cBhvr>
                                      <p:to>
                                        <p:strVal val="visible"/>
                                      </p:to>
                                    </p:set>
                                    <p:animEffect transition="in" filter="wipe(left)">
                                      <p:cBhvr>
                                        <p:cTn id="192" dur="500"/>
                                        <p:tgtEl>
                                          <p:spTgt spid="72"/>
                                        </p:tgtEl>
                                      </p:cBhvr>
                                    </p:animEffect>
                                  </p:childTnLst>
                                </p:cTn>
                              </p:par>
                              <p:par>
                                <p:cTn id="193" presetID="22" presetClass="entr" presetSubtype="8" fill="hold" grpId="0" nodeType="withEffect">
                                  <p:stCondLst>
                                    <p:cond delay="0"/>
                                  </p:stCondLst>
                                  <p:childTnLst>
                                    <p:set>
                                      <p:cBhvr>
                                        <p:cTn id="194" dur="1" fill="hold">
                                          <p:stCondLst>
                                            <p:cond delay="0"/>
                                          </p:stCondLst>
                                        </p:cTn>
                                        <p:tgtEl>
                                          <p:spTgt spid="73"/>
                                        </p:tgtEl>
                                        <p:attrNameLst>
                                          <p:attrName>style.visibility</p:attrName>
                                        </p:attrNameLst>
                                      </p:cBhvr>
                                      <p:to>
                                        <p:strVal val="visible"/>
                                      </p:to>
                                    </p:set>
                                    <p:animEffect transition="in" filter="wipe(left)">
                                      <p:cBhvr>
                                        <p:cTn id="195" dur="500"/>
                                        <p:tgtEl>
                                          <p:spTgt spid="73"/>
                                        </p:tgtEl>
                                      </p:cBhvr>
                                    </p:animEffect>
                                  </p:childTnLst>
                                </p:cTn>
                              </p:par>
                              <p:par>
                                <p:cTn id="196" presetID="22" presetClass="entr" presetSubtype="8" fill="hold" grpId="0" nodeType="withEffect">
                                  <p:stCondLst>
                                    <p:cond delay="0"/>
                                  </p:stCondLst>
                                  <p:childTnLst>
                                    <p:set>
                                      <p:cBhvr>
                                        <p:cTn id="197" dur="1" fill="hold">
                                          <p:stCondLst>
                                            <p:cond delay="0"/>
                                          </p:stCondLst>
                                        </p:cTn>
                                        <p:tgtEl>
                                          <p:spTgt spid="74"/>
                                        </p:tgtEl>
                                        <p:attrNameLst>
                                          <p:attrName>style.visibility</p:attrName>
                                        </p:attrNameLst>
                                      </p:cBhvr>
                                      <p:to>
                                        <p:strVal val="visible"/>
                                      </p:to>
                                    </p:set>
                                    <p:animEffect transition="in" filter="wipe(left)">
                                      <p:cBhvr>
                                        <p:cTn id="198" dur="500"/>
                                        <p:tgtEl>
                                          <p:spTgt spid="74"/>
                                        </p:tgtEl>
                                      </p:cBhvr>
                                    </p:animEffect>
                                  </p:childTnLst>
                                </p:cTn>
                              </p:par>
                              <p:par>
                                <p:cTn id="199" presetID="22" presetClass="entr" presetSubtype="8" fill="hold" grpId="0" nodeType="withEffect">
                                  <p:stCondLst>
                                    <p:cond delay="0"/>
                                  </p:stCondLst>
                                  <p:childTnLst>
                                    <p:set>
                                      <p:cBhvr>
                                        <p:cTn id="200" dur="1" fill="hold">
                                          <p:stCondLst>
                                            <p:cond delay="0"/>
                                          </p:stCondLst>
                                        </p:cTn>
                                        <p:tgtEl>
                                          <p:spTgt spid="75"/>
                                        </p:tgtEl>
                                        <p:attrNameLst>
                                          <p:attrName>style.visibility</p:attrName>
                                        </p:attrNameLst>
                                      </p:cBhvr>
                                      <p:to>
                                        <p:strVal val="visible"/>
                                      </p:to>
                                    </p:set>
                                    <p:animEffect transition="in" filter="wipe(left)">
                                      <p:cBhvr>
                                        <p:cTn id="201" dur="500"/>
                                        <p:tgtEl>
                                          <p:spTgt spid="75"/>
                                        </p:tgtEl>
                                      </p:cBhvr>
                                    </p:animEffect>
                                  </p:childTnLst>
                                </p:cTn>
                              </p:par>
                              <p:par>
                                <p:cTn id="202" presetID="22" presetClass="entr" presetSubtype="8" fill="hold" grpId="0" nodeType="withEffect">
                                  <p:stCondLst>
                                    <p:cond delay="0"/>
                                  </p:stCondLst>
                                  <p:childTnLst>
                                    <p:set>
                                      <p:cBhvr>
                                        <p:cTn id="203" dur="1" fill="hold">
                                          <p:stCondLst>
                                            <p:cond delay="0"/>
                                          </p:stCondLst>
                                        </p:cTn>
                                        <p:tgtEl>
                                          <p:spTgt spid="79"/>
                                        </p:tgtEl>
                                        <p:attrNameLst>
                                          <p:attrName>style.visibility</p:attrName>
                                        </p:attrNameLst>
                                      </p:cBhvr>
                                      <p:to>
                                        <p:strVal val="visible"/>
                                      </p:to>
                                    </p:set>
                                    <p:animEffect transition="in" filter="wipe(left)">
                                      <p:cBhvr>
                                        <p:cTn id="204" dur="500"/>
                                        <p:tgtEl>
                                          <p:spTgt spid="79"/>
                                        </p:tgtEl>
                                      </p:cBhvr>
                                    </p:animEffect>
                                  </p:childTnLst>
                                </p:cTn>
                              </p:par>
                              <p:par>
                                <p:cTn id="205" presetID="22" presetClass="entr" presetSubtype="8" fill="hold" nodeType="withEffect">
                                  <p:stCondLst>
                                    <p:cond delay="0"/>
                                  </p:stCondLst>
                                  <p:childTnLst>
                                    <p:set>
                                      <p:cBhvr>
                                        <p:cTn id="206" dur="1" fill="hold">
                                          <p:stCondLst>
                                            <p:cond delay="0"/>
                                          </p:stCondLst>
                                        </p:cTn>
                                        <p:tgtEl>
                                          <p:spTgt spid="49"/>
                                        </p:tgtEl>
                                        <p:attrNameLst>
                                          <p:attrName>style.visibility</p:attrName>
                                        </p:attrNameLst>
                                      </p:cBhvr>
                                      <p:to>
                                        <p:strVal val="visible"/>
                                      </p:to>
                                    </p:set>
                                    <p:animEffect transition="in" filter="wipe(left)">
                                      <p:cBhvr>
                                        <p:cTn id="207" dur="500"/>
                                        <p:tgtEl>
                                          <p:spTgt spid="49"/>
                                        </p:tgtEl>
                                      </p:cBhvr>
                                    </p:animEffect>
                                  </p:childTnLst>
                                </p:cTn>
                              </p:par>
                              <p:par>
                                <p:cTn id="208" presetID="22" presetClass="entr" presetSubtype="8" fill="hold" grpId="0" nodeType="withEffect">
                                  <p:stCondLst>
                                    <p:cond delay="0"/>
                                  </p:stCondLst>
                                  <p:childTnLst>
                                    <p:set>
                                      <p:cBhvr>
                                        <p:cTn id="209" dur="1" fill="hold">
                                          <p:stCondLst>
                                            <p:cond delay="0"/>
                                          </p:stCondLst>
                                        </p:cTn>
                                        <p:tgtEl>
                                          <p:spTgt spid="53"/>
                                        </p:tgtEl>
                                        <p:attrNameLst>
                                          <p:attrName>style.visibility</p:attrName>
                                        </p:attrNameLst>
                                      </p:cBhvr>
                                      <p:to>
                                        <p:strVal val="visible"/>
                                      </p:to>
                                    </p:set>
                                    <p:animEffect transition="in" filter="wipe(left)">
                                      <p:cBhvr>
                                        <p:cTn id="210"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4" grpId="0"/>
      <p:bldP spid="15" grpId="0"/>
      <p:bldP spid="18" grpId="0"/>
      <p:bldP spid="20" grpId="0"/>
      <p:bldP spid="25" grpId="0" animBg="1"/>
      <p:bldP spid="27" grpId="0"/>
      <p:bldP spid="28" grpId="0"/>
      <p:bldP spid="32" grpId="0"/>
      <p:bldP spid="35" grpId="0" animBg="1"/>
      <p:bldP spid="37" grpId="0"/>
      <p:bldP spid="38" grpId="0"/>
      <p:bldP spid="40" grpId="0"/>
      <p:bldP spid="43" grpId="0" animBg="1"/>
      <p:bldP spid="45" grpId="0"/>
      <p:bldP spid="46" grpId="0"/>
      <p:bldP spid="48" grpId="0"/>
      <p:bldP spid="51" grpId="0"/>
      <p:bldP spid="53" grpId="0"/>
      <p:bldP spid="54" grpId="0"/>
      <p:bldP spid="55" grpId="0"/>
      <p:bldP spid="56" grpId="0"/>
      <p:bldP spid="57" grpId="0"/>
      <p:bldP spid="58" grpId="0"/>
      <p:bldP spid="59" grpId="0"/>
      <p:bldP spid="60" grpId="0"/>
      <p:bldP spid="61" grpId="0"/>
      <p:bldP spid="62" grpId="0"/>
      <p:bldP spid="63" grpId="0"/>
      <p:bldP spid="64" grpId="0"/>
      <p:bldP spid="65" grpId="0"/>
      <p:bldP spid="66" grpId="0"/>
      <p:bldP spid="67" grpId="0"/>
      <p:bldP spid="68" grpId="0"/>
      <p:bldP spid="69" grpId="0"/>
      <p:bldP spid="70" grpId="0"/>
      <p:bldP spid="71" grpId="0"/>
      <p:bldP spid="72" grpId="0"/>
      <p:bldP spid="73" grpId="0"/>
      <p:bldP spid="74" grpId="0"/>
      <p:bldP spid="75" grpId="0"/>
      <p:bldP spid="76" grpId="0" animBg="1"/>
      <p:bldP spid="77" grpId="0" animBg="1"/>
      <p:bldP spid="78" grpId="0" animBg="1"/>
      <p:bldP spid="79" grpId="0" animBg="1"/>
      <p:bldP spid="83" grpId="0"/>
      <p:bldP spid="84"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DB4365-7BD6-4D55-87E2-D767EB602719}"/>
              </a:ext>
            </a:extLst>
          </p:cNvPr>
          <p:cNvSpPr>
            <a:spLocks noGrp="1"/>
          </p:cNvSpPr>
          <p:nvPr>
            <p:ph type="title"/>
          </p:nvPr>
        </p:nvSpPr>
        <p:spPr>
          <a:xfrm>
            <a:off x="428625" y="365126"/>
            <a:ext cx="10925175" cy="824230"/>
          </a:xfrm>
        </p:spPr>
        <p:txBody>
          <a:bodyPr/>
          <a:lstStyle/>
          <a:p>
            <a:r>
              <a:rPr lang="en-US" dirty="0">
                <a:solidFill>
                  <a:schemeClr val="bg1"/>
                </a:solidFill>
              </a:rPr>
              <a:t>4-bit Ripple Carry Adder</a:t>
            </a:r>
          </a:p>
        </p:txBody>
      </p:sp>
      <p:sp>
        <p:nvSpPr>
          <p:cNvPr id="5" name="Slide Number Placeholder 4">
            <a:extLst>
              <a:ext uri="{FF2B5EF4-FFF2-40B4-BE49-F238E27FC236}">
                <a16:creationId xmlns:a16="http://schemas.microsoft.com/office/drawing/2014/main" id="{4881F728-A9BE-48EC-A6AE-9961E0B6D368}"/>
              </a:ext>
            </a:extLst>
          </p:cNvPr>
          <p:cNvSpPr>
            <a:spLocks noGrp="1"/>
          </p:cNvSpPr>
          <p:nvPr>
            <p:ph type="sldNum" sz="quarter" idx="12"/>
          </p:nvPr>
        </p:nvSpPr>
        <p:spPr/>
        <p:txBody>
          <a:bodyPr/>
          <a:lstStyle/>
          <a:p>
            <a:fld id="{4022722E-B8F0-49A7-B007-BC47D25684C4}" type="slidenum">
              <a:rPr lang="en-US" smtClean="0"/>
              <a:t>34</a:t>
            </a:fld>
            <a:endParaRPr lang="en-US"/>
          </a:p>
        </p:txBody>
      </p:sp>
      <p:sp>
        <p:nvSpPr>
          <p:cNvPr id="7" name="Footer Placeholder 3">
            <a:extLst>
              <a:ext uri="{FF2B5EF4-FFF2-40B4-BE49-F238E27FC236}">
                <a16:creationId xmlns:a16="http://schemas.microsoft.com/office/drawing/2014/main" id="{B0EF13A5-2F61-4385-87AA-0B7AC15B5736}"/>
              </a:ext>
            </a:extLst>
          </p:cNvPr>
          <p:cNvSpPr>
            <a:spLocks noGrp="1"/>
          </p:cNvSpPr>
          <p:nvPr>
            <p:ph type="ftr" sz="quarter" idx="11"/>
          </p:nvPr>
        </p:nvSpPr>
        <p:spPr>
          <a:xfrm>
            <a:off x="4038600" y="6356350"/>
            <a:ext cx="4114800" cy="365125"/>
          </a:xfrm>
        </p:spPr>
        <p:txBody>
          <a:bodyPr anchorCtr="1">
            <a:normAutofit/>
          </a:bodyPr>
          <a:lstStyle/>
          <a:p>
            <a:pPr>
              <a:spcAft>
                <a:spcPts val="600"/>
              </a:spcAft>
            </a:pPr>
            <a:r>
              <a:rPr lang="en-US" b="1" dirty="0">
                <a:solidFill>
                  <a:schemeClr val="bg1"/>
                </a:solidFill>
              </a:rPr>
              <a:t>CSE460 : VLSI Design</a:t>
            </a:r>
            <a:r>
              <a:rPr lang="en-US" dirty="0">
                <a:solidFill>
                  <a:schemeClr val="bg1"/>
                </a:solidFill>
              </a:rPr>
              <a:t> </a:t>
            </a:r>
          </a:p>
        </p:txBody>
      </p:sp>
      <p:graphicFrame>
        <p:nvGraphicFramePr>
          <p:cNvPr id="6" name="Table 7">
            <a:extLst>
              <a:ext uri="{FF2B5EF4-FFF2-40B4-BE49-F238E27FC236}">
                <a16:creationId xmlns:a16="http://schemas.microsoft.com/office/drawing/2014/main" id="{3C054266-5DC5-443C-8CBE-2BCD5A8B21FE}"/>
              </a:ext>
            </a:extLst>
          </p:cNvPr>
          <p:cNvGraphicFramePr>
            <a:graphicFrameLocks noGrp="1"/>
          </p:cNvGraphicFramePr>
          <p:nvPr>
            <p:extLst>
              <p:ext uri="{D42A27DB-BD31-4B8C-83A1-F6EECF244321}">
                <p14:modId xmlns:p14="http://schemas.microsoft.com/office/powerpoint/2010/main" val="1414908973"/>
              </p:ext>
            </p:extLst>
          </p:nvPr>
        </p:nvGraphicFramePr>
        <p:xfrm>
          <a:off x="1142998" y="1189356"/>
          <a:ext cx="10477501" cy="5039995"/>
        </p:xfrm>
        <a:graphic>
          <a:graphicData uri="http://schemas.openxmlformats.org/drawingml/2006/table">
            <a:tbl>
              <a:tblPr firstRow="1" bandRow="1">
                <a:tableStyleId>{5C22544A-7EE6-4342-B048-85BDC9FD1C3A}</a:tableStyleId>
              </a:tblPr>
              <a:tblGrid>
                <a:gridCol w="10477501">
                  <a:extLst>
                    <a:ext uri="{9D8B030D-6E8A-4147-A177-3AD203B41FA5}">
                      <a16:colId xmlns:a16="http://schemas.microsoft.com/office/drawing/2014/main" val="4080349196"/>
                    </a:ext>
                  </a:extLst>
                </a:gridCol>
              </a:tblGrid>
              <a:tr h="5039995">
                <a:tc>
                  <a:txBody>
                    <a:bodyPr/>
                    <a:lstStyle/>
                    <a:p>
                      <a:pPr marL="0" indent="0">
                        <a:buNone/>
                      </a:pPr>
                      <a:r>
                        <a:rPr lang="en-US" sz="1800" b="1" dirty="0">
                          <a:solidFill>
                            <a:srgbClr val="0000FF"/>
                          </a:solidFill>
                          <a:effectLst/>
                          <a:latin typeface="Courier New" panose="02070309020205020404" pitchFamily="49" charset="0"/>
                        </a:rPr>
                        <a:t>module</a:t>
                      </a:r>
                      <a:r>
                        <a:rPr lang="en-US" sz="1800" dirty="0">
                          <a:solidFill>
                            <a:srgbClr val="000000"/>
                          </a:solidFill>
                          <a:effectLst/>
                          <a:latin typeface="Courier New" panose="02070309020205020404" pitchFamily="49" charset="0"/>
                        </a:rPr>
                        <a:t> fulladd4</a:t>
                      </a:r>
                      <a:r>
                        <a:rPr lang="en-US" sz="1800" b="1" dirty="0">
                          <a:solidFill>
                            <a:srgbClr val="000080"/>
                          </a:solidFill>
                          <a:effectLst/>
                          <a:latin typeface="Courier New" panose="02070309020205020404" pitchFamily="49" charset="0"/>
                        </a:rPr>
                        <a:t>(</a:t>
                      </a:r>
                      <a:r>
                        <a:rPr lang="en-US" sz="1800" dirty="0">
                          <a:solidFill>
                            <a:srgbClr val="000000"/>
                          </a:solidFill>
                          <a:effectLst/>
                          <a:latin typeface="Courier New" panose="02070309020205020404" pitchFamily="49" charset="0"/>
                        </a:rPr>
                        <a:t>S0</a:t>
                      </a:r>
                      <a:r>
                        <a:rPr lang="en-US" sz="1800" b="1" dirty="0">
                          <a:solidFill>
                            <a:srgbClr val="000080"/>
                          </a:solidFill>
                          <a:effectLst/>
                          <a:latin typeface="Courier New" panose="02070309020205020404" pitchFamily="49" charset="0"/>
                        </a:rPr>
                        <a:t>,</a:t>
                      </a:r>
                      <a:r>
                        <a:rPr lang="en-US" sz="1800" dirty="0">
                          <a:solidFill>
                            <a:srgbClr val="000000"/>
                          </a:solidFill>
                          <a:effectLst/>
                          <a:latin typeface="Courier New" panose="02070309020205020404" pitchFamily="49" charset="0"/>
                        </a:rPr>
                        <a:t> S1</a:t>
                      </a:r>
                      <a:r>
                        <a:rPr lang="en-US" sz="1800" b="1" dirty="0">
                          <a:solidFill>
                            <a:srgbClr val="000080"/>
                          </a:solidFill>
                          <a:effectLst/>
                          <a:latin typeface="Courier New" panose="02070309020205020404" pitchFamily="49" charset="0"/>
                        </a:rPr>
                        <a:t>,</a:t>
                      </a:r>
                      <a:r>
                        <a:rPr lang="en-US" sz="1800" dirty="0">
                          <a:solidFill>
                            <a:srgbClr val="000000"/>
                          </a:solidFill>
                          <a:effectLst/>
                          <a:latin typeface="Courier New" panose="02070309020205020404" pitchFamily="49" charset="0"/>
                        </a:rPr>
                        <a:t> S2</a:t>
                      </a:r>
                      <a:r>
                        <a:rPr lang="en-US" sz="1800" b="1" dirty="0">
                          <a:solidFill>
                            <a:srgbClr val="000080"/>
                          </a:solidFill>
                          <a:effectLst/>
                          <a:latin typeface="Courier New" panose="02070309020205020404" pitchFamily="49" charset="0"/>
                        </a:rPr>
                        <a:t>,</a:t>
                      </a:r>
                      <a:r>
                        <a:rPr lang="en-US" sz="1800" dirty="0">
                          <a:solidFill>
                            <a:srgbClr val="000000"/>
                          </a:solidFill>
                          <a:effectLst/>
                          <a:latin typeface="Courier New" panose="02070309020205020404" pitchFamily="49" charset="0"/>
                        </a:rPr>
                        <a:t> S3</a:t>
                      </a:r>
                      <a:r>
                        <a:rPr lang="en-US" sz="1800" b="1" dirty="0">
                          <a:solidFill>
                            <a:srgbClr val="000080"/>
                          </a:solidFill>
                          <a:effectLst/>
                          <a:latin typeface="Courier New" panose="02070309020205020404" pitchFamily="49" charset="0"/>
                        </a:rPr>
                        <a:t>,</a:t>
                      </a:r>
                      <a:r>
                        <a:rPr lang="en-US" sz="1800" dirty="0">
                          <a:solidFill>
                            <a:srgbClr val="000000"/>
                          </a:solidFill>
                          <a:effectLst/>
                          <a:latin typeface="Courier New" panose="02070309020205020404" pitchFamily="49" charset="0"/>
                        </a:rPr>
                        <a:t> Cout</a:t>
                      </a:r>
                      <a:r>
                        <a:rPr lang="en-US" sz="1800" b="1" dirty="0">
                          <a:solidFill>
                            <a:srgbClr val="000080"/>
                          </a:solidFill>
                          <a:effectLst/>
                          <a:latin typeface="Courier New" panose="02070309020205020404" pitchFamily="49" charset="0"/>
                        </a:rPr>
                        <a:t>,</a:t>
                      </a:r>
                      <a:r>
                        <a:rPr lang="en-US" sz="1800" dirty="0">
                          <a:solidFill>
                            <a:srgbClr val="000000"/>
                          </a:solidFill>
                          <a:effectLst/>
                          <a:latin typeface="Courier New" panose="02070309020205020404" pitchFamily="49" charset="0"/>
                        </a:rPr>
                        <a:t> A0</a:t>
                      </a:r>
                      <a:r>
                        <a:rPr lang="en-US" sz="1800" b="1" dirty="0">
                          <a:solidFill>
                            <a:srgbClr val="000080"/>
                          </a:solidFill>
                          <a:effectLst/>
                          <a:latin typeface="Courier New" panose="02070309020205020404" pitchFamily="49" charset="0"/>
                        </a:rPr>
                        <a:t>,</a:t>
                      </a:r>
                      <a:r>
                        <a:rPr lang="en-US" sz="1800" dirty="0">
                          <a:solidFill>
                            <a:srgbClr val="000000"/>
                          </a:solidFill>
                          <a:effectLst/>
                          <a:latin typeface="Courier New" panose="02070309020205020404" pitchFamily="49" charset="0"/>
                        </a:rPr>
                        <a:t> A1</a:t>
                      </a:r>
                      <a:r>
                        <a:rPr lang="en-US" sz="1800" b="1" dirty="0">
                          <a:solidFill>
                            <a:srgbClr val="000080"/>
                          </a:solidFill>
                          <a:effectLst/>
                          <a:latin typeface="Courier New" panose="02070309020205020404" pitchFamily="49" charset="0"/>
                        </a:rPr>
                        <a:t>,</a:t>
                      </a:r>
                      <a:r>
                        <a:rPr lang="en-US" sz="1800" dirty="0">
                          <a:solidFill>
                            <a:srgbClr val="000000"/>
                          </a:solidFill>
                          <a:effectLst/>
                          <a:latin typeface="Courier New" panose="02070309020205020404" pitchFamily="49" charset="0"/>
                        </a:rPr>
                        <a:t> A2</a:t>
                      </a:r>
                      <a:r>
                        <a:rPr lang="en-US" sz="1800" b="1" dirty="0">
                          <a:solidFill>
                            <a:srgbClr val="000080"/>
                          </a:solidFill>
                          <a:effectLst/>
                          <a:latin typeface="Courier New" panose="02070309020205020404" pitchFamily="49" charset="0"/>
                        </a:rPr>
                        <a:t>,</a:t>
                      </a:r>
                      <a:r>
                        <a:rPr lang="en-US" sz="1800" dirty="0">
                          <a:solidFill>
                            <a:srgbClr val="000000"/>
                          </a:solidFill>
                          <a:effectLst/>
                          <a:latin typeface="Courier New" panose="02070309020205020404" pitchFamily="49" charset="0"/>
                        </a:rPr>
                        <a:t> A3</a:t>
                      </a:r>
                      <a:r>
                        <a:rPr lang="en-US" sz="1800" b="1" dirty="0">
                          <a:solidFill>
                            <a:srgbClr val="000080"/>
                          </a:solidFill>
                          <a:effectLst/>
                          <a:latin typeface="Courier New" panose="02070309020205020404" pitchFamily="49" charset="0"/>
                        </a:rPr>
                        <a:t>,</a:t>
                      </a:r>
                      <a:r>
                        <a:rPr lang="en-US" sz="1800" dirty="0">
                          <a:solidFill>
                            <a:srgbClr val="000000"/>
                          </a:solidFill>
                          <a:effectLst/>
                          <a:latin typeface="Courier New" panose="02070309020205020404" pitchFamily="49" charset="0"/>
                        </a:rPr>
                        <a:t> B0</a:t>
                      </a:r>
                      <a:r>
                        <a:rPr lang="en-US" sz="1800" b="1" dirty="0">
                          <a:solidFill>
                            <a:srgbClr val="000080"/>
                          </a:solidFill>
                          <a:effectLst/>
                          <a:latin typeface="Courier New" panose="02070309020205020404" pitchFamily="49" charset="0"/>
                        </a:rPr>
                        <a:t>,</a:t>
                      </a:r>
                      <a:r>
                        <a:rPr lang="en-US" sz="1800" dirty="0">
                          <a:solidFill>
                            <a:srgbClr val="000000"/>
                          </a:solidFill>
                          <a:effectLst/>
                          <a:latin typeface="Courier New" panose="02070309020205020404" pitchFamily="49" charset="0"/>
                        </a:rPr>
                        <a:t> B1</a:t>
                      </a:r>
                      <a:r>
                        <a:rPr lang="en-US" sz="1800" b="1" dirty="0">
                          <a:solidFill>
                            <a:srgbClr val="000080"/>
                          </a:solidFill>
                          <a:effectLst/>
                          <a:latin typeface="Courier New" panose="02070309020205020404" pitchFamily="49" charset="0"/>
                        </a:rPr>
                        <a:t>,</a:t>
                      </a:r>
                      <a:r>
                        <a:rPr lang="en-US" sz="1800" dirty="0">
                          <a:solidFill>
                            <a:srgbClr val="000000"/>
                          </a:solidFill>
                          <a:effectLst/>
                          <a:latin typeface="Courier New" panose="02070309020205020404" pitchFamily="49" charset="0"/>
                        </a:rPr>
                        <a:t> B2</a:t>
                      </a:r>
                      <a:r>
                        <a:rPr lang="en-US" sz="1800" b="1" dirty="0">
                          <a:solidFill>
                            <a:srgbClr val="000080"/>
                          </a:solidFill>
                          <a:effectLst/>
                          <a:latin typeface="Courier New" panose="02070309020205020404" pitchFamily="49" charset="0"/>
                        </a:rPr>
                        <a:t>,</a:t>
                      </a:r>
                      <a:r>
                        <a:rPr lang="en-US" sz="1800" dirty="0">
                          <a:solidFill>
                            <a:srgbClr val="000000"/>
                          </a:solidFill>
                          <a:effectLst/>
                          <a:latin typeface="Courier New" panose="02070309020205020404" pitchFamily="49" charset="0"/>
                        </a:rPr>
                        <a:t> B3</a:t>
                      </a:r>
                      <a:r>
                        <a:rPr lang="en-US" sz="1800" b="1" dirty="0">
                          <a:solidFill>
                            <a:srgbClr val="000080"/>
                          </a:solidFill>
                          <a:effectLst/>
                          <a:latin typeface="Courier New" panose="02070309020205020404" pitchFamily="49" charset="0"/>
                        </a:rPr>
                        <a:t>,</a:t>
                      </a:r>
                      <a:r>
                        <a:rPr lang="en-US" sz="1800" dirty="0">
                          <a:solidFill>
                            <a:srgbClr val="000000"/>
                          </a:solidFill>
                          <a:effectLst/>
                          <a:latin typeface="Courier New" panose="02070309020205020404" pitchFamily="49" charset="0"/>
                        </a:rPr>
                        <a:t> Cin</a:t>
                      </a:r>
                      <a:r>
                        <a:rPr lang="en-US" sz="1800" b="1" dirty="0">
                          <a:solidFill>
                            <a:srgbClr val="000080"/>
                          </a:solidFill>
                          <a:effectLst/>
                          <a:latin typeface="Courier New" panose="02070309020205020404" pitchFamily="49" charset="0"/>
                        </a:rPr>
                        <a:t>);</a:t>
                      </a:r>
                      <a:r>
                        <a:rPr lang="en-US" sz="1800" dirty="0">
                          <a:solidFill>
                            <a:srgbClr val="000000"/>
                          </a:solidFill>
                          <a:effectLst/>
                          <a:latin typeface="Courier New" panose="02070309020205020404" pitchFamily="49" charset="0"/>
                        </a:rPr>
                        <a:t> </a:t>
                      </a:r>
                    </a:p>
                    <a:p>
                      <a:pPr marL="0" indent="0">
                        <a:buNone/>
                      </a:pPr>
                      <a:r>
                        <a:rPr lang="en-US" sz="1800" b="1" dirty="0">
                          <a:solidFill>
                            <a:srgbClr val="0000FF"/>
                          </a:solidFill>
                          <a:effectLst/>
                          <a:latin typeface="Courier New" panose="02070309020205020404" pitchFamily="49" charset="0"/>
                        </a:rPr>
                        <a:t>    input</a:t>
                      </a:r>
                      <a:r>
                        <a:rPr lang="en-US" sz="1800" dirty="0">
                          <a:solidFill>
                            <a:srgbClr val="000000"/>
                          </a:solidFill>
                          <a:effectLst/>
                          <a:latin typeface="Courier New" panose="02070309020205020404" pitchFamily="49" charset="0"/>
                        </a:rPr>
                        <a:t> A0</a:t>
                      </a:r>
                      <a:r>
                        <a:rPr lang="en-US" sz="1800" b="1" dirty="0">
                          <a:solidFill>
                            <a:srgbClr val="000080"/>
                          </a:solidFill>
                          <a:effectLst/>
                          <a:latin typeface="Courier New" panose="02070309020205020404" pitchFamily="49" charset="0"/>
                        </a:rPr>
                        <a:t>,</a:t>
                      </a:r>
                      <a:r>
                        <a:rPr lang="en-US" sz="1800" dirty="0">
                          <a:solidFill>
                            <a:srgbClr val="000000"/>
                          </a:solidFill>
                          <a:effectLst/>
                          <a:latin typeface="Courier New" panose="02070309020205020404" pitchFamily="49" charset="0"/>
                        </a:rPr>
                        <a:t> A1</a:t>
                      </a:r>
                      <a:r>
                        <a:rPr lang="en-US" sz="1800" b="1" dirty="0">
                          <a:solidFill>
                            <a:srgbClr val="000080"/>
                          </a:solidFill>
                          <a:effectLst/>
                          <a:latin typeface="Courier New" panose="02070309020205020404" pitchFamily="49" charset="0"/>
                        </a:rPr>
                        <a:t>,</a:t>
                      </a:r>
                      <a:r>
                        <a:rPr lang="en-US" sz="1800" dirty="0">
                          <a:solidFill>
                            <a:srgbClr val="000000"/>
                          </a:solidFill>
                          <a:effectLst/>
                          <a:latin typeface="Courier New" panose="02070309020205020404" pitchFamily="49" charset="0"/>
                        </a:rPr>
                        <a:t> A2</a:t>
                      </a:r>
                      <a:r>
                        <a:rPr lang="en-US" sz="1800" b="1" dirty="0">
                          <a:solidFill>
                            <a:srgbClr val="000080"/>
                          </a:solidFill>
                          <a:effectLst/>
                          <a:latin typeface="Courier New" panose="02070309020205020404" pitchFamily="49" charset="0"/>
                        </a:rPr>
                        <a:t>,</a:t>
                      </a:r>
                      <a:r>
                        <a:rPr lang="en-US" sz="1800" dirty="0">
                          <a:solidFill>
                            <a:srgbClr val="000000"/>
                          </a:solidFill>
                          <a:effectLst/>
                          <a:latin typeface="Courier New" panose="02070309020205020404" pitchFamily="49" charset="0"/>
                        </a:rPr>
                        <a:t> A3</a:t>
                      </a:r>
                      <a:r>
                        <a:rPr lang="en-US" sz="1800" b="1" dirty="0">
                          <a:solidFill>
                            <a:srgbClr val="000080"/>
                          </a:solidFill>
                          <a:effectLst/>
                          <a:latin typeface="Courier New" panose="02070309020205020404" pitchFamily="49" charset="0"/>
                        </a:rPr>
                        <a:t>,</a:t>
                      </a:r>
                      <a:r>
                        <a:rPr lang="en-US" sz="1800" dirty="0">
                          <a:solidFill>
                            <a:srgbClr val="000000"/>
                          </a:solidFill>
                          <a:effectLst/>
                          <a:latin typeface="Courier New" panose="02070309020205020404" pitchFamily="49" charset="0"/>
                        </a:rPr>
                        <a:t> B0</a:t>
                      </a:r>
                      <a:r>
                        <a:rPr lang="en-US" sz="1800" b="1" dirty="0">
                          <a:solidFill>
                            <a:srgbClr val="000080"/>
                          </a:solidFill>
                          <a:effectLst/>
                          <a:latin typeface="Courier New" panose="02070309020205020404" pitchFamily="49" charset="0"/>
                        </a:rPr>
                        <a:t>,</a:t>
                      </a:r>
                      <a:r>
                        <a:rPr lang="en-US" sz="1800" dirty="0">
                          <a:solidFill>
                            <a:srgbClr val="000000"/>
                          </a:solidFill>
                          <a:effectLst/>
                          <a:latin typeface="Courier New" panose="02070309020205020404" pitchFamily="49" charset="0"/>
                        </a:rPr>
                        <a:t> B1</a:t>
                      </a:r>
                      <a:r>
                        <a:rPr lang="en-US" sz="1800" b="1" dirty="0">
                          <a:solidFill>
                            <a:srgbClr val="000080"/>
                          </a:solidFill>
                          <a:effectLst/>
                          <a:latin typeface="Courier New" panose="02070309020205020404" pitchFamily="49" charset="0"/>
                        </a:rPr>
                        <a:t>,</a:t>
                      </a:r>
                      <a:r>
                        <a:rPr lang="en-US" sz="1800" dirty="0">
                          <a:solidFill>
                            <a:srgbClr val="000000"/>
                          </a:solidFill>
                          <a:effectLst/>
                          <a:latin typeface="Courier New" panose="02070309020205020404" pitchFamily="49" charset="0"/>
                        </a:rPr>
                        <a:t> B2</a:t>
                      </a:r>
                      <a:r>
                        <a:rPr lang="en-US" sz="1800" b="1" dirty="0">
                          <a:solidFill>
                            <a:srgbClr val="000080"/>
                          </a:solidFill>
                          <a:effectLst/>
                          <a:latin typeface="Courier New" panose="02070309020205020404" pitchFamily="49" charset="0"/>
                        </a:rPr>
                        <a:t>,</a:t>
                      </a:r>
                      <a:r>
                        <a:rPr lang="en-US" sz="1800" dirty="0">
                          <a:solidFill>
                            <a:srgbClr val="000000"/>
                          </a:solidFill>
                          <a:effectLst/>
                          <a:latin typeface="Courier New" panose="02070309020205020404" pitchFamily="49" charset="0"/>
                        </a:rPr>
                        <a:t> B3</a:t>
                      </a:r>
                      <a:r>
                        <a:rPr lang="en-US" sz="1800" b="1" dirty="0">
                          <a:solidFill>
                            <a:srgbClr val="000080"/>
                          </a:solidFill>
                          <a:effectLst/>
                          <a:latin typeface="Courier New" panose="02070309020205020404" pitchFamily="49" charset="0"/>
                        </a:rPr>
                        <a:t>,</a:t>
                      </a:r>
                      <a:r>
                        <a:rPr lang="en-US" sz="1800" dirty="0">
                          <a:solidFill>
                            <a:srgbClr val="000000"/>
                          </a:solidFill>
                          <a:effectLst/>
                          <a:latin typeface="Courier New" panose="02070309020205020404" pitchFamily="49" charset="0"/>
                        </a:rPr>
                        <a:t> Cin</a:t>
                      </a:r>
                      <a:r>
                        <a:rPr lang="en-US" sz="1800" b="1" dirty="0">
                          <a:solidFill>
                            <a:srgbClr val="000080"/>
                          </a:solidFill>
                          <a:effectLst/>
                          <a:latin typeface="Courier New" panose="02070309020205020404" pitchFamily="49" charset="0"/>
                        </a:rPr>
                        <a:t>;</a:t>
                      </a:r>
                      <a:r>
                        <a:rPr lang="en-US" sz="1800" dirty="0">
                          <a:solidFill>
                            <a:srgbClr val="000000"/>
                          </a:solidFill>
                          <a:effectLst/>
                          <a:latin typeface="Courier New" panose="02070309020205020404" pitchFamily="49" charset="0"/>
                        </a:rPr>
                        <a:t> </a:t>
                      </a:r>
                    </a:p>
                    <a:p>
                      <a:pPr marL="0" indent="0">
                        <a:buNone/>
                      </a:pPr>
                      <a:r>
                        <a:rPr lang="en-US" sz="1800" b="1" dirty="0">
                          <a:solidFill>
                            <a:srgbClr val="0000FF"/>
                          </a:solidFill>
                          <a:effectLst/>
                          <a:latin typeface="Courier New" panose="02070309020205020404" pitchFamily="49" charset="0"/>
                        </a:rPr>
                        <a:t>    output</a:t>
                      </a:r>
                      <a:r>
                        <a:rPr lang="en-US" sz="1800" dirty="0">
                          <a:solidFill>
                            <a:srgbClr val="000000"/>
                          </a:solidFill>
                          <a:effectLst/>
                          <a:latin typeface="Courier New" panose="02070309020205020404" pitchFamily="49" charset="0"/>
                        </a:rPr>
                        <a:t> S0</a:t>
                      </a:r>
                      <a:r>
                        <a:rPr lang="en-US" sz="1800" b="1" dirty="0">
                          <a:solidFill>
                            <a:srgbClr val="000080"/>
                          </a:solidFill>
                          <a:effectLst/>
                          <a:latin typeface="Courier New" panose="02070309020205020404" pitchFamily="49" charset="0"/>
                        </a:rPr>
                        <a:t>,</a:t>
                      </a:r>
                      <a:r>
                        <a:rPr lang="en-US" sz="1800" dirty="0">
                          <a:solidFill>
                            <a:srgbClr val="000000"/>
                          </a:solidFill>
                          <a:effectLst/>
                          <a:latin typeface="Courier New" panose="02070309020205020404" pitchFamily="49" charset="0"/>
                        </a:rPr>
                        <a:t> S1</a:t>
                      </a:r>
                      <a:r>
                        <a:rPr lang="en-US" sz="1800" b="1" dirty="0">
                          <a:solidFill>
                            <a:srgbClr val="000080"/>
                          </a:solidFill>
                          <a:effectLst/>
                          <a:latin typeface="Courier New" panose="02070309020205020404" pitchFamily="49" charset="0"/>
                        </a:rPr>
                        <a:t>,</a:t>
                      </a:r>
                      <a:r>
                        <a:rPr lang="en-US" sz="1800" dirty="0">
                          <a:solidFill>
                            <a:srgbClr val="000000"/>
                          </a:solidFill>
                          <a:effectLst/>
                          <a:latin typeface="Courier New" panose="02070309020205020404" pitchFamily="49" charset="0"/>
                        </a:rPr>
                        <a:t> S2</a:t>
                      </a:r>
                      <a:r>
                        <a:rPr lang="en-US" sz="1800" b="1" dirty="0">
                          <a:solidFill>
                            <a:srgbClr val="000080"/>
                          </a:solidFill>
                          <a:effectLst/>
                          <a:latin typeface="Courier New" panose="02070309020205020404" pitchFamily="49" charset="0"/>
                        </a:rPr>
                        <a:t>,</a:t>
                      </a:r>
                      <a:r>
                        <a:rPr lang="en-US" sz="1800" dirty="0">
                          <a:solidFill>
                            <a:srgbClr val="000000"/>
                          </a:solidFill>
                          <a:effectLst/>
                          <a:latin typeface="Courier New" panose="02070309020205020404" pitchFamily="49" charset="0"/>
                        </a:rPr>
                        <a:t> S3</a:t>
                      </a:r>
                      <a:r>
                        <a:rPr lang="en-US" sz="1800" b="1" dirty="0">
                          <a:solidFill>
                            <a:srgbClr val="000080"/>
                          </a:solidFill>
                          <a:effectLst/>
                          <a:latin typeface="Courier New" panose="02070309020205020404" pitchFamily="49" charset="0"/>
                        </a:rPr>
                        <a:t>,</a:t>
                      </a:r>
                      <a:r>
                        <a:rPr lang="en-US" sz="1800" dirty="0">
                          <a:solidFill>
                            <a:srgbClr val="000000"/>
                          </a:solidFill>
                          <a:effectLst/>
                          <a:latin typeface="Courier New" panose="02070309020205020404" pitchFamily="49" charset="0"/>
                        </a:rPr>
                        <a:t> Cout</a:t>
                      </a:r>
                      <a:r>
                        <a:rPr lang="en-US" sz="1800" b="1" dirty="0">
                          <a:solidFill>
                            <a:srgbClr val="000080"/>
                          </a:solidFill>
                          <a:effectLst/>
                          <a:latin typeface="Courier New" panose="02070309020205020404" pitchFamily="49" charset="0"/>
                        </a:rPr>
                        <a:t>;</a:t>
                      </a:r>
                      <a:r>
                        <a:rPr lang="en-US" sz="1800" dirty="0">
                          <a:solidFill>
                            <a:srgbClr val="000000"/>
                          </a:solidFill>
                          <a:effectLst/>
                          <a:latin typeface="Courier New" panose="02070309020205020404" pitchFamily="49" charset="0"/>
                        </a:rPr>
                        <a:t> </a:t>
                      </a:r>
                    </a:p>
                    <a:p>
                      <a:pPr marL="0" indent="0">
                        <a:buNone/>
                      </a:pPr>
                      <a:r>
                        <a:rPr lang="en-US" sz="1800" b="1" dirty="0">
                          <a:solidFill>
                            <a:srgbClr val="0000FF"/>
                          </a:solidFill>
                          <a:effectLst/>
                          <a:latin typeface="Courier New" panose="02070309020205020404" pitchFamily="49" charset="0"/>
                        </a:rPr>
                        <a:t>    wire</a:t>
                      </a:r>
                      <a:r>
                        <a:rPr lang="en-US" sz="1800" dirty="0">
                          <a:solidFill>
                            <a:srgbClr val="000000"/>
                          </a:solidFill>
                          <a:effectLst/>
                          <a:latin typeface="Courier New" panose="02070309020205020404" pitchFamily="49" charset="0"/>
                        </a:rPr>
                        <a:t> Cout0</a:t>
                      </a:r>
                      <a:r>
                        <a:rPr lang="en-US" sz="1800" b="1" dirty="0">
                          <a:solidFill>
                            <a:srgbClr val="000080"/>
                          </a:solidFill>
                          <a:effectLst/>
                          <a:latin typeface="Courier New" panose="02070309020205020404" pitchFamily="49" charset="0"/>
                        </a:rPr>
                        <a:t>,</a:t>
                      </a:r>
                      <a:r>
                        <a:rPr lang="en-US" sz="1800" dirty="0">
                          <a:solidFill>
                            <a:srgbClr val="000000"/>
                          </a:solidFill>
                          <a:effectLst/>
                          <a:latin typeface="Courier New" panose="02070309020205020404" pitchFamily="49" charset="0"/>
                        </a:rPr>
                        <a:t> Cout1</a:t>
                      </a:r>
                      <a:r>
                        <a:rPr lang="en-US" sz="1800" b="1" dirty="0">
                          <a:solidFill>
                            <a:srgbClr val="000080"/>
                          </a:solidFill>
                          <a:effectLst/>
                          <a:latin typeface="Courier New" panose="02070309020205020404" pitchFamily="49" charset="0"/>
                        </a:rPr>
                        <a:t>,</a:t>
                      </a:r>
                      <a:r>
                        <a:rPr lang="en-US" sz="1800" dirty="0">
                          <a:solidFill>
                            <a:srgbClr val="000000"/>
                          </a:solidFill>
                          <a:effectLst/>
                          <a:latin typeface="Courier New" panose="02070309020205020404" pitchFamily="49" charset="0"/>
                        </a:rPr>
                        <a:t> Cout2</a:t>
                      </a:r>
                      <a:r>
                        <a:rPr lang="en-US" sz="1800" b="1" dirty="0">
                          <a:solidFill>
                            <a:srgbClr val="000080"/>
                          </a:solidFill>
                          <a:effectLst/>
                          <a:latin typeface="Courier New" panose="02070309020205020404" pitchFamily="49" charset="0"/>
                        </a:rPr>
                        <a:t>;</a:t>
                      </a:r>
                      <a:r>
                        <a:rPr lang="en-US" sz="1800" dirty="0">
                          <a:solidFill>
                            <a:srgbClr val="000000"/>
                          </a:solidFill>
                          <a:effectLst/>
                          <a:latin typeface="Courier New" panose="02070309020205020404" pitchFamily="49" charset="0"/>
                        </a:rPr>
                        <a:t> </a:t>
                      </a:r>
                    </a:p>
                    <a:p>
                      <a:pPr marL="0" indent="0">
                        <a:buNone/>
                      </a:pPr>
                      <a:r>
                        <a:rPr lang="en-US" sz="1800" dirty="0">
                          <a:solidFill>
                            <a:srgbClr val="000000"/>
                          </a:solidFill>
                          <a:effectLst/>
                          <a:latin typeface="Courier New" panose="02070309020205020404" pitchFamily="49" charset="0"/>
                        </a:rPr>
                        <a:t>    fulladd stage0 </a:t>
                      </a:r>
                      <a:r>
                        <a:rPr lang="en-US" sz="1800" b="1" dirty="0">
                          <a:solidFill>
                            <a:srgbClr val="000080"/>
                          </a:solidFill>
                          <a:effectLst/>
                          <a:latin typeface="Courier New" panose="02070309020205020404" pitchFamily="49" charset="0"/>
                        </a:rPr>
                        <a:t>(</a:t>
                      </a:r>
                      <a:r>
                        <a:rPr lang="en-US" sz="1800" dirty="0">
                          <a:solidFill>
                            <a:srgbClr val="000000"/>
                          </a:solidFill>
                          <a:effectLst/>
                          <a:latin typeface="Courier New" panose="02070309020205020404" pitchFamily="49" charset="0"/>
                        </a:rPr>
                        <a:t>S0</a:t>
                      </a:r>
                      <a:r>
                        <a:rPr lang="en-US" sz="1800" b="1" dirty="0">
                          <a:solidFill>
                            <a:srgbClr val="000080"/>
                          </a:solidFill>
                          <a:effectLst/>
                          <a:latin typeface="Courier New" panose="02070309020205020404" pitchFamily="49" charset="0"/>
                        </a:rPr>
                        <a:t>,</a:t>
                      </a:r>
                      <a:r>
                        <a:rPr lang="en-US" sz="1800" dirty="0">
                          <a:solidFill>
                            <a:srgbClr val="000000"/>
                          </a:solidFill>
                          <a:effectLst/>
                          <a:latin typeface="Courier New" panose="02070309020205020404" pitchFamily="49" charset="0"/>
                        </a:rPr>
                        <a:t> Cout0</a:t>
                      </a:r>
                      <a:r>
                        <a:rPr lang="en-US" sz="1800" b="1" dirty="0">
                          <a:solidFill>
                            <a:srgbClr val="000080"/>
                          </a:solidFill>
                          <a:effectLst/>
                          <a:latin typeface="Courier New" panose="02070309020205020404" pitchFamily="49" charset="0"/>
                        </a:rPr>
                        <a:t>,</a:t>
                      </a:r>
                      <a:r>
                        <a:rPr lang="en-US" sz="1800" dirty="0">
                          <a:solidFill>
                            <a:srgbClr val="000000"/>
                          </a:solidFill>
                          <a:effectLst/>
                          <a:latin typeface="Courier New" panose="02070309020205020404" pitchFamily="49" charset="0"/>
                        </a:rPr>
                        <a:t> A0</a:t>
                      </a:r>
                      <a:r>
                        <a:rPr lang="en-US" sz="1800" b="1" dirty="0">
                          <a:solidFill>
                            <a:srgbClr val="000080"/>
                          </a:solidFill>
                          <a:effectLst/>
                          <a:latin typeface="Courier New" panose="02070309020205020404" pitchFamily="49" charset="0"/>
                        </a:rPr>
                        <a:t>,</a:t>
                      </a:r>
                      <a:r>
                        <a:rPr lang="en-US" sz="1800" dirty="0">
                          <a:solidFill>
                            <a:srgbClr val="000000"/>
                          </a:solidFill>
                          <a:effectLst/>
                          <a:latin typeface="Courier New" panose="02070309020205020404" pitchFamily="49" charset="0"/>
                        </a:rPr>
                        <a:t> B0</a:t>
                      </a:r>
                      <a:r>
                        <a:rPr lang="en-US" sz="1800" b="1" dirty="0">
                          <a:solidFill>
                            <a:srgbClr val="000080"/>
                          </a:solidFill>
                          <a:effectLst/>
                          <a:latin typeface="Courier New" panose="02070309020205020404" pitchFamily="49" charset="0"/>
                        </a:rPr>
                        <a:t>,</a:t>
                      </a:r>
                      <a:r>
                        <a:rPr lang="en-US" sz="1800" dirty="0">
                          <a:solidFill>
                            <a:srgbClr val="000000"/>
                          </a:solidFill>
                          <a:effectLst/>
                          <a:latin typeface="Courier New" panose="02070309020205020404" pitchFamily="49" charset="0"/>
                        </a:rPr>
                        <a:t> Cin</a:t>
                      </a:r>
                      <a:r>
                        <a:rPr lang="en-US" sz="1800" b="1" dirty="0">
                          <a:solidFill>
                            <a:srgbClr val="000080"/>
                          </a:solidFill>
                          <a:effectLst/>
                          <a:latin typeface="Courier New" panose="02070309020205020404" pitchFamily="49" charset="0"/>
                        </a:rPr>
                        <a:t>);</a:t>
                      </a:r>
                      <a:r>
                        <a:rPr lang="en-US" sz="1800" dirty="0">
                          <a:solidFill>
                            <a:srgbClr val="000000"/>
                          </a:solidFill>
                          <a:effectLst/>
                          <a:latin typeface="Courier New" panose="02070309020205020404" pitchFamily="49" charset="0"/>
                        </a:rPr>
                        <a:t> </a:t>
                      </a:r>
                    </a:p>
                    <a:p>
                      <a:pPr marL="0" indent="0">
                        <a:buNone/>
                      </a:pPr>
                      <a:r>
                        <a:rPr lang="en-US" sz="1800" dirty="0">
                          <a:solidFill>
                            <a:srgbClr val="000000"/>
                          </a:solidFill>
                          <a:effectLst/>
                          <a:latin typeface="Courier New" panose="02070309020205020404" pitchFamily="49" charset="0"/>
                        </a:rPr>
                        <a:t>    fulladd stage1 </a:t>
                      </a:r>
                      <a:r>
                        <a:rPr lang="en-US" sz="1800" b="1" dirty="0">
                          <a:solidFill>
                            <a:srgbClr val="000080"/>
                          </a:solidFill>
                          <a:effectLst/>
                          <a:latin typeface="Courier New" panose="02070309020205020404" pitchFamily="49" charset="0"/>
                        </a:rPr>
                        <a:t>(</a:t>
                      </a:r>
                      <a:r>
                        <a:rPr lang="en-US" sz="1800" dirty="0">
                          <a:solidFill>
                            <a:srgbClr val="000000"/>
                          </a:solidFill>
                          <a:effectLst/>
                          <a:latin typeface="Courier New" panose="02070309020205020404" pitchFamily="49" charset="0"/>
                        </a:rPr>
                        <a:t>S1</a:t>
                      </a:r>
                      <a:r>
                        <a:rPr lang="en-US" sz="1800" b="1" dirty="0">
                          <a:solidFill>
                            <a:srgbClr val="000080"/>
                          </a:solidFill>
                          <a:effectLst/>
                          <a:latin typeface="Courier New" panose="02070309020205020404" pitchFamily="49" charset="0"/>
                        </a:rPr>
                        <a:t>,</a:t>
                      </a:r>
                      <a:r>
                        <a:rPr lang="en-US" sz="1800" dirty="0">
                          <a:solidFill>
                            <a:srgbClr val="000000"/>
                          </a:solidFill>
                          <a:effectLst/>
                          <a:latin typeface="Courier New" panose="02070309020205020404" pitchFamily="49" charset="0"/>
                        </a:rPr>
                        <a:t> Cout1</a:t>
                      </a:r>
                      <a:r>
                        <a:rPr lang="en-US" sz="1800" b="1" dirty="0">
                          <a:solidFill>
                            <a:srgbClr val="000080"/>
                          </a:solidFill>
                          <a:effectLst/>
                          <a:latin typeface="Courier New" panose="02070309020205020404" pitchFamily="49" charset="0"/>
                        </a:rPr>
                        <a:t>,</a:t>
                      </a:r>
                      <a:r>
                        <a:rPr lang="en-US" sz="1800" dirty="0">
                          <a:solidFill>
                            <a:srgbClr val="000000"/>
                          </a:solidFill>
                          <a:effectLst/>
                          <a:latin typeface="Courier New" panose="02070309020205020404" pitchFamily="49" charset="0"/>
                        </a:rPr>
                        <a:t> A1</a:t>
                      </a:r>
                      <a:r>
                        <a:rPr lang="en-US" sz="1800" b="1" dirty="0">
                          <a:solidFill>
                            <a:srgbClr val="000080"/>
                          </a:solidFill>
                          <a:effectLst/>
                          <a:latin typeface="Courier New" panose="02070309020205020404" pitchFamily="49" charset="0"/>
                        </a:rPr>
                        <a:t>,</a:t>
                      </a:r>
                      <a:r>
                        <a:rPr lang="en-US" sz="1800" dirty="0">
                          <a:solidFill>
                            <a:srgbClr val="000000"/>
                          </a:solidFill>
                          <a:effectLst/>
                          <a:latin typeface="Courier New" panose="02070309020205020404" pitchFamily="49" charset="0"/>
                        </a:rPr>
                        <a:t> B1</a:t>
                      </a:r>
                      <a:r>
                        <a:rPr lang="en-US" sz="1800" b="1" dirty="0">
                          <a:solidFill>
                            <a:srgbClr val="000080"/>
                          </a:solidFill>
                          <a:effectLst/>
                          <a:latin typeface="Courier New" panose="02070309020205020404" pitchFamily="49" charset="0"/>
                        </a:rPr>
                        <a:t>,</a:t>
                      </a:r>
                      <a:r>
                        <a:rPr lang="en-US" sz="1800" dirty="0">
                          <a:solidFill>
                            <a:srgbClr val="000000"/>
                          </a:solidFill>
                          <a:effectLst/>
                          <a:latin typeface="Courier New" panose="02070309020205020404" pitchFamily="49" charset="0"/>
                        </a:rPr>
                        <a:t> Cout0</a:t>
                      </a:r>
                      <a:r>
                        <a:rPr lang="en-US" sz="1800" b="1" dirty="0">
                          <a:solidFill>
                            <a:srgbClr val="000080"/>
                          </a:solidFill>
                          <a:effectLst/>
                          <a:latin typeface="Courier New" panose="02070309020205020404" pitchFamily="49" charset="0"/>
                        </a:rPr>
                        <a:t>);</a:t>
                      </a:r>
                      <a:r>
                        <a:rPr lang="en-US" sz="1800" dirty="0">
                          <a:solidFill>
                            <a:srgbClr val="000000"/>
                          </a:solidFill>
                          <a:effectLst/>
                          <a:latin typeface="Courier New" panose="02070309020205020404" pitchFamily="49" charset="0"/>
                        </a:rPr>
                        <a:t> </a:t>
                      </a:r>
                    </a:p>
                    <a:p>
                      <a:pPr marL="0" indent="0">
                        <a:buNone/>
                      </a:pPr>
                      <a:r>
                        <a:rPr lang="en-US" sz="1800" dirty="0">
                          <a:solidFill>
                            <a:srgbClr val="000000"/>
                          </a:solidFill>
                          <a:effectLst/>
                          <a:latin typeface="Courier New" panose="02070309020205020404" pitchFamily="49" charset="0"/>
                        </a:rPr>
                        <a:t>    fulladd stage2 </a:t>
                      </a:r>
                      <a:r>
                        <a:rPr lang="en-US" sz="1800" b="1" dirty="0">
                          <a:solidFill>
                            <a:srgbClr val="000080"/>
                          </a:solidFill>
                          <a:effectLst/>
                          <a:latin typeface="Courier New" panose="02070309020205020404" pitchFamily="49" charset="0"/>
                        </a:rPr>
                        <a:t>(</a:t>
                      </a:r>
                      <a:r>
                        <a:rPr lang="en-US" sz="1800" dirty="0">
                          <a:solidFill>
                            <a:srgbClr val="000000"/>
                          </a:solidFill>
                          <a:effectLst/>
                          <a:latin typeface="Courier New" panose="02070309020205020404" pitchFamily="49" charset="0"/>
                        </a:rPr>
                        <a:t>S2</a:t>
                      </a:r>
                      <a:r>
                        <a:rPr lang="en-US" sz="1800" b="1" dirty="0">
                          <a:solidFill>
                            <a:srgbClr val="000080"/>
                          </a:solidFill>
                          <a:effectLst/>
                          <a:latin typeface="Courier New" panose="02070309020205020404" pitchFamily="49" charset="0"/>
                        </a:rPr>
                        <a:t>,</a:t>
                      </a:r>
                      <a:r>
                        <a:rPr lang="en-US" sz="1800" dirty="0">
                          <a:solidFill>
                            <a:srgbClr val="000000"/>
                          </a:solidFill>
                          <a:effectLst/>
                          <a:latin typeface="Courier New" panose="02070309020205020404" pitchFamily="49" charset="0"/>
                        </a:rPr>
                        <a:t> Cout2</a:t>
                      </a:r>
                      <a:r>
                        <a:rPr lang="en-US" sz="1800" b="1" dirty="0">
                          <a:solidFill>
                            <a:srgbClr val="000080"/>
                          </a:solidFill>
                          <a:effectLst/>
                          <a:latin typeface="Courier New" panose="02070309020205020404" pitchFamily="49" charset="0"/>
                        </a:rPr>
                        <a:t>,</a:t>
                      </a:r>
                      <a:r>
                        <a:rPr lang="en-US" sz="1800" dirty="0">
                          <a:solidFill>
                            <a:srgbClr val="000000"/>
                          </a:solidFill>
                          <a:effectLst/>
                          <a:latin typeface="Courier New" panose="02070309020205020404" pitchFamily="49" charset="0"/>
                        </a:rPr>
                        <a:t> A2</a:t>
                      </a:r>
                      <a:r>
                        <a:rPr lang="en-US" sz="1800" b="1" dirty="0">
                          <a:solidFill>
                            <a:srgbClr val="000080"/>
                          </a:solidFill>
                          <a:effectLst/>
                          <a:latin typeface="Courier New" panose="02070309020205020404" pitchFamily="49" charset="0"/>
                        </a:rPr>
                        <a:t>,</a:t>
                      </a:r>
                      <a:r>
                        <a:rPr lang="en-US" sz="1800" dirty="0">
                          <a:solidFill>
                            <a:srgbClr val="000000"/>
                          </a:solidFill>
                          <a:effectLst/>
                          <a:latin typeface="Courier New" panose="02070309020205020404" pitchFamily="49" charset="0"/>
                        </a:rPr>
                        <a:t> B2</a:t>
                      </a:r>
                      <a:r>
                        <a:rPr lang="en-US" sz="1800" b="1" dirty="0">
                          <a:solidFill>
                            <a:srgbClr val="000080"/>
                          </a:solidFill>
                          <a:effectLst/>
                          <a:latin typeface="Courier New" panose="02070309020205020404" pitchFamily="49" charset="0"/>
                        </a:rPr>
                        <a:t>,</a:t>
                      </a:r>
                      <a:r>
                        <a:rPr lang="en-US" sz="1800" dirty="0">
                          <a:solidFill>
                            <a:srgbClr val="000000"/>
                          </a:solidFill>
                          <a:effectLst/>
                          <a:latin typeface="Courier New" panose="02070309020205020404" pitchFamily="49" charset="0"/>
                        </a:rPr>
                        <a:t> Cout1</a:t>
                      </a:r>
                      <a:r>
                        <a:rPr lang="en-US" sz="1800" b="1" dirty="0">
                          <a:solidFill>
                            <a:srgbClr val="000080"/>
                          </a:solidFill>
                          <a:effectLst/>
                          <a:latin typeface="Courier New" panose="02070309020205020404" pitchFamily="49" charset="0"/>
                        </a:rPr>
                        <a:t>);</a:t>
                      </a:r>
                      <a:r>
                        <a:rPr lang="en-US" sz="1800" dirty="0">
                          <a:solidFill>
                            <a:srgbClr val="000000"/>
                          </a:solidFill>
                          <a:effectLst/>
                          <a:latin typeface="Courier New" panose="02070309020205020404" pitchFamily="49" charset="0"/>
                        </a:rPr>
                        <a:t> </a:t>
                      </a:r>
                    </a:p>
                    <a:p>
                      <a:pPr marL="0" indent="0">
                        <a:buNone/>
                      </a:pPr>
                      <a:r>
                        <a:rPr lang="en-US" sz="1800" dirty="0">
                          <a:solidFill>
                            <a:srgbClr val="000000"/>
                          </a:solidFill>
                          <a:effectLst/>
                          <a:latin typeface="Courier New" panose="02070309020205020404" pitchFamily="49" charset="0"/>
                        </a:rPr>
                        <a:t>    fulladd stage3 </a:t>
                      </a:r>
                      <a:r>
                        <a:rPr lang="en-US" sz="1800" b="1" dirty="0">
                          <a:solidFill>
                            <a:srgbClr val="000080"/>
                          </a:solidFill>
                          <a:effectLst/>
                          <a:latin typeface="Courier New" panose="02070309020205020404" pitchFamily="49" charset="0"/>
                        </a:rPr>
                        <a:t>(</a:t>
                      </a:r>
                      <a:r>
                        <a:rPr lang="en-US" sz="1800" dirty="0">
                          <a:solidFill>
                            <a:srgbClr val="000000"/>
                          </a:solidFill>
                          <a:effectLst/>
                          <a:latin typeface="Courier New" panose="02070309020205020404" pitchFamily="49" charset="0"/>
                        </a:rPr>
                        <a:t>S3</a:t>
                      </a:r>
                      <a:r>
                        <a:rPr lang="en-US" sz="1800" b="1" dirty="0">
                          <a:solidFill>
                            <a:srgbClr val="000080"/>
                          </a:solidFill>
                          <a:effectLst/>
                          <a:latin typeface="Courier New" panose="02070309020205020404" pitchFamily="49" charset="0"/>
                        </a:rPr>
                        <a:t>,</a:t>
                      </a:r>
                      <a:r>
                        <a:rPr lang="en-US" sz="1800" dirty="0">
                          <a:solidFill>
                            <a:srgbClr val="000000"/>
                          </a:solidFill>
                          <a:effectLst/>
                          <a:latin typeface="Courier New" panose="02070309020205020404" pitchFamily="49" charset="0"/>
                        </a:rPr>
                        <a:t> Cout</a:t>
                      </a:r>
                      <a:r>
                        <a:rPr lang="en-US" sz="1800" b="1" dirty="0">
                          <a:solidFill>
                            <a:srgbClr val="000080"/>
                          </a:solidFill>
                          <a:effectLst/>
                          <a:latin typeface="Courier New" panose="02070309020205020404" pitchFamily="49" charset="0"/>
                        </a:rPr>
                        <a:t>,</a:t>
                      </a:r>
                      <a:r>
                        <a:rPr lang="en-US" sz="1800" dirty="0">
                          <a:solidFill>
                            <a:srgbClr val="000000"/>
                          </a:solidFill>
                          <a:effectLst/>
                          <a:latin typeface="Courier New" panose="02070309020205020404" pitchFamily="49" charset="0"/>
                        </a:rPr>
                        <a:t> A3</a:t>
                      </a:r>
                      <a:r>
                        <a:rPr lang="en-US" sz="1800" b="1" dirty="0">
                          <a:solidFill>
                            <a:srgbClr val="000080"/>
                          </a:solidFill>
                          <a:effectLst/>
                          <a:latin typeface="Courier New" panose="02070309020205020404" pitchFamily="49" charset="0"/>
                        </a:rPr>
                        <a:t>,</a:t>
                      </a:r>
                      <a:r>
                        <a:rPr lang="en-US" sz="1800" dirty="0">
                          <a:solidFill>
                            <a:srgbClr val="000000"/>
                          </a:solidFill>
                          <a:effectLst/>
                          <a:latin typeface="Courier New" panose="02070309020205020404" pitchFamily="49" charset="0"/>
                        </a:rPr>
                        <a:t> B3</a:t>
                      </a:r>
                      <a:r>
                        <a:rPr lang="en-US" sz="1800" b="1" dirty="0">
                          <a:solidFill>
                            <a:srgbClr val="000080"/>
                          </a:solidFill>
                          <a:effectLst/>
                          <a:latin typeface="Courier New" panose="02070309020205020404" pitchFamily="49" charset="0"/>
                        </a:rPr>
                        <a:t>,</a:t>
                      </a:r>
                      <a:r>
                        <a:rPr lang="en-US" sz="1800" dirty="0">
                          <a:solidFill>
                            <a:srgbClr val="000000"/>
                          </a:solidFill>
                          <a:effectLst/>
                          <a:latin typeface="Courier New" panose="02070309020205020404" pitchFamily="49" charset="0"/>
                        </a:rPr>
                        <a:t> Cout2</a:t>
                      </a:r>
                      <a:r>
                        <a:rPr lang="en-US" sz="1800" b="1" dirty="0">
                          <a:solidFill>
                            <a:srgbClr val="000080"/>
                          </a:solidFill>
                          <a:effectLst/>
                          <a:latin typeface="Courier New" panose="02070309020205020404" pitchFamily="49" charset="0"/>
                        </a:rPr>
                        <a:t>);</a:t>
                      </a:r>
                      <a:r>
                        <a:rPr lang="en-US" sz="1800" dirty="0">
                          <a:solidFill>
                            <a:srgbClr val="000000"/>
                          </a:solidFill>
                          <a:effectLst/>
                          <a:latin typeface="Courier New" panose="02070309020205020404" pitchFamily="49" charset="0"/>
                        </a:rPr>
                        <a:t> </a:t>
                      </a:r>
                    </a:p>
                    <a:p>
                      <a:pPr marL="0" indent="0">
                        <a:buNone/>
                      </a:pPr>
                      <a:r>
                        <a:rPr lang="en-US" sz="1800" b="1" dirty="0">
                          <a:solidFill>
                            <a:srgbClr val="0000FF"/>
                          </a:solidFill>
                          <a:effectLst/>
                          <a:latin typeface="Courier New" panose="02070309020205020404" pitchFamily="49" charset="0"/>
                        </a:rPr>
                        <a:t>endmodule</a:t>
                      </a:r>
                      <a:endParaRPr lang="en-US" sz="1200" dirty="0">
                        <a:effectLst/>
                      </a:endParaRPr>
                    </a:p>
                    <a:p>
                      <a:pPr marL="0" indent="0" algn="l" rtl="0" eaLnBrk="1" fontAlgn="t" latinLnBrk="0" hangingPunct="1">
                        <a:spcBef>
                          <a:spcPts val="0"/>
                        </a:spcBef>
                        <a:spcAft>
                          <a:spcPts val="0"/>
                        </a:spcAft>
                        <a:buNone/>
                      </a:pPr>
                      <a:endParaRPr lang="en-US" sz="1800" b="1" dirty="0">
                        <a:solidFill>
                          <a:srgbClr val="0000FF"/>
                        </a:solidFill>
                        <a:latin typeface="Courier New" panose="02070309020205020404" pitchFamily="49" charset="0"/>
                      </a:endParaRPr>
                    </a:p>
                    <a:p>
                      <a:pPr marL="0" indent="0" algn="l" rtl="0" eaLnBrk="1" fontAlgn="t" latinLnBrk="0" hangingPunct="1">
                        <a:spcBef>
                          <a:spcPts val="0"/>
                        </a:spcBef>
                        <a:spcAft>
                          <a:spcPts val="0"/>
                        </a:spcAft>
                        <a:buNone/>
                      </a:pPr>
                      <a:r>
                        <a:rPr lang="en-US" sz="1800" b="1" i="0" u="none" strike="noStrike" kern="1200" dirty="0">
                          <a:solidFill>
                            <a:srgbClr val="0000FF"/>
                          </a:solidFill>
                          <a:effectLst/>
                          <a:latin typeface="Courier New" panose="02070309020205020404" pitchFamily="49" charset="0"/>
                        </a:rPr>
                        <a:t>module</a:t>
                      </a:r>
                      <a:r>
                        <a:rPr lang="en-US" sz="1800" b="1" i="0" u="none" strike="noStrike" kern="1200" dirty="0">
                          <a:solidFill>
                            <a:srgbClr val="000000"/>
                          </a:solidFill>
                          <a:effectLst/>
                          <a:latin typeface="Courier New" panose="02070309020205020404" pitchFamily="49" charset="0"/>
                        </a:rPr>
                        <a:t> fulladd</a:t>
                      </a:r>
                      <a:r>
                        <a:rPr lang="en-US" sz="1800" b="1" i="0" u="none" strike="noStrike" kern="1200" dirty="0">
                          <a:solidFill>
                            <a:srgbClr val="000080"/>
                          </a:solidFill>
                          <a:effectLst/>
                          <a:latin typeface="Courier New" panose="02070309020205020404" pitchFamily="49" charset="0"/>
                        </a:rPr>
                        <a:t>(</a:t>
                      </a:r>
                      <a:r>
                        <a:rPr lang="en-US" sz="1800" b="1" i="0" u="none" strike="noStrike" kern="1200" dirty="0">
                          <a:solidFill>
                            <a:srgbClr val="000000"/>
                          </a:solidFill>
                          <a:effectLst/>
                          <a:latin typeface="Courier New" panose="02070309020205020404" pitchFamily="49" charset="0"/>
                        </a:rPr>
                        <a:t>S</a:t>
                      </a:r>
                      <a:r>
                        <a:rPr lang="en-US" sz="1800" b="1" i="0" u="none" strike="noStrike" kern="1200" dirty="0">
                          <a:solidFill>
                            <a:srgbClr val="000080"/>
                          </a:solidFill>
                          <a:effectLst/>
                          <a:latin typeface="Courier New" panose="02070309020205020404" pitchFamily="49" charset="0"/>
                        </a:rPr>
                        <a:t>,</a:t>
                      </a:r>
                      <a:r>
                        <a:rPr lang="en-US" sz="1800" b="1" i="0" u="none" strike="noStrike" kern="1200" dirty="0">
                          <a:solidFill>
                            <a:srgbClr val="000000"/>
                          </a:solidFill>
                          <a:effectLst/>
                          <a:latin typeface="Courier New" panose="02070309020205020404" pitchFamily="49" charset="0"/>
                        </a:rPr>
                        <a:t> Cout</a:t>
                      </a:r>
                      <a:r>
                        <a:rPr lang="en-US" sz="1800" b="1" i="0" u="none" strike="noStrike" kern="1200" dirty="0">
                          <a:solidFill>
                            <a:srgbClr val="000080"/>
                          </a:solidFill>
                          <a:effectLst/>
                          <a:latin typeface="Courier New" panose="02070309020205020404" pitchFamily="49" charset="0"/>
                        </a:rPr>
                        <a:t>,</a:t>
                      </a:r>
                      <a:r>
                        <a:rPr lang="en-US" sz="1800" b="1" i="0" u="none" strike="noStrike" kern="1200" dirty="0">
                          <a:solidFill>
                            <a:srgbClr val="000000"/>
                          </a:solidFill>
                          <a:effectLst/>
                          <a:latin typeface="Courier New" panose="02070309020205020404" pitchFamily="49" charset="0"/>
                        </a:rPr>
                        <a:t> A</a:t>
                      </a:r>
                      <a:r>
                        <a:rPr lang="en-US" sz="1800" b="1" i="0" u="none" strike="noStrike" kern="1200" dirty="0">
                          <a:solidFill>
                            <a:srgbClr val="000080"/>
                          </a:solidFill>
                          <a:effectLst/>
                          <a:latin typeface="Courier New" panose="02070309020205020404" pitchFamily="49" charset="0"/>
                        </a:rPr>
                        <a:t>,</a:t>
                      </a:r>
                      <a:r>
                        <a:rPr lang="en-US" sz="1800" b="1" i="0" u="none" strike="noStrike" kern="1200" dirty="0">
                          <a:solidFill>
                            <a:srgbClr val="000000"/>
                          </a:solidFill>
                          <a:effectLst/>
                          <a:latin typeface="Courier New" panose="02070309020205020404" pitchFamily="49" charset="0"/>
                        </a:rPr>
                        <a:t> B</a:t>
                      </a:r>
                      <a:r>
                        <a:rPr lang="en-US" sz="1800" b="1" i="0" u="none" strike="noStrike" kern="1200" dirty="0">
                          <a:solidFill>
                            <a:srgbClr val="000080"/>
                          </a:solidFill>
                          <a:effectLst/>
                          <a:latin typeface="Courier New" panose="02070309020205020404" pitchFamily="49" charset="0"/>
                        </a:rPr>
                        <a:t>,</a:t>
                      </a:r>
                      <a:r>
                        <a:rPr lang="en-US" sz="1800" b="1" i="0" u="none" strike="noStrike" kern="1200" dirty="0">
                          <a:solidFill>
                            <a:srgbClr val="000000"/>
                          </a:solidFill>
                          <a:effectLst/>
                          <a:latin typeface="Courier New" panose="02070309020205020404" pitchFamily="49" charset="0"/>
                        </a:rPr>
                        <a:t> Cin</a:t>
                      </a:r>
                      <a:r>
                        <a:rPr lang="en-US" sz="1800" b="1" i="0" u="none" strike="noStrike" kern="1200" dirty="0">
                          <a:solidFill>
                            <a:srgbClr val="000080"/>
                          </a:solidFill>
                          <a:effectLst/>
                          <a:latin typeface="Courier New" panose="02070309020205020404" pitchFamily="49" charset="0"/>
                        </a:rPr>
                        <a:t>);</a:t>
                      </a:r>
                      <a:r>
                        <a:rPr lang="en-US" sz="1800" b="1" i="0" u="none" strike="noStrike" kern="1200" dirty="0">
                          <a:solidFill>
                            <a:srgbClr val="000000"/>
                          </a:solidFill>
                          <a:effectLst/>
                          <a:latin typeface="Courier New" panose="02070309020205020404" pitchFamily="49" charset="0"/>
                        </a:rPr>
                        <a:t> </a:t>
                      </a:r>
                      <a:endParaRPr lang="en-US" sz="1800" b="0" i="0" u="none" strike="noStrike" dirty="0">
                        <a:effectLst/>
                        <a:latin typeface="Arial" panose="020B0604020202020204" pitchFamily="34" charset="0"/>
                      </a:endParaRPr>
                    </a:p>
                    <a:p>
                      <a:pPr marL="0" indent="0" algn="l" rtl="0" eaLnBrk="1" fontAlgn="t" latinLnBrk="0" hangingPunct="1">
                        <a:spcBef>
                          <a:spcPts val="0"/>
                        </a:spcBef>
                        <a:spcAft>
                          <a:spcPts val="0"/>
                        </a:spcAft>
                        <a:buNone/>
                      </a:pPr>
                      <a:r>
                        <a:rPr lang="en-US" sz="1800" b="1" i="0" u="none" strike="noStrike" kern="1200" dirty="0">
                          <a:solidFill>
                            <a:srgbClr val="008000"/>
                          </a:solidFill>
                          <a:effectLst/>
                          <a:latin typeface="Courier New" panose="02070309020205020404" pitchFamily="49" charset="0"/>
                        </a:rPr>
                        <a:t>// This module implements a 1-bit full adder </a:t>
                      </a:r>
                      <a:endParaRPr lang="en-US" sz="1800" b="0" i="0" u="none" strike="noStrike" dirty="0">
                        <a:effectLst/>
                        <a:latin typeface="Arial" panose="020B0604020202020204" pitchFamily="34" charset="0"/>
                      </a:endParaRPr>
                    </a:p>
                    <a:p>
                      <a:pPr marL="0" indent="0" algn="l" rtl="0" eaLnBrk="1" fontAlgn="t" latinLnBrk="0" hangingPunct="1">
                        <a:spcBef>
                          <a:spcPts val="0"/>
                        </a:spcBef>
                        <a:spcAft>
                          <a:spcPts val="0"/>
                        </a:spcAft>
                        <a:buNone/>
                      </a:pPr>
                      <a:r>
                        <a:rPr lang="en-US" sz="1800" b="1" i="0" u="none" strike="noStrike" kern="1200" dirty="0">
                          <a:solidFill>
                            <a:srgbClr val="0000FF"/>
                          </a:solidFill>
                          <a:effectLst/>
                          <a:latin typeface="Courier New" panose="02070309020205020404" pitchFamily="49" charset="0"/>
                        </a:rPr>
                        <a:t>   input</a:t>
                      </a:r>
                      <a:r>
                        <a:rPr lang="en-US" sz="1800" b="1" i="0" u="none" strike="noStrike" kern="1200" dirty="0">
                          <a:solidFill>
                            <a:srgbClr val="000000"/>
                          </a:solidFill>
                          <a:effectLst/>
                          <a:latin typeface="Courier New" panose="02070309020205020404" pitchFamily="49" charset="0"/>
                        </a:rPr>
                        <a:t> A</a:t>
                      </a:r>
                      <a:r>
                        <a:rPr lang="en-US" sz="1800" b="1" i="0" u="none" strike="noStrike" kern="1200" dirty="0">
                          <a:solidFill>
                            <a:srgbClr val="000080"/>
                          </a:solidFill>
                          <a:effectLst/>
                          <a:latin typeface="Courier New" panose="02070309020205020404" pitchFamily="49" charset="0"/>
                        </a:rPr>
                        <a:t>,</a:t>
                      </a:r>
                      <a:r>
                        <a:rPr lang="en-US" sz="1800" b="1" i="0" u="none" strike="noStrike" kern="1200" dirty="0">
                          <a:solidFill>
                            <a:srgbClr val="000000"/>
                          </a:solidFill>
                          <a:effectLst/>
                          <a:latin typeface="Courier New" panose="02070309020205020404" pitchFamily="49" charset="0"/>
                        </a:rPr>
                        <a:t> B</a:t>
                      </a:r>
                      <a:r>
                        <a:rPr lang="en-US" sz="1800" b="1" i="0" u="none" strike="noStrike" kern="1200" dirty="0">
                          <a:solidFill>
                            <a:srgbClr val="000080"/>
                          </a:solidFill>
                          <a:effectLst/>
                          <a:latin typeface="Courier New" panose="02070309020205020404" pitchFamily="49" charset="0"/>
                        </a:rPr>
                        <a:t>,</a:t>
                      </a:r>
                      <a:r>
                        <a:rPr lang="en-US" sz="1800" b="1" i="0" u="none" strike="noStrike" kern="1200" dirty="0">
                          <a:solidFill>
                            <a:srgbClr val="000000"/>
                          </a:solidFill>
                          <a:effectLst/>
                          <a:latin typeface="Courier New" panose="02070309020205020404" pitchFamily="49" charset="0"/>
                        </a:rPr>
                        <a:t> Cin</a:t>
                      </a:r>
                      <a:r>
                        <a:rPr lang="en-US" sz="1800" b="1" i="0" u="none" strike="noStrike" kern="1200" dirty="0">
                          <a:solidFill>
                            <a:srgbClr val="000080"/>
                          </a:solidFill>
                          <a:effectLst/>
                          <a:latin typeface="Courier New" panose="02070309020205020404" pitchFamily="49" charset="0"/>
                        </a:rPr>
                        <a:t>;</a:t>
                      </a:r>
                      <a:r>
                        <a:rPr lang="en-US" sz="1800" b="1" i="0" u="none" strike="noStrike" kern="1200" dirty="0">
                          <a:solidFill>
                            <a:srgbClr val="000000"/>
                          </a:solidFill>
                          <a:effectLst/>
                          <a:latin typeface="Courier New" panose="02070309020205020404" pitchFamily="49" charset="0"/>
                        </a:rPr>
                        <a:t> </a:t>
                      </a:r>
                      <a:endParaRPr lang="en-US" sz="1800" b="0" i="0" u="none" strike="noStrike" dirty="0">
                        <a:effectLst/>
                        <a:latin typeface="Arial" panose="020B0604020202020204" pitchFamily="34" charset="0"/>
                      </a:endParaRPr>
                    </a:p>
                    <a:p>
                      <a:pPr marL="0" indent="0" algn="l" rtl="0" eaLnBrk="1" fontAlgn="t" latinLnBrk="0" hangingPunct="1">
                        <a:spcBef>
                          <a:spcPts val="0"/>
                        </a:spcBef>
                        <a:spcAft>
                          <a:spcPts val="0"/>
                        </a:spcAft>
                        <a:buNone/>
                      </a:pPr>
                      <a:r>
                        <a:rPr lang="en-US" sz="1800" b="1" i="0" u="none" strike="noStrike" kern="1200" dirty="0">
                          <a:solidFill>
                            <a:srgbClr val="0000FF"/>
                          </a:solidFill>
                          <a:effectLst/>
                          <a:latin typeface="Courier New" panose="02070309020205020404" pitchFamily="49" charset="0"/>
                        </a:rPr>
                        <a:t>   output</a:t>
                      </a:r>
                      <a:r>
                        <a:rPr lang="en-US" sz="1800" b="1" i="0" u="none" strike="noStrike" kern="1200" dirty="0">
                          <a:solidFill>
                            <a:srgbClr val="000000"/>
                          </a:solidFill>
                          <a:effectLst/>
                          <a:latin typeface="Courier New" panose="02070309020205020404" pitchFamily="49" charset="0"/>
                        </a:rPr>
                        <a:t> S</a:t>
                      </a:r>
                      <a:r>
                        <a:rPr lang="en-US" sz="1800" b="1" i="0" u="none" strike="noStrike" kern="1200" dirty="0">
                          <a:solidFill>
                            <a:srgbClr val="000080"/>
                          </a:solidFill>
                          <a:effectLst/>
                          <a:latin typeface="Courier New" panose="02070309020205020404" pitchFamily="49" charset="0"/>
                        </a:rPr>
                        <a:t>,</a:t>
                      </a:r>
                      <a:r>
                        <a:rPr lang="en-US" sz="1800" b="1" i="0" u="none" strike="noStrike" kern="1200" dirty="0">
                          <a:solidFill>
                            <a:srgbClr val="000000"/>
                          </a:solidFill>
                          <a:effectLst/>
                          <a:latin typeface="Courier New" panose="02070309020205020404" pitchFamily="49" charset="0"/>
                        </a:rPr>
                        <a:t> Cout</a:t>
                      </a:r>
                      <a:r>
                        <a:rPr lang="en-US" sz="1800" b="1" i="0" u="none" strike="noStrike" kern="1200" dirty="0">
                          <a:solidFill>
                            <a:srgbClr val="000080"/>
                          </a:solidFill>
                          <a:effectLst/>
                          <a:latin typeface="Courier New" panose="02070309020205020404" pitchFamily="49" charset="0"/>
                        </a:rPr>
                        <a:t>;</a:t>
                      </a:r>
                      <a:endParaRPr lang="en-US" sz="1800" b="0" i="0" u="none" strike="noStrike" dirty="0">
                        <a:effectLst/>
                        <a:latin typeface="Arial" panose="020B0604020202020204" pitchFamily="34" charset="0"/>
                      </a:endParaRPr>
                    </a:p>
                    <a:p>
                      <a:pPr marL="0" indent="0" algn="l" rtl="0" eaLnBrk="1" fontAlgn="t" latinLnBrk="0" hangingPunct="1">
                        <a:spcBef>
                          <a:spcPts val="0"/>
                        </a:spcBef>
                        <a:spcAft>
                          <a:spcPts val="0"/>
                        </a:spcAft>
                        <a:buNone/>
                      </a:pPr>
                      <a:r>
                        <a:rPr lang="en-US" sz="1800" b="1" i="0" u="none" strike="noStrike" kern="1200" dirty="0">
                          <a:solidFill>
                            <a:srgbClr val="000000"/>
                          </a:solidFill>
                          <a:effectLst/>
                          <a:latin typeface="Courier New" panose="02070309020205020404" pitchFamily="49" charset="0"/>
                        </a:rPr>
                        <a:t> </a:t>
                      </a:r>
                      <a:endParaRPr lang="en-US" sz="1800" b="0" i="0" u="none" strike="noStrike" dirty="0">
                        <a:effectLst/>
                        <a:latin typeface="Arial" panose="020B0604020202020204" pitchFamily="34" charset="0"/>
                      </a:endParaRPr>
                    </a:p>
                    <a:p>
                      <a:pPr marL="0" indent="0" algn="l" rtl="0" eaLnBrk="1" fontAlgn="t" latinLnBrk="0" hangingPunct="1">
                        <a:spcBef>
                          <a:spcPts val="0"/>
                        </a:spcBef>
                        <a:spcAft>
                          <a:spcPts val="0"/>
                        </a:spcAft>
                        <a:buNone/>
                      </a:pPr>
                      <a:r>
                        <a:rPr lang="en-US" sz="1800" b="1" i="0" u="none" strike="noStrike" kern="1200" dirty="0">
                          <a:solidFill>
                            <a:srgbClr val="0000FF"/>
                          </a:solidFill>
                          <a:effectLst/>
                          <a:latin typeface="Courier New" panose="02070309020205020404" pitchFamily="49" charset="0"/>
                        </a:rPr>
                        <a:t>   assign</a:t>
                      </a:r>
                      <a:r>
                        <a:rPr lang="en-US" sz="1800" b="1" i="0" u="none" strike="noStrike" kern="1200" dirty="0">
                          <a:solidFill>
                            <a:srgbClr val="000000"/>
                          </a:solidFill>
                          <a:effectLst/>
                          <a:latin typeface="Courier New" panose="02070309020205020404" pitchFamily="49" charset="0"/>
                        </a:rPr>
                        <a:t> S </a:t>
                      </a:r>
                      <a:r>
                        <a:rPr lang="en-US" sz="1800" b="1" i="0" u="none" strike="noStrike" kern="1200" dirty="0">
                          <a:solidFill>
                            <a:srgbClr val="000080"/>
                          </a:solidFill>
                          <a:effectLst/>
                          <a:latin typeface="Courier New" panose="02070309020205020404" pitchFamily="49" charset="0"/>
                        </a:rPr>
                        <a:t>=</a:t>
                      </a:r>
                      <a:r>
                        <a:rPr lang="en-US" sz="1800" b="1" i="0" u="none" strike="noStrike" kern="1200" dirty="0">
                          <a:solidFill>
                            <a:srgbClr val="000000"/>
                          </a:solidFill>
                          <a:effectLst/>
                          <a:latin typeface="Courier New" panose="02070309020205020404" pitchFamily="49" charset="0"/>
                        </a:rPr>
                        <a:t> A </a:t>
                      </a:r>
                      <a:r>
                        <a:rPr lang="en-US" sz="1800" b="1" i="0" u="none" strike="noStrike" kern="1200" dirty="0">
                          <a:solidFill>
                            <a:srgbClr val="000080"/>
                          </a:solidFill>
                          <a:effectLst/>
                          <a:latin typeface="Courier New" panose="02070309020205020404" pitchFamily="49" charset="0"/>
                        </a:rPr>
                        <a:t>^</a:t>
                      </a:r>
                      <a:r>
                        <a:rPr lang="en-US" sz="1800" b="1" i="0" u="none" strike="noStrike" kern="1200" dirty="0">
                          <a:solidFill>
                            <a:srgbClr val="000000"/>
                          </a:solidFill>
                          <a:effectLst/>
                          <a:latin typeface="Courier New" panose="02070309020205020404" pitchFamily="49" charset="0"/>
                        </a:rPr>
                        <a:t> B </a:t>
                      </a:r>
                      <a:r>
                        <a:rPr lang="en-US" sz="1800" b="1" i="0" u="none" strike="noStrike" kern="1200" dirty="0">
                          <a:solidFill>
                            <a:srgbClr val="000080"/>
                          </a:solidFill>
                          <a:effectLst/>
                          <a:latin typeface="Courier New" panose="02070309020205020404" pitchFamily="49" charset="0"/>
                        </a:rPr>
                        <a:t>^</a:t>
                      </a:r>
                      <a:r>
                        <a:rPr lang="en-US" sz="1800" b="1" i="0" u="none" strike="noStrike" kern="1200" dirty="0">
                          <a:solidFill>
                            <a:srgbClr val="000000"/>
                          </a:solidFill>
                          <a:effectLst/>
                          <a:latin typeface="Courier New" panose="02070309020205020404" pitchFamily="49" charset="0"/>
                        </a:rPr>
                        <a:t> Cin</a:t>
                      </a:r>
                      <a:r>
                        <a:rPr lang="en-US" sz="1800" b="1" i="0" u="none" strike="noStrike" kern="1200" dirty="0">
                          <a:solidFill>
                            <a:srgbClr val="000080"/>
                          </a:solidFill>
                          <a:effectLst/>
                          <a:latin typeface="Courier New" panose="02070309020205020404" pitchFamily="49" charset="0"/>
                        </a:rPr>
                        <a:t>;</a:t>
                      </a:r>
                      <a:r>
                        <a:rPr lang="en-US" sz="1800" b="1" i="0" u="none" strike="noStrike" kern="1200" dirty="0">
                          <a:solidFill>
                            <a:srgbClr val="000000"/>
                          </a:solidFill>
                          <a:effectLst/>
                          <a:latin typeface="Courier New" panose="02070309020205020404" pitchFamily="49" charset="0"/>
                        </a:rPr>
                        <a:t> </a:t>
                      </a:r>
                      <a:endParaRPr lang="en-US" sz="1800" b="0" i="0" u="none" strike="noStrike" dirty="0">
                        <a:effectLst/>
                        <a:latin typeface="Arial" panose="020B0604020202020204" pitchFamily="34" charset="0"/>
                      </a:endParaRPr>
                    </a:p>
                    <a:p>
                      <a:pPr marL="0" indent="0" algn="l" rtl="0" eaLnBrk="1" fontAlgn="t" latinLnBrk="0" hangingPunct="1">
                        <a:spcBef>
                          <a:spcPts val="0"/>
                        </a:spcBef>
                        <a:spcAft>
                          <a:spcPts val="0"/>
                        </a:spcAft>
                        <a:buNone/>
                      </a:pPr>
                      <a:r>
                        <a:rPr lang="en-US" sz="1800" b="1" i="0" u="none" strike="noStrike" kern="1200" dirty="0">
                          <a:solidFill>
                            <a:srgbClr val="0000FF"/>
                          </a:solidFill>
                          <a:effectLst/>
                          <a:latin typeface="Courier New" panose="02070309020205020404" pitchFamily="49" charset="0"/>
                        </a:rPr>
                        <a:t>   assign</a:t>
                      </a:r>
                      <a:r>
                        <a:rPr lang="en-US" sz="1800" b="1" i="0" u="none" strike="noStrike" kern="1200" dirty="0">
                          <a:solidFill>
                            <a:srgbClr val="000000"/>
                          </a:solidFill>
                          <a:effectLst/>
                          <a:latin typeface="Courier New" panose="02070309020205020404" pitchFamily="49" charset="0"/>
                        </a:rPr>
                        <a:t> Cout </a:t>
                      </a:r>
                      <a:r>
                        <a:rPr lang="en-US" sz="1800" b="1" i="0" u="none" strike="noStrike" kern="1200" dirty="0">
                          <a:solidFill>
                            <a:srgbClr val="000080"/>
                          </a:solidFill>
                          <a:effectLst/>
                          <a:latin typeface="Courier New" panose="02070309020205020404" pitchFamily="49" charset="0"/>
                        </a:rPr>
                        <a:t>=</a:t>
                      </a:r>
                      <a:r>
                        <a:rPr lang="en-US" sz="1800" b="1" i="0" u="none" strike="noStrike" kern="1200" dirty="0">
                          <a:solidFill>
                            <a:srgbClr val="000000"/>
                          </a:solidFill>
                          <a:effectLst/>
                          <a:latin typeface="Courier New" panose="02070309020205020404" pitchFamily="49" charset="0"/>
                        </a:rPr>
                        <a:t> </a:t>
                      </a:r>
                      <a:r>
                        <a:rPr lang="en-US" sz="1800" b="1" i="0" u="none" strike="noStrike" kern="1200" dirty="0">
                          <a:solidFill>
                            <a:srgbClr val="000080"/>
                          </a:solidFill>
                          <a:effectLst/>
                          <a:latin typeface="Courier New" panose="02070309020205020404" pitchFamily="49" charset="0"/>
                        </a:rPr>
                        <a:t>(</a:t>
                      </a:r>
                      <a:r>
                        <a:rPr lang="en-US" sz="1800" b="1" i="0" u="none" strike="noStrike" kern="1200" dirty="0">
                          <a:solidFill>
                            <a:srgbClr val="000000"/>
                          </a:solidFill>
                          <a:effectLst/>
                          <a:latin typeface="Courier New" panose="02070309020205020404" pitchFamily="49" charset="0"/>
                        </a:rPr>
                        <a:t>A </a:t>
                      </a:r>
                      <a:r>
                        <a:rPr lang="en-US" sz="1800" b="1" i="0" u="none" strike="noStrike" kern="1200" dirty="0">
                          <a:solidFill>
                            <a:srgbClr val="000080"/>
                          </a:solidFill>
                          <a:effectLst/>
                          <a:latin typeface="Courier New" panose="02070309020205020404" pitchFamily="49" charset="0"/>
                        </a:rPr>
                        <a:t>&amp;</a:t>
                      </a:r>
                      <a:r>
                        <a:rPr lang="en-US" sz="1800" b="1" i="0" u="none" strike="noStrike" kern="1200" dirty="0">
                          <a:solidFill>
                            <a:srgbClr val="000000"/>
                          </a:solidFill>
                          <a:effectLst/>
                          <a:latin typeface="Courier New" panose="02070309020205020404" pitchFamily="49" charset="0"/>
                        </a:rPr>
                        <a:t> B</a:t>
                      </a:r>
                      <a:r>
                        <a:rPr lang="en-US" sz="1800" b="1" i="0" u="none" strike="noStrike" kern="1200" dirty="0">
                          <a:solidFill>
                            <a:srgbClr val="000080"/>
                          </a:solidFill>
                          <a:effectLst/>
                          <a:latin typeface="Courier New" panose="02070309020205020404" pitchFamily="49" charset="0"/>
                        </a:rPr>
                        <a:t>)</a:t>
                      </a:r>
                      <a:r>
                        <a:rPr lang="en-US" sz="1800" b="1" i="0" u="none" strike="noStrike" kern="1200" dirty="0">
                          <a:solidFill>
                            <a:srgbClr val="000000"/>
                          </a:solidFill>
                          <a:effectLst/>
                          <a:latin typeface="Courier New" panose="02070309020205020404" pitchFamily="49" charset="0"/>
                        </a:rPr>
                        <a:t> </a:t>
                      </a:r>
                      <a:r>
                        <a:rPr lang="en-US" sz="1800" b="1" i="0" u="none" strike="noStrike" kern="1200" dirty="0">
                          <a:solidFill>
                            <a:srgbClr val="000080"/>
                          </a:solidFill>
                          <a:effectLst/>
                          <a:latin typeface="Courier New" panose="02070309020205020404" pitchFamily="49" charset="0"/>
                        </a:rPr>
                        <a:t>|</a:t>
                      </a:r>
                      <a:r>
                        <a:rPr lang="en-US" sz="1800" b="1" i="0" u="none" strike="noStrike" kern="1200" dirty="0">
                          <a:solidFill>
                            <a:srgbClr val="000000"/>
                          </a:solidFill>
                          <a:effectLst/>
                          <a:latin typeface="Courier New" panose="02070309020205020404" pitchFamily="49" charset="0"/>
                        </a:rPr>
                        <a:t> </a:t>
                      </a:r>
                      <a:r>
                        <a:rPr lang="en-US" sz="1800" b="1" i="0" u="none" strike="noStrike" kern="1200" dirty="0">
                          <a:solidFill>
                            <a:srgbClr val="000080"/>
                          </a:solidFill>
                          <a:effectLst/>
                          <a:latin typeface="Courier New" panose="02070309020205020404" pitchFamily="49" charset="0"/>
                        </a:rPr>
                        <a:t>(</a:t>
                      </a:r>
                      <a:r>
                        <a:rPr lang="en-US" sz="1800" b="1" i="0" u="none" strike="noStrike" kern="1200" dirty="0">
                          <a:solidFill>
                            <a:srgbClr val="000000"/>
                          </a:solidFill>
                          <a:effectLst/>
                          <a:latin typeface="Courier New" panose="02070309020205020404" pitchFamily="49" charset="0"/>
                        </a:rPr>
                        <a:t>Cin </a:t>
                      </a:r>
                      <a:r>
                        <a:rPr lang="en-US" sz="1800" b="1" i="0" u="none" strike="noStrike" kern="1200" dirty="0">
                          <a:solidFill>
                            <a:srgbClr val="000080"/>
                          </a:solidFill>
                          <a:effectLst/>
                          <a:latin typeface="Courier New" panose="02070309020205020404" pitchFamily="49" charset="0"/>
                        </a:rPr>
                        <a:t>&amp;</a:t>
                      </a:r>
                      <a:r>
                        <a:rPr lang="en-US" sz="1800" b="1" i="0" u="none" strike="noStrike" kern="1200" dirty="0">
                          <a:solidFill>
                            <a:srgbClr val="000000"/>
                          </a:solidFill>
                          <a:effectLst/>
                          <a:latin typeface="Courier New" panose="02070309020205020404" pitchFamily="49" charset="0"/>
                        </a:rPr>
                        <a:t> </a:t>
                      </a:r>
                      <a:r>
                        <a:rPr lang="en-US" sz="1800" b="1" i="0" u="none" strike="noStrike" kern="1200" dirty="0">
                          <a:solidFill>
                            <a:srgbClr val="000080"/>
                          </a:solidFill>
                          <a:effectLst/>
                          <a:latin typeface="Courier New" panose="02070309020205020404" pitchFamily="49" charset="0"/>
                        </a:rPr>
                        <a:t>(</a:t>
                      </a:r>
                      <a:r>
                        <a:rPr lang="en-US" sz="1800" b="1" i="0" u="none" strike="noStrike" kern="1200" dirty="0">
                          <a:solidFill>
                            <a:srgbClr val="000000"/>
                          </a:solidFill>
                          <a:effectLst/>
                          <a:latin typeface="Courier New" panose="02070309020205020404" pitchFamily="49" charset="0"/>
                        </a:rPr>
                        <a:t>A </a:t>
                      </a:r>
                      <a:r>
                        <a:rPr lang="en-US" sz="1800" b="1" i="0" u="none" strike="noStrike" kern="1200" dirty="0">
                          <a:solidFill>
                            <a:srgbClr val="000080"/>
                          </a:solidFill>
                          <a:effectLst/>
                          <a:latin typeface="Courier New" panose="02070309020205020404" pitchFamily="49" charset="0"/>
                        </a:rPr>
                        <a:t>^</a:t>
                      </a:r>
                      <a:r>
                        <a:rPr lang="en-US" sz="1800" b="1" i="0" u="none" strike="noStrike" kern="1200" dirty="0">
                          <a:solidFill>
                            <a:srgbClr val="000000"/>
                          </a:solidFill>
                          <a:effectLst/>
                          <a:latin typeface="Courier New" panose="02070309020205020404" pitchFamily="49" charset="0"/>
                        </a:rPr>
                        <a:t> B</a:t>
                      </a:r>
                      <a:r>
                        <a:rPr lang="en-US" sz="1800" b="1" i="0" u="none" strike="noStrike" kern="1200" dirty="0">
                          <a:solidFill>
                            <a:srgbClr val="000080"/>
                          </a:solidFill>
                          <a:effectLst/>
                          <a:latin typeface="Courier New" panose="02070309020205020404" pitchFamily="49" charset="0"/>
                        </a:rPr>
                        <a:t>));</a:t>
                      </a:r>
                      <a:r>
                        <a:rPr lang="en-US" sz="1800" b="1" i="0" u="none" strike="noStrike" kern="1200" dirty="0">
                          <a:solidFill>
                            <a:srgbClr val="000000"/>
                          </a:solidFill>
                          <a:effectLst/>
                          <a:latin typeface="Courier New" panose="02070309020205020404" pitchFamily="49" charset="0"/>
                        </a:rPr>
                        <a:t> </a:t>
                      </a:r>
                      <a:endParaRPr lang="en-US" sz="1800" b="0" i="0" u="none" strike="noStrike" dirty="0">
                        <a:effectLst/>
                        <a:latin typeface="Arial" panose="020B0604020202020204" pitchFamily="34" charset="0"/>
                      </a:endParaRPr>
                    </a:p>
                    <a:p>
                      <a:pPr marL="0" indent="0" algn="l" rtl="0" eaLnBrk="1" fontAlgn="t" latinLnBrk="0" hangingPunct="1">
                        <a:spcBef>
                          <a:spcPts val="0"/>
                        </a:spcBef>
                        <a:spcAft>
                          <a:spcPts val="0"/>
                        </a:spcAft>
                        <a:buNone/>
                      </a:pPr>
                      <a:r>
                        <a:rPr lang="en-US" sz="1800" b="1" i="0" u="none" strike="noStrike" kern="1200" dirty="0">
                          <a:solidFill>
                            <a:srgbClr val="0000FF"/>
                          </a:solidFill>
                          <a:effectLst/>
                          <a:latin typeface="Courier New" panose="02070309020205020404" pitchFamily="49" charset="0"/>
                        </a:rPr>
                        <a:t>endmodule</a:t>
                      </a:r>
                      <a:r>
                        <a:rPr lang="en-US" sz="1800" b="1" i="0" u="none" strike="noStrike" kern="1200" dirty="0">
                          <a:solidFill>
                            <a:srgbClr val="000000"/>
                          </a:solidFill>
                          <a:effectLst/>
                          <a:latin typeface="Courier New" panose="02070309020205020404" pitchFamily="49" charset="0"/>
                        </a:rPr>
                        <a:t> </a:t>
                      </a:r>
                      <a:endParaRPr lang="en-US" sz="1800" b="0" i="0" u="none" strike="noStrike" dirty="0">
                        <a:effectLst/>
                        <a:latin typeface="Arial" panose="020B0604020202020204" pitchFamily="34" charset="0"/>
                      </a:endParaRPr>
                    </a:p>
                  </a:txBody>
                  <a:tcPr>
                    <a:solidFill>
                      <a:schemeClr val="bg2">
                        <a:lumMod val="90000"/>
                      </a:schemeClr>
                    </a:solidFill>
                  </a:tcPr>
                </a:tc>
                <a:extLst>
                  <a:ext uri="{0D108BD9-81ED-4DB2-BD59-A6C34878D82A}">
                    <a16:rowId xmlns:a16="http://schemas.microsoft.com/office/drawing/2014/main" val="3682353957"/>
                  </a:ext>
                </a:extLst>
              </a:tr>
            </a:tbl>
          </a:graphicData>
        </a:graphic>
      </p:graphicFrame>
      <p:pic>
        <p:nvPicPr>
          <p:cNvPr id="8" name="Picture 7">
            <a:extLst>
              <a:ext uri="{FF2B5EF4-FFF2-40B4-BE49-F238E27FC236}">
                <a16:creationId xmlns:a16="http://schemas.microsoft.com/office/drawing/2014/main" id="{E381C40A-AE99-A54F-B336-B70914AE6C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009" y="5790091"/>
            <a:ext cx="928231" cy="928231"/>
          </a:xfrm>
          <a:prstGeom prst="rect">
            <a:avLst/>
          </a:prstGeom>
        </p:spPr>
      </p:pic>
    </p:spTree>
    <p:extLst>
      <p:ext uri="{BB962C8B-B14F-4D97-AF65-F5344CB8AC3E}">
        <p14:creationId xmlns:p14="http://schemas.microsoft.com/office/powerpoint/2010/main" val="419329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DB4365-7BD6-4D55-87E2-D767EB602719}"/>
              </a:ext>
            </a:extLst>
          </p:cNvPr>
          <p:cNvSpPr>
            <a:spLocks noGrp="1"/>
          </p:cNvSpPr>
          <p:nvPr>
            <p:ph type="title"/>
          </p:nvPr>
        </p:nvSpPr>
        <p:spPr>
          <a:xfrm>
            <a:off x="838200" y="365125"/>
            <a:ext cx="10515600" cy="1020763"/>
          </a:xfrm>
        </p:spPr>
        <p:txBody>
          <a:bodyPr/>
          <a:lstStyle/>
          <a:p>
            <a:r>
              <a:rPr lang="en-US" i="1" dirty="0">
                <a:solidFill>
                  <a:schemeClr val="bg1"/>
                </a:solidFill>
              </a:rPr>
              <a:t>wire</a:t>
            </a:r>
            <a:r>
              <a:rPr lang="en-US" dirty="0">
                <a:solidFill>
                  <a:schemeClr val="bg1"/>
                </a:solidFill>
              </a:rPr>
              <a:t> vs </a:t>
            </a:r>
            <a:r>
              <a:rPr lang="en-US" i="1" dirty="0">
                <a:solidFill>
                  <a:schemeClr val="bg1"/>
                </a:solidFill>
              </a:rPr>
              <a:t>reg</a:t>
            </a:r>
            <a:r>
              <a:rPr lang="en-US" dirty="0">
                <a:solidFill>
                  <a:schemeClr val="bg1"/>
                </a:solidFill>
              </a:rPr>
              <a:t> </a:t>
            </a:r>
          </a:p>
        </p:txBody>
      </p:sp>
      <p:sp>
        <p:nvSpPr>
          <p:cNvPr id="5" name="Slide Number Placeholder 4">
            <a:extLst>
              <a:ext uri="{FF2B5EF4-FFF2-40B4-BE49-F238E27FC236}">
                <a16:creationId xmlns:a16="http://schemas.microsoft.com/office/drawing/2014/main" id="{4881F728-A9BE-48EC-A6AE-9961E0B6D368}"/>
              </a:ext>
            </a:extLst>
          </p:cNvPr>
          <p:cNvSpPr>
            <a:spLocks noGrp="1"/>
          </p:cNvSpPr>
          <p:nvPr>
            <p:ph type="sldNum" sz="quarter" idx="12"/>
          </p:nvPr>
        </p:nvSpPr>
        <p:spPr/>
        <p:txBody>
          <a:bodyPr/>
          <a:lstStyle/>
          <a:p>
            <a:fld id="{4022722E-B8F0-49A7-B007-BC47D25684C4}" type="slidenum">
              <a:rPr lang="en-US" smtClean="0"/>
              <a:t>35</a:t>
            </a:fld>
            <a:endParaRPr lang="en-US"/>
          </a:p>
        </p:txBody>
      </p:sp>
      <p:sp>
        <p:nvSpPr>
          <p:cNvPr id="7" name="Footer Placeholder 3">
            <a:extLst>
              <a:ext uri="{FF2B5EF4-FFF2-40B4-BE49-F238E27FC236}">
                <a16:creationId xmlns:a16="http://schemas.microsoft.com/office/drawing/2014/main" id="{B0EF13A5-2F61-4385-87AA-0B7AC15B5736}"/>
              </a:ext>
            </a:extLst>
          </p:cNvPr>
          <p:cNvSpPr>
            <a:spLocks noGrp="1"/>
          </p:cNvSpPr>
          <p:nvPr>
            <p:ph type="ftr" sz="quarter" idx="11"/>
          </p:nvPr>
        </p:nvSpPr>
        <p:spPr>
          <a:xfrm>
            <a:off x="4038600" y="6356350"/>
            <a:ext cx="4114800" cy="365125"/>
          </a:xfrm>
        </p:spPr>
        <p:txBody>
          <a:bodyPr anchorCtr="1">
            <a:normAutofit/>
          </a:bodyPr>
          <a:lstStyle/>
          <a:p>
            <a:pPr>
              <a:spcAft>
                <a:spcPts val="600"/>
              </a:spcAft>
            </a:pPr>
            <a:r>
              <a:rPr lang="en-US" b="1" dirty="0">
                <a:solidFill>
                  <a:schemeClr val="bg1"/>
                </a:solidFill>
              </a:rPr>
              <a:t>CSE460 : VLSI Design</a:t>
            </a:r>
            <a:r>
              <a:rPr lang="en-US" dirty="0">
                <a:solidFill>
                  <a:schemeClr val="bg1"/>
                </a:solidFill>
              </a:rPr>
              <a:t> </a:t>
            </a:r>
          </a:p>
        </p:txBody>
      </p:sp>
      <p:sp>
        <p:nvSpPr>
          <p:cNvPr id="4" name="Content Placeholder 3">
            <a:extLst>
              <a:ext uri="{FF2B5EF4-FFF2-40B4-BE49-F238E27FC236}">
                <a16:creationId xmlns:a16="http://schemas.microsoft.com/office/drawing/2014/main" id="{D966F50D-5F90-474C-921F-561A8C54D051}"/>
              </a:ext>
            </a:extLst>
          </p:cNvPr>
          <p:cNvSpPr>
            <a:spLocks noGrp="1"/>
          </p:cNvSpPr>
          <p:nvPr>
            <p:ph idx="1"/>
          </p:nvPr>
        </p:nvSpPr>
        <p:spPr>
          <a:xfrm>
            <a:off x="838199" y="1385888"/>
            <a:ext cx="11220451" cy="4970462"/>
          </a:xfrm>
        </p:spPr>
        <p:txBody>
          <a:bodyPr>
            <a:normAutofit/>
          </a:bodyPr>
          <a:lstStyle/>
          <a:p>
            <a:pPr marL="0" indent="0">
              <a:buNone/>
            </a:pPr>
            <a:r>
              <a:rPr lang="en-US" sz="2400" b="1" dirty="0">
                <a:solidFill>
                  <a:schemeClr val="bg1"/>
                </a:solidFill>
              </a:rPr>
              <a:t>When to use which?</a:t>
            </a:r>
          </a:p>
          <a:p>
            <a:pPr>
              <a:buFont typeface="Wingdings" panose="05000000000000000000" pitchFamily="2" charset="2"/>
              <a:buChar char="§"/>
            </a:pPr>
            <a:r>
              <a:rPr lang="en-US" sz="2000" b="0" i="0" dirty="0">
                <a:solidFill>
                  <a:schemeClr val="bg1"/>
                </a:solidFill>
                <a:effectLst/>
                <a:latin typeface="CMSS10"/>
              </a:rPr>
              <a:t>If a signal needs to be assigned </a:t>
            </a:r>
            <a:r>
              <a:rPr lang="en-US" sz="2000" b="0" i="0" dirty="0">
                <a:solidFill>
                  <a:schemeClr val="accent6"/>
                </a:solidFill>
                <a:effectLst/>
                <a:latin typeface="CMSS10"/>
              </a:rPr>
              <a:t>inside an </a:t>
            </a:r>
            <a:r>
              <a:rPr lang="en-US" sz="2000" b="0" i="1" dirty="0">
                <a:solidFill>
                  <a:schemeClr val="accent6"/>
                </a:solidFill>
                <a:effectLst/>
                <a:latin typeface="CMSS10"/>
              </a:rPr>
              <a:t>always</a:t>
            </a:r>
            <a:r>
              <a:rPr lang="en-US" sz="2000" b="0" i="0" dirty="0">
                <a:solidFill>
                  <a:schemeClr val="accent6"/>
                </a:solidFill>
                <a:effectLst/>
                <a:latin typeface="CMSS10"/>
              </a:rPr>
              <a:t> block, it must be declared as a </a:t>
            </a:r>
            <a:r>
              <a:rPr lang="en-US" sz="2000" b="0" i="1" dirty="0">
                <a:solidFill>
                  <a:schemeClr val="accent6"/>
                </a:solidFill>
                <a:effectLst/>
                <a:latin typeface="CMSS10"/>
              </a:rPr>
              <a:t>reg</a:t>
            </a:r>
            <a:r>
              <a:rPr lang="en-US" sz="2000" b="0" i="1" dirty="0">
                <a:solidFill>
                  <a:schemeClr val="bg1"/>
                </a:solidFill>
                <a:effectLst/>
                <a:latin typeface="CMSS10"/>
              </a:rPr>
              <a:t>. </a:t>
            </a:r>
          </a:p>
          <a:p>
            <a:pPr>
              <a:buFont typeface="Wingdings" panose="05000000000000000000" pitchFamily="2" charset="2"/>
              <a:buChar char="§"/>
            </a:pPr>
            <a:r>
              <a:rPr lang="en-US" sz="2000" b="0" i="0" dirty="0">
                <a:solidFill>
                  <a:schemeClr val="bg1"/>
                </a:solidFill>
                <a:effectLst/>
                <a:latin typeface="CMSS10"/>
              </a:rPr>
              <a:t>If a signal is assigned using a continuous assignment statement, it must be declared as a wire.</a:t>
            </a:r>
            <a:r>
              <a:rPr lang="en-US" sz="2000" dirty="0">
                <a:solidFill>
                  <a:schemeClr val="bg1"/>
                </a:solidFill>
              </a:rPr>
              <a:t> </a:t>
            </a:r>
          </a:p>
          <a:p>
            <a:pPr>
              <a:buFont typeface="Wingdings" panose="05000000000000000000" pitchFamily="2" charset="2"/>
              <a:buChar char="§"/>
            </a:pPr>
            <a:r>
              <a:rPr lang="en-US" sz="2000" b="0" i="0" dirty="0">
                <a:solidFill>
                  <a:schemeClr val="bg1"/>
                </a:solidFill>
                <a:effectLst/>
                <a:latin typeface="CMSS10"/>
              </a:rPr>
              <a:t>By default, module input and output ports are wires; if any output ports are assigned in an </a:t>
            </a:r>
            <a:r>
              <a:rPr lang="en-US" sz="2000" b="0" i="1" dirty="0">
                <a:solidFill>
                  <a:schemeClr val="bg1"/>
                </a:solidFill>
                <a:effectLst/>
                <a:latin typeface="CMSS10"/>
              </a:rPr>
              <a:t>always</a:t>
            </a:r>
            <a:r>
              <a:rPr lang="en-US" sz="2000" b="0" i="0" dirty="0">
                <a:solidFill>
                  <a:schemeClr val="bg1"/>
                </a:solidFill>
                <a:effectLst/>
                <a:latin typeface="CMSS10"/>
              </a:rPr>
              <a:t> block, they must be explicitly declared as </a:t>
            </a:r>
            <a:r>
              <a:rPr lang="en-US" sz="2000" b="0" i="1" dirty="0">
                <a:solidFill>
                  <a:schemeClr val="bg1"/>
                </a:solidFill>
                <a:effectLst/>
                <a:latin typeface="CMSS10"/>
              </a:rPr>
              <a:t>reg</a:t>
            </a:r>
            <a:r>
              <a:rPr lang="en-US" sz="2000" b="0" i="0" dirty="0">
                <a:solidFill>
                  <a:schemeClr val="bg1"/>
                </a:solidFill>
                <a:effectLst/>
                <a:latin typeface="CMSS10"/>
              </a:rPr>
              <a:t>: </a:t>
            </a:r>
          </a:p>
          <a:p>
            <a:pPr marL="0" indent="0" algn="ctr">
              <a:buNone/>
            </a:pPr>
            <a:r>
              <a:rPr lang="en-US" sz="2000" b="1" i="1" dirty="0">
                <a:solidFill>
                  <a:schemeClr val="bg1"/>
                </a:solidFill>
                <a:effectLst/>
                <a:latin typeface="CMTT10"/>
              </a:rPr>
              <a:t>output reg &lt;signal name&gt;</a:t>
            </a:r>
            <a:r>
              <a:rPr lang="en-US" sz="2000" b="1" i="1" dirty="0">
                <a:solidFill>
                  <a:schemeClr val="bg1"/>
                </a:solidFill>
              </a:rPr>
              <a:t> </a:t>
            </a:r>
          </a:p>
          <a:p>
            <a:pPr marL="0" indent="0" algn="ctr">
              <a:buNone/>
            </a:pPr>
            <a:endParaRPr lang="en-US" sz="1050" b="1" i="1" dirty="0">
              <a:solidFill>
                <a:schemeClr val="bg1"/>
              </a:solidFill>
            </a:endParaRPr>
          </a:p>
          <a:p>
            <a:pPr marL="0" indent="0">
              <a:buNone/>
            </a:pPr>
            <a:r>
              <a:rPr lang="en-US" sz="2400" b="1" i="0" dirty="0">
                <a:solidFill>
                  <a:schemeClr val="bg1"/>
                </a:solidFill>
                <a:effectLst/>
                <a:latin typeface="CMSS10"/>
              </a:rPr>
              <a:t>How to know if a net represents a register or a wire?</a:t>
            </a:r>
            <a:endParaRPr lang="en-US" sz="2400" b="1" dirty="0">
              <a:solidFill>
                <a:schemeClr val="bg1"/>
              </a:solidFill>
              <a:latin typeface="CMSS10"/>
            </a:endParaRPr>
          </a:p>
          <a:p>
            <a:pPr>
              <a:buFont typeface="Wingdings" panose="05000000000000000000" pitchFamily="2" charset="2"/>
              <a:buChar char="§"/>
            </a:pPr>
            <a:r>
              <a:rPr lang="en-US" sz="2000" b="0" i="0" dirty="0">
                <a:solidFill>
                  <a:schemeClr val="bg1"/>
                </a:solidFill>
                <a:effectLst/>
                <a:latin typeface="CMSS10"/>
              </a:rPr>
              <a:t>A </a:t>
            </a:r>
            <a:r>
              <a:rPr lang="en-US" sz="2000" b="0" i="1" dirty="0">
                <a:solidFill>
                  <a:schemeClr val="bg1"/>
                </a:solidFill>
                <a:effectLst/>
                <a:latin typeface="CMSS10"/>
              </a:rPr>
              <a:t>wire</a:t>
            </a:r>
            <a:r>
              <a:rPr lang="en-US" sz="2000" b="0" i="0" dirty="0">
                <a:solidFill>
                  <a:schemeClr val="bg1"/>
                </a:solidFill>
                <a:effectLst/>
                <a:latin typeface="CMSS10"/>
              </a:rPr>
              <a:t> net always represents a combinational link</a:t>
            </a:r>
            <a:endParaRPr lang="en-US" sz="2000" dirty="0">
              <a:solidFill>
                <a:schemeClr val="bg1"/>
              </a:solidFill>
              <a:latin typeface="CMSS10"/>
            </a:endParaRPr>
          </a:p>
          <a:p>
            <a:pPr>
              <a:buFont typeface="Wingdings" panose="05000000000000000000" pitchFamily="2" charset="2"/>
              <a:buChar char="§"/>
            </a:pPr>
            <a:r>
              <a:rPr lang="en-US" sz="2000" b="0" i="0" dirty="0">
                <a:solidFill>
                  <a:schemeClr val="bg1"/>
                </a:solidFill>
                <a:effectLst/>
                <a:latin typeface="CMSS10"/>
              </a:rPr>
              <a:t>A </a:t>
            </a:r>
            <a:r>
              <a:rPr lang="en-US" sz="2000" b="0" i="1" dirty="0">
                <a:solidFill>
                  <a:schemeClr val="accent6"/>
                </a:solidFill>
                <a:effectLst/>
                <a:latin typeface="CMSS10"/>
              </a:rPr>
              <a:t>reg</a:t>
            </a:r>
            <a:r>
              <a:rPr lang="en-US" sz="2000" b="0" i="0" dirty="0">
                <a:solidFill>
                  <a:schemeClr val="accent6"/>
                </a:solidFill>
                <a:effectLst/>
                <a:latin typeface="CMSS10"/>
              </a:rPr>
              <a:t> net represents a wire if it is assigned in an </a:t>
            </a:r>
            <a:r>
              <a:rPr lang="en-US" sz="2000" b="1" i="1" dirty="0">
                <a:solidFill>
                  <a:schemeClr val="accent6"/>
                </a:solidFill>
                <a:effectLst/>
                <a:latin typeface="CMSS10"/>
              </a:rPr>
              <a:t>always @ (*)</a:t>
            </a:r>
            <a:r>
              <a:rPr lang="en-US" sz="2000" b="1" dirty="0">
                <a:solidFill>
                  <a:schemeClr val="accent6"/>
                </a:solidFill>
                <a:latin typeface="CMSS10"/>
              </a:rPr>
              <a:t> </a:t>
            </a:r>
            <a:r>
              <a:rPr lang="en-US" sz="2000" b="1" i="0" dirty="0">
                <a:solidFill>
                  <a:schemeClr val="accent6"/>
                </a:solidFill>
                <a:effectLst/>
                <a:latin typeface="CMSS10"/>
              </a:rPr>
              <a:t>block</a:t>
            </a:r>
          </a:p>
          <a:p>
            <a:pPr>
              <a:buFont typeface="Wingdings" panose="05000000000000000000" pitchFamily="2" charset="2"/>
              <a:buChar char="§"/>
            </a:pPr>
            <a:r>
              <a:rPr lang="en-US" sz="2000" b="0" i="0" dirty="0">
                <a:solidFill>
                  <a:schemeClr val="bg1"/>
                </a:solidFill>
                <a:effectLst/>
                <a:latin typeface="CMSS10"/>
              </a:rPr>
              <a:t>A </a:t>
            </a:r>
            <a:r>
              <a:rPr lang="en-US" sz="2000" b="0" i="1" dirty="0">
                <a:solidFill>
                  <a:schemeClr val="accent6"/>
                </a:solidFill>
                <a:effectLst/>
                <a:latin typeface="CMSS10"/>
              </a:rPr>
              <a:t>reg</a:t>
            </a:r>
            <a:r>
              <a:rPr lang="en-US" sz="2000" b="0" i="0" dirty="0">
                <a:solidFill>
                  <a:schemeClr val="accent6"/>
                </a:solidFill>
                <a:effectLst/>
                <a:latin typeface="CMSS10"/>
              </a:rPr>
              <a:t> net represents a register if it is assigned in an </a:t>
            </a:r>
            <a:r>
              <a:rPr lang="en-US" sz="2000" b="1" i="1" dirty="0">
                <a:solidFill>
                  <a:schemeClr val="accent6"/>
                </a:solidFill>
                <a:latin typeface="CMSS10"/>
              </a:rPr>
              <a:t>always @ (posedge/negedge clock)</a:t>
            </a:r>
            <a:r>
              <a:rPr lang="en-US" sz="2000" b="1" i="1" dirty="0">
                <a:solidFill>
                  <a:schemeClr val="bg1"/>
                </a:solidFill>
                <a:latin typeface="CMSS10"/>
              </a:rPr>
              <a:t> </a:t>
            </a:r>
            <a:r>
              <a:rPr lang="en-US" sz="2000" b="0" i="0" dirty="0">
                <a:solidFill>
                  <a:schemeClr val="bg1"/>
                </a:solidFill>
                <a:effectLst/>
                <a:latin typeface="CMSS10"/>
              </a:rPr>
              <a:t>block</a:t>
            </a:r>
            <a:r>
              <a:rPr lang="en-US" sz="2000" dirty="0">
                <a:solidFill>
                  <a:schemeClr val="bg1"/>
                </a:solidFill>
              </a:rPr>
              <a:t> </a:t>
            </a:r>
            <a:br>
              <a:rPr lang="en-US" sz="2000" dirty="0">
                <a:solidFill>
                  <a:schemeClr val="bg1"/>
                </a:solidFill>
              </a:rPr>
            </a:br>
            <a:endParaRPr lang="en-US" sz="2000" dirty="0">
              <a:solidFill>
                <a:schemeClr val="bg1"/>
              </a:solidFill>
            </a:endParaRPr>
          </a:p>
          <a:p>
            <a:pPr marL="0" indent="0" algn="ctr">
              <a:buNone/>
            </a:pPr>
            <a:r>
              <a:rPr lang="en-US" sz="2000" b="1" dirty="0">
                <a:solidFill>
                  <a:schemeClr val="bg1"/>
                </a:solidFill>
              </a:rPr>
              <a:t>[</a:t>
            </a:r>
            <a:r>
              <a:rPr lang="en-US" sz="2000" b="1" dirty="0">
                <a:solidFill>
                  <a:schemeClr val="bg1"/>
                </a:solidFill>
                <a:latin typeface="Courier New" panose="02070309020205020404" pitchFamily="49" charset="0"/>
                <a:cs typeface="Courier New" panose="02070309020205020404" pitchFamily="49" charset="0"/>
              </a:rPr>
              <a:t>Reference:</a:t>
            </a:r>
            <a:r>
              <a:rPr lang="en-US" sz="2000" b="1" dirty="0">
                <a:solidFill>
                  <a:schemeClr val="bg1"/>
                </a:solidFill>
              </a:rPr>
              <a:t> </a:t>
            </a:r>
            <a:r>
              <a:rPr lang="en-US" sz="2000" i="1" u="sng" dirty="0">
                <a:solidFill>
                  <a:schemeClr val="bg1"/>
                </a:solidFill>
              </a:rPr>
              <a:t>https://inst.eecs.berkeley.edu/~eecs151/fa20/files/verilog/Verilog_Primer_Slides.pdf</a:t>
            </a:r>
            <a:r>
              <a:rPr lang="en-US" sz="2000" b="1" dirty="0">
                <a:solidFill>
                  <a:schemeClr val="bg1"/>
                </a:solidFill>
              </a:rPr>
              <a:t>]</a:t>
            </a:r>
          </a:p>
        </p:txBody>
      </p:sp>
      <p:pic>
        <p:nvPicPr>
          <p:cNvPr id="6" name="Picture 5">
            <a:extLst>
              <a:ext uri="{FF2B5EF4-FFF2-40B4-BE49-F238E27FC236}">
                <a16:creationId xmlns:a16="http://schemas.microsoft.com/office/drawing/2014/main" id="{B230FC13-0FBB-E64F-9199-40E0D3A259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4768" y="5790091"/>
            <a:ext cx="928231" cy="928231"/>
          </a:xfrm>
          <a:prstGeom prst="rect">
            <a:avLst/>
          </a:prstGeom>
        </p:spPr>
      </p:pic>
    </p:spTree>
    <p:extLst>
      <p:ext uri="{BB962C8B-B14F-4D97-AF65-F5344CB8AC3E}">
        <p14:creationId xmlns:p14="http://schemas.microsoft.com/office/powerpoint/2010/main" val="26472201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DB4365-7BD6-4D55-87E2-D767EB602719}"/>
              </a:ext>
            </a:extLst>
          </p:cNvPr>
          <p:cNvSpPr>
            <a:spLocks noGrp="1"/>
          </p:cNvSpPr>
          <p:nvPr>
            <p:ph type="title"/>
          </p:nvPr>
        </p:nvSpPr>
        <p:spPr>
          <a:xfrm>
            <a:off x="838200" y="365125"/>
            <a:ext cx="10515600" cy="1020763"/>
          </a:xfrm>
        </p:spPr>
        <p:txBody>
          <a:bodyPr/>
          <a:lstStyle/>
          <a:p>
            <a:r>
              <a:rPr lang="en-US" dirty="0">
                <a:solidFill>
                  <a:schemeClr val="bg1"/>
                </a:solidFill>
              </a:rPr>
              <a:t>Additional Verilog Datatypes</a:t>
            </a:r>
          </a:p>
        </p:txBody>
      </p:sp>
      <p:sp>
        <p:nvSpPr>
          <p:cNvPr id="5" name="Slide Number Placeholder 4">
            <a:extLst>
              <a:ext uri="{FF2B5EF4-FFF2-40B4-BE49-F238E27FC236}">
                <a16:creationId xmlns:a16="http://schemas.microsoft.com/office/drawing/2014/main" id="{4881F728-A9BE-48EC-A6AE-9961E0B6D368}"/>
              </a:ext>
            </a:extLst>
          </p:cNvPr>
          <p:cNvSpPr>
            <a:spLocks noGrp="1"/>
          </p:cNvSpPr>
          <p:nvPr>
            <p:ph type="sldNum" sz="quarter" idx="12"/>
          </p:nvPr>
        </p:nvSpPr>
        <p:spPr/>
        <p:txBody>
          <a:bodyPr/>
          <a:lstStyle/>
          <a:p>
            <a:fld id="{4022722E-B8F0-49A7-B007-BC47D25684C4}" type="slidenum">
              <a:rPr lang="en-US" smtClean="0"/>
              <a:t>36</a:t>
            </a:fld>
            <a:endParaRPr lang="en-US"/>
          </a:p>
        </p:txBody>
      </p:sp>
      <p:sp>
        <p:nvSpPr>
          <p:cNvPr id="7" name="Footer Placeholder 3">
            <a:extLst>
              <a:ext uri="{FF2B5EF4-FFF2-40B4-BE49-F238E27FC236}">
                <a16:creationId xmlns:a16="http://schemas.microsoft.com/office/drawing/2014/main" id="{B0EF13A5-2F61-4385-87AA-0B7AC15B5736}"/>
              </a:ext>
            </a:extLst>
          </p:cNvPr>
          <p:cNvSpPr>
            <a:spLocks noGrp="1"/>
          </p:cNvSpPr>
          <p:nvPr>
            <p:ph type="ftr" sz="quarter" idx="11"/>
          </p:nvPr>
        </p:nvSpPr>
        <p:spPr>
          <a:xfrm>
            <a:off x="4038600" y="6356350"/>
            <a:ext cx="4114800" cy="365125"/>
          </a:xfrm>
        </p:spPr>
        <p:txBody>
          <a:bodyPr anchorCtr="1">
            <a:normAutofit/>
          </a:bodyPr>
          <a:lstStyle/>
          <a:p>
            <a:pPr>
              <a:spcAft>
                <a:spcPts val="600"/>
              </a:spcAft>
            </a:pPr>
            <a:r>
              <a:rPr lang="en-US" b="1" dirty="0">
                <a:solidFill>
                  <a:schemeClr val="bg1"/>
                </a:solidFill>
              </a:rPr>
              <a:t>CSE460 : VLSI Design</a:t>
            </a:r>
            <a:r>
              <a:rPr lang="en-US" dirty="0">
                <a:solidFill>
                  <a:schemeClr val="bg1"/>
                </a:solidFill>
              </a:rPr>
              <a:t> </a:t>
            </a:r>
          </a:p>
        </p:txBody>
      </p:sp>
      <p:sp>
        <p:nvSpPr>
          <p:cNvPr id="4" name="Content Placeholder 3">
            <a:extLst>
              <a:ext uri="{FF2B5EF4-FFF2-40B4-BE49-F238E27FC236}">
                <a16:creationId xmlns:a16="http://schemas.microsoft.com/office/drawing/2014/main" id="{D966F50D-5F90-474C-921F-561A8C54D051}"/>
              </a:ext>
            </a:extLst>
          </p:cNvPr>
          <p:cNvSpPr>
            <a:spLocks noGrp="1"/>
          </p:cNvSpPr>
          <p:nvPr>
            <p:ph idx="1"/>
          </p:nvPr>
        </p:nvSpPr>
        <p:spPr>
          <a:xfrm>
            <a:off x="838199" y="1385888"/>
            <a:ext cx="11220451" cy="4970462"/>
          </a:xfrm>
        </p:spPr>
        <p:txBody>
          <a:bodyPr>
            <a:normAutofit/>
          </a:bodyPr>
          <a:lstStyle/>
          <a:p>
            <a:pPr marL="0" indent="0">
              <a:buNone/>
            </a:pPr>
            <a:r>
              <a:rPr lang="en-US" sz="2000" dirty="0">
                <a:solidFill>
                  <a:schemeClr val="bg1"/>
                </a:solidFill>
              </a:rPr>
              <a:t>Verilog supports 3 additional </a:t>
            </a:r>
            <a:r>
              <a:rPr lang="en-US" sz="2000" i="1" dirty="0">
                <a:solidFill>
                  <a:schemeClr val="bg1"/>
                </a:solidFill>
              </a:rPr>
              <a:t>register </a:t>
            </a:r>
            <a:r>
              <a:rPr lang="en-US" sz="2000" dirty="0">
                <a:solidFill>
                  <a:schemeClr val="bg1"/>
                </a:solidFill>
              </a:rPr>
              <a:t>datatypes such as: integer, real and time.</a:t>
            </a:r>
          </a:p>
          <a:p>
            <a:pPr lvl="1">
              <a:buFont typeface="Wingdings" panose="05000000000000000000" pitchFamily="2" charset="2"/>
              <a:buChar char="§"/>
            </a:pPr>
            <a:endParaRPr lang="en-US" sz="1600" dirty="0">
              <a:solidFill>
                <a:schemeClr val="bg1"/>
              </a:solidFill>
            </a:endParaRPr>
          </a:p>
          <a:p>
            <a:pPr lvl="1">
              <a:buFont typeface="Wingdings" panose="05000000000000000000" pitchFamily="2" charset="2"/>
              <a:buChar char="§"/>
            </a:pPr>
            <a:r>
              <a:rPr lang="en-US" sz="2000" dirty="0">
                <a:solidFill>
                  <a:schemeClr val="accent6"/>
                </a:solidFill>
              </a:rPr>
              <a:t>Integer datatypes </a:t>
            </a:r>
            <a:r>
              <a:rPr lang="en-US" sz="2000" dirty="0">
                <a:solidFill>
                  <a:schemeClr val="bg1"/>
                </a:solidFill>
              </a:rPr>
              <a:t>are general-purpose register datatypes which are broadly used as loop variables (</a:t>
            </a:r>
            <a:r>
              <a:rPr lang="en-US" sz="2000" i="1" dirty="0">
                <a:solidFill>
                  <a:schemeClr val="bg1"/>
                </a:solidFill>
              </a:rPr>
              <a:t>iterators</a:t>
            </a:r>
            <a:r>
              <a:rPr lang="en-US" sz="2000" dirty="0">
                <a:solidFill>
                  <a:schemeClr val="bg1"/>
                </a:solidFill>
              </a:rPr>
              <a:t>). The default size of an integer is 32 bits. Integer type variables are declared with the Verilog keyword </a:t>
            </a:r>
            <a:r>
              <a:rPr lang="en-US" sz="2000" b="1" i="1" dirty="0">
                <a:solidFill>
                  <a:schemeClr val="bg1"/>
                </a:solidFill>
              </a:rPr>
              <a:t>integer</a:t>
            </a:r>
            <a:r>
              <a:rPr lang="en-US" sz="2000" i="1" dirty="0">
                <a:solidFill>
                  <a:schemeClr val="bg1"/>
                </a:solidFill>
              </a:rPr>
              <a:t>. </a:t>
            </a:r>
            <a:r>
              <a:rPr lang="en-US" sz="2000" dirty="0">
                <a:solidFill>
                  <a:schemeClr val="bg1"/>
                </a:solidFill>
              </a:rPr>
              <a:t> Unlike </a:t>
            </a:r>
            <a:r>
              <a:rPr lang="en-US" sz="2000" b="1" i="1" dirty="0">
                <a:solidFill>
                  <a:schemeClr val="bg1"/>
                </a:solidFill>
              </a:rPr>
              <a:t>reg </a:t>
            </a:r>
            <a:r>
              <a:rPr lang="en-US" sz="2000" dirty="0">
                <a:solidFill>
                  <a:schemeClr val="bg1"/>
                </a:solidFill>
              </a:rPr>
              <a:t>which can only store unsigned values, </a:t>
            </a:r>
            <a:r>
              <a:rPr lang="en-US" sz="2000" b="1" i="1" dirty="0">
                <a:solidFill>
                  <a:schemeClr val="accent6"/>
                </a:solidFill>
              </a:rPr>
              <a:t>integer </a:t>
            </a:r>
            <a:r>
              <a:rPr lang="en-US" sz="2000" dirty="0">
                <a:solidFill>
                  <a:schemeClr val="accent6"/>
                </a:solidFill>
              </a:rPr>
              <a:t>can store signed quantitie</a:t>
            </a:r>
            <a:r>
              <a:rPr lang="en-US" sz="2000" dirty="0">
                <a:solidFill>
                  <a:schemeClr val="bg1"/>
                </a:solidFill>
              </a:rPr>
              <a:t>s as well.</a:t>
            </a:r>
          </a:p>
          <a:p>
            <a:pPr lvl="1">
              <a:buFont typeface="Wingdings" panose="05000000000000000000" pitchFamily="2" charset="2"/>
              <a:buChar char="§"/>
            </a:pPr>
            <a:endParaRPr lang="en-US" sz="2000" dirty="0">
              <a:solidFill>
                <a:schemeClr val="bg1"/>
              </a:solidFill>
            </a:endParaRPr>
          </a:p>
          <a:p>
            <a:pPr lvl="1">
              <a:buFont typeface="Wingdings" panose="05000000000000000000" pitchFamily="2" charset="2"/>
              <a:buChar char="§"/>
            </a:pPr>
            <a:r>
              <a:rPr lang="en-US" sz="2000" dirty="0">
                <a:solidFill>
                  <a:schemeClr val="accent6"/>
                </a:solidFill>
              </a:rPr>
              <a:t>Real number </a:t>
            </a:r>
            <a:r>
              <a:rPr lang="en-US" sz="2000" dirty="0">
                <a:solidFill>
                  <a:schemeClr val="bg1"/>
                </a:solidFill>
              </a:rPr>
              <a:t>constants and real register datatypes are declared with the keyword </a:t>
            </a:r>
            <a:r>
              <a:rPr lang="en-US" sz="2000" b="1" i="1" dirty="0">
                <a:solidFill>
                  <a:schemeClr val="bg1"/>
                </a:solidFill>
              </a:rPr>
              <a:t>real. </a:t>
            </a:r>
            <a:r>
              <a:rPr lang="en-US" sz="2000" dirty="0">
                <a:solidFill>
                  <a:schemeClr val="bg1"/>
                </a:solidFill>
              </a:rPr>
              <a:t>They can be specified in </a:t>
            </a:r>
            <a:r>
              <a:rPr lang="en-US" sz="2000" i="1" dirty="0">
                <a:solidFill>
                  <a:schemeClr val="accent6"/>
                </a:solidFill>
              </a:rPr>
              <a:t>decimal </a:t>
            </a:r>
            <a:r>
              <a:rPr lang="en-US" sz="2000" dirty="0">
                <a:solidFill>
                  <a:schemeClr val="accent6"/>
                </a:solidFill>
              </a:rPr>
              <a:t>notation or in </a:t>
            </a:r>
            <a:r>
              <a:rPr lang="en-US" sz="2000" i="1" dirty="0">
                <a:solidFill>
                  <a:schemeClr val="accent6"/>
                </a:solidFill>
              </a:rPr>
              <a:t>scientific </a:t>
            </a:r>
            <a:r>
              <a:rPr lang="en-US" sz="2000" dirty="0">
                <a:solidFill>
                  <a:schemeClr val="accent6"/>
                </a:solidFill>
              </a:rPr>
              <a:t>notation</a:t>
            </a:r>
            <a:r>
              <a:rPr lang="en-US" sz="2000" dirty="0">
                <a:solidFill>
                  <a:schemeClr val="bg1"/>
                </a:solidFill>
              </a:rPr>
              <a:t>. A real variable is declared with the keyword </a:t>
            </a:r>
            <a:r>
              <a:rPr lang="en-US" sz="2000" b="1" i="1" dirty="0">
                <a:solidFill>
                  <a:schemeClr val="bg1"/>
                </a:solidFill>
              </a:rPr>
              <a:t>real. </a:t>
            </a:r>
            <a:r>
              <a:rPr lang="en-US" sz="2000" dirty="0">
                <a:solidFill>
                  <a:schemeClr val="bg1"/>
                </a:solidFill>
              </a:rPr>
              <a:t>When a real</a:t>
            </a:r>
            <a:r>
              <a:rPr lang="en-US" sz="2000" b="1" i="1" dirty="0">
                <a:solidFill>
                  <a:schemeClr val="bg1"/>
                </a:solidFill>
              </a:rPr>
              <a:t> </a:t>
            </a:r>
            <a:r>
              <a:rPr lang="en-US" sz="2000" dirty="0">
                <a:solidFill>
                  <a:schemeClr val="bg1"/>
                </a:solidFill>
              </a:rPr>
              <a:t>value is assigned to an integer, the real number is rounded off to the nearest integer.</a:t>
            </a:r>
            <a:endParaRPr lang="en-US" sz="2000" b="1" i="1" dirty="0">
              <a:solidFill>
                <a:schemeClr val="bg1"/>
              </a:solidFill>
            </a:endParaRPr>
          </a:p>
          <a:p>
            <a:pPr lvl="1">
              <a:buFont typeface="Wingdings" panose="05000000000000000000" pitchFamily="2" charset="2"/>
              <a:buChar char="§"/>
            </a:pPr>
            <a:endParaRPr lang="en-US" sz="2000" dirty="0">
              <a:solidFill>
                <a:schemeClr val="bg1"/>
              </a:solidFill>
            </a:endParaRPr>
          </a:p>
          <a:p>
            <a:pPr lvl="1">
              <a:buFont typeface="Wingdings" panose="05000000000000000000" pitchFamily="2" charset="2"/>
              <a:buChar char="§"/>
            </a:pPr>
            <a:r>
              <a:rPr lang="en-US" sz="2000" dirty="0">
                <a:solidFill>
                  <a:schemeClr val="bg1"/>
                </a:solidFill>
              </a:rPr>
              <a:t>Verilog simulation is done with respect to simulation time. A special time register data type is used in Verilog to store simulation time. A </a:t>
            </a:r>
            <a:r>
              <a:rPr lang="en-US" sz="2000" dirty="0">
                <a:solidFill>
                  <a:schemeClr val="accent6"/>
                </a:solidFill>
              </a:rPr>
              <a:t>time variable</a:t>
            </a:r>
            <a:r>
              <a:rPr lang="en-US" sz="2000" dirty="0">
                <a:solidFill>
                  <a:schemeClr val="bg1"/>
                </a:solidFill>
              </a:rPr>
              <a:t> is declared with the keyword </a:t>
            </a:r>
            <a:r>
              <a:rPr lang="en-US" sz="2000" b="1" i="1" dirty="0">
                <a:solidFill>
                  <a:schemeClr val="bg1"/>
                </a:solidFill>
              </a:rPr>
              <a:t>time.</a:t>
            </a:r>
            <a:r>
              <a:rPr lang="en-US" sz="2000" dirty="0">
                <a:solidFill>
                  <a:schemeClr val="bg1"/>
                </a:solidFill>
              </a:rPr>
              <a:t> The default size of a time variable is 64 bits. The system function </a:t>
            </a:r>
            <a:r>
              <a:rPr lang="en-US" sz="2000" b="1" dirty="0">
                <a:solidFill>
                  <a:schemeClr val="accent6"/>
                </a:solidFill>
              </a:rPr>
              <a:t>$time </a:t>
            </a:r>
            <a:r>
              <a:rPr lang="en-US" sz="2000" dirty="0">
                <a:solidFill>
                  <a:schemeClr val="accent6"/>
                </a:solidFill>
              </a:rPr>
              <a:t>is invoked to get the current simulation </a:t>
            </a:r>
            <a:r>
              <a:rPr lang="en-US" sz="2000" dirty="0">
                <a:solidFill>
                  <a:schemeClr val="bg1"/>
                </a:solidFill>
              </a:rPr>
              <a:t>time. </a:t>
            </a:r>
          </a:p>
        </p:txBody>
      </p:sp>
      <p:pic>
        <p:nvPicPr>
          <p:cNvPr id="6" name="Picture 5">
            <a:extLst>
              <a:ext uri="{FF2B5EF4-FFF2-40B4-BE49-F238E27FC236}">
                <a16:creationId xmlns:a16="http://schemas.microsoft.com/office/drawing/2014/main" id="{560A24F6-10E0-A342-9312-7A429D5AAF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4768" y="5790091"/>
            <a:ext cx="928231" cy="928231"/>
          </a:xfrm>
          <a:prstGeom prst="rect">
            <a:avLst/>
          </a:prstGeom>
        </p:spPr>
      </p:pic>
    </p:spTree>
    <p:extLst>
      <p:ext uri="{BB962C8B-B14F-4D97-AF65-F5344CB8AC3E}">
        <p14:creationId xmlns:p14="http://schemas.microsoft.com/office/powerpoint/2010/main" val="9518511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animEffect transition="in" filter="wipe(up)">
                                      <p:cBhvr>
                                        <p:cTn id="7" dur="500"/>
                                        <p:tgtEl>
                                          <p:spTgt spid="4">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4">
                                            <p:txEl>
                                              <p:pRg st="4" end="4"/>
                                            </p:txEl>
                                          </p:spTgt>
                                        </p:tgtEl>
                                        <p:attrNameLst>
                                          <p:attrName>style.visibility</p:attrName>
                                        </p:attrNameLst>
                                      </p:cBhvr>
                                      <p:to>
                                        <p:strVal val="visible"/>
                                      </p:to>
                                    </p:set>
                                    <p:animEffect transition="in" filter="wipe(up)">
                                      <p:cBhvr>
                                        <p:cTn id="12" dur="500"/>
                                        <p:tgtEl>
                                          <p:spTgt spid="4">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4">
                                            <p:txEl>
                                              <p:pRg st="6" end="6"/>
                                            </p:txEl>
                                          </p:spTgt>
                                        </p:tgtEl>
                                        <p:attrNameLst>
                                          <p:attrName>style.visibility</p:attrName>
                                        </p:attrNameLst>
                                      </p:cBhvr>
                                      <p:to>
                                        <p:strVal val="visible"/>
                                      </p:to>
                                    </p:set>
                                    <p:animEffect transition="in" filter="wipe(up)">
                                      <p:cBhvr>
                                        <p:cTn id="17"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DB4365-7BD6-4D55-87E2-D767EB602719}"/>
              </a:ext>
            </a:extLst>
          </p:cNvPr>
          <p:cNvSpPr>
            <a:spLocks noGrp="1"/>
          </p:cNvSpPr>
          <p:nvPr>
            <p:ph type="title"/>
          </p:nvPr>
        </p:nvSpPr>
        <p:spPr>
          <a:xfrm>
            <a:off x="838200" y="365125"/>
            <a:ext cx="10515600" cy="870267"/>
          </a:xfrm>
        </p:spPr>
        <p:txBody>
          <a:bodyPr/>
          <a:lstStyle/>
          <a:p>
            <a:r>
              <a:rPr lang="en-US" dirty="0">
                <a:solidFill>
                  <a:schemeClr val="bg1"/>
                </a:solidFill>
              </a:rPr>
              <a:t>Additional Verilog Datatypes</a:t>
            </a:r>
          </a:p>
        </p:txBody>
      </p:sp>
      <p:sp>
        <p:nvSpPr>
          <p:cNvPr id="5" name="Slide Number Placeholder 4">
            <a:extLst>
              <a:ext uri="{FF2B5EF4-FFF2-40B4-BE49-F238E27FC236}">
                <a16:creationId xmlns:a16="http://schemas.microsoft.com/office/drawing/2014/main" id="{4881F728-A9BE-48EC-A6AE-9961E0B6D368}"/>
              </a:ext>
            </a:extLst>
          </p:cNvPr>
          <p:cNvSpPr>
            <a:spLocks noGrp="1"/>
          </p:cNvSpPr>
          <p:nvPr>
            <p:ph type="sldNum" sz="quarter" idx="12"/>
          </p:nvPr>
        </p:nvSpPr>
        <p:spPr/>
        <p:txBody>
          <a:bodyPr/>
          <a:lstStyle/>
          <a:p>
            <a:fld id="{4022722E-B8F0-49A7-B007-BC47D25684C4}" type="slidenum">
              <a:rPr lang="en-US" smtClean="0"/>
              <a:t>37</a:t>
            </a:fld>
            <a:endParaRPr lang="en-US"/>
          </a:p>
        </p:txBody>
      </p:sp>
      <p:sp>
        <p:nvSpPr>
          <p:cNvPr id="7" name="Footer Placeholder 3">
            <a:extLst>
              <a:ext uri="{FF2B5EF4-FFF2-40B4-BE49-F238E27FC236}">
                <a16:creationId xmlns:a16="http://schemas.microsoft.com/office/drawing/2014/main" id="{B0EF13A5-2F61-4385-87AA-0B7AC15B5736}"/>
              </a:ext>
            </a:extLst>
          </p:cNvPr>
          <p:cNvSpPr>
            <a:spLocks noGrp="1"/>
          </p:cNvSpPr>
          <p:nvPr>
            <p:ph type="ftr" sz="quarter" idx="11"/>
          </p:nvPr>
        </p:nvSpPr>
        <p:spPr>
          <a:xfrm>
            <a:off x="4038600" y="6356350"/>
            <a:ext cx="4114800" cy="365125"/>
          </a:xfrm>
        </p:spPr>
        <p:txBody>
          <a:bodyPr anchorCtr="1">
            <a:normAutofit/>
          </a:bodyPr>
          <a:lstStyle/>
          <a:p>
            <a:pPr>
              <a:spcAft>
                <a:spcPts val="600"/>
              </a:spcAft>
            </a:pPr>
            <a:r>
              <a:rPr lang="en-US" b="1" dirty="0">
                <a:solidFill>
                  <a:schemeClr val="bg1"/>
                </a:solidFill>
              </a:rPr>
              <a:t>CSE460 : VLSI Design</a:t>
            </a:r>
            <a:r>
              <a:rPr lang="en-US" dirty="0">
                <a:solidFill>
                  <a:schemeClr val="bg1"/>
                </a:solidFill>
              </a:rPr>
              <a:t> </a:t>
            </a:r>
          </a:p>
        </p:txBody>
      </p:sp>
      <p:graphicFrame>
        <p:nvGraphicFramePr>
          <p:cNvPr id="3" name="Table 5">
            <a:extLst>
              <a:ext uri="{FF2B5EF4-FFF2-40B4-BE49-F238E27FC236}">
                <a16:creationId xmlns:a16="http://schemas.microsoft.com/office/drawing/2014/main" id="{6C48A2D8-6A5A-4708-A1C1-650386F44F1D}"/>
              </a:ext>
            </a:extLst>
          </p:cNvPr>
          <p:cNvGraphicFramePr>
            <a:graphicFrameLocks noGrp="1"/>
          </p:cNvGraphicFramePr>
          <p:nvPr>
            <p:ph idx="1"/>
            <p:extLst>
              <p:ext uri="{D42A27DB-BD31-4B8C-83A1-F6EECF244321}">
                <p14:modId xmlns:p14="http://schemas.microsoft.com/office/powerpoint/2010/main" val="495454027"/>
              </p:ext>
            </p:extLst>
          </p:nvPr>
        </p:nvGraphicFramePr>
        <p:xfrm>
          <a:off x="1142998" y="1235392"/>
          <a:ext cx="10210801" cy="5029200"/>
        </p:xfrm>
        <a:graphic>
          <a:graphicData uri="http://schemas.openxmlformats.org/drawingml/2006/table">
            <a:tbl>
              <a:tblPr firstRow="1" bandRow="1">
                <a:tableStyleId>{5C22544A-7EE6-4342-B048-85BDC9FD1C3A}</a:tableStyleId>
              </a:tblPr>
              <a:tblGrid>
                <a:gridCol w="10210801">
                  <a:extLst>
                    <a:ext uri="{9D8B030D-6E8A-4147-A177-3AD203B41FA5}">
                      <a16:colId xmlns:a16="http://schemas.microsoft.com/office/drawing/2014/main" val="1772265315"/>
                    </a:ext>
                  </a:extLst>
                </a:gridCol>
              </a:tblGrid>
              <a:tr h="370840">
                <a:tc>
                  <a:txBody>
                    <a:bodyPr/>
                    <a:lstStyle/>
                    <a:p>
                      <a:r>
                        <a:rPr lang="en-US" sz="1800" dirty="0">
                          <a:solidFill>
                            <a:srgbClr val="008000"/>
                          </a:solidFill>
                          <a:effectLst/>
                          <a:latin typeface="Courier New" panose="02070309020205020404" pitchFamily="49" charset="0"/>
                        </a:rPr>
                        <a:t>// Syntax for integer, real and time register datatypes </a:t>
                      </a:r>
                    </a:p>
                    <a:p>
                      <a:r>
                        <a:rPr lang="en-US" sz="1800" b="1" dirty="0">
                          <a:solidFill>
                            <a:srgbClr val="0000FF"/>
                          </a:solidFill>
                          <a:effectLst/>
                          <a:latin typeface="Courier New" panose="02070309020205020404" pitchFamily="49" charset="0"/>
                        </a:rPr>
                        <a:t>real</a:t>
                      </a:r>
                      <a:r>
                        <a:rPr lang="en-US" sz="1800" dirty="0">
                          <a:solidFill>
                            <a:srgbClr val="000000"/>
                          </a:solidFill>
                          <a:effectLst/>
                          <a:latin typeface="Courier New" panose="02070309020205020404" pitchFamily="49" charset="0"/>
                        </a:rPr>
                        <a:t> delta</a:t>
                      </a:r>
                      <a:r>
                        <a:rPr lang="en-US" sz="1800" b="1" dirty="0">
                          <a:solidFill>
                            <a:srgbClr val="000080"/>
                          </a:solidFill>
                          <a:effectLst/>
                          <a:latin typeface="Courier New" panose="02070309020205020404" pitchFamily="49" charset="0"/>
                        </a:rPr>
                        <a:t>,</a:t>
                      </a:r>
                      <a:r>
                        <a:rPr lang="en-US" sz="1800" dirty="0">
                          <a:solidFill>
                            <a:srgbClr val="000000"/>
                          </a:solidFill>
                          <a:effectLst/>
                          <a:latin typeface="Courier New" panose="02070309020205020404" pitchFamily="49" charset="0"/>
                        </a:rPr>
                        <a:t> alpha</a:t>
                      </a:r>
                      <a:r>
                        <a:rPr lang="en-US" sz="1800" b="1" dirty="0">
                          <a:solidFill>
                            <a:srgbClr val="000080"/>
                          </a:solidFill>
                          <a:effectLst/>
                          <a:latin typeface="Courier New" panose="02070309020205020404" pitchFamily="49" charset="0"/>
                        </a:rPr>
                        <a:t>;</a:t>
                      </a:r>
                      <a:r>
                        <a:rPr lang="en-US" sz="1800" dirty="0">
                          <a:solidFill>
                            <a:srgbClr val="000000"/>
                          </a:solidFill>
                          <a:effectLst/>
                          <a:latin typeface="Courier New" panose="02070309020205020404" pitchFamily="49" charset="0"/>
                        </a:rPr>
                        <a:t> </a:t>
                      </a:r>
                      <a:r>
                        <a:rPr lang="en-US" sz="1800" dirty="0">
                          <a:solidFill>
                            <a:srgbClr val="008000"/>
                          </a:solidFill>
                          <a:effectLst/>
                          <a:latin typeface="Courier New" panose="02070309020205020404" pitchFamily="49" charset="0"/>
                        </a:rPr>
                        <a:t>// Defines two real variables called 'delta' &amp; 'alpha’ </a:t>
                      </a:r>
                      <a:endParaRPr lang="en-US" sz="1800" b="1" dirty="0">
                        <a:solidFill>
                          <a:srgbClr val="008000"/>
                        </a:solidFill>
                        <a:effectLst/>
                        <a:latin typeface="Courier New" panose="02070309020205020404" pitchFamily="49" charset="0"/>
                      </a:endParaRPr>
                    </a:p>
                    <a:p>
                      <a:r>
                        <a:rPr lang="en-US" sz="1800" b="1" dirty="0">
                          <a:solidFill>
                            <a:srgbClr val="0000FF"/>
                          </a:solidFill>
                          <a:effectLst/>
                          <a:latin typeface="Courier New" panose="02070309020205020404" pitchFamily="49" charset="0"/>
                        </a:rPr>
                        <a:t>initial</a:t>
                      </a:r>
                      <a:r>
                        <a:rPr lang="en-US" sz="1800" dirty="0">
                          <a:solidFill>
                            <a:srgbClr val="000000"/>
                          </a:solidFill>
                          <a:effectLst/>
                          <a:latin typeface="Courier New" panose="02070309020205020404" pitchFamily="49" charset="0"/>
                        </a:rPr>
                        <a:t> </a:t>
                      </a:r>
                    </a:p>
                    <a:p>
                      <a:r>
                        <a:rPr lang="en-US" sz="1800" dirty="0">
                          <a:solidFill>
                            <a:srgbClr val="008000"/>
                          </a:solidFill>
                          <a:effectLst/>
                          <a:latin typeface="Courier New" panose="02070309020205020404" pitchFamily="49" charset="0"/>
                        </a:rPr>
                        <a:t>/* initial block represents procedural statements in Verilog. The lines written inside this block are executed only once, right at the beginning of the simulation type. */</a:t>
                      </a:r>
                      <a:r>
                        <a:rPr lang="en-US" sz="1800" dirty="0">
                          <a:solidFill>
                            <a:srgbClr val="000000"/>
                          </a:solidFill>
                          <a:effectLst/>
                          <a:latin typeface="Courier New" panose="02070309020205020404" pitchFamily="49" charset="0"/>
                        </a:rPr>
                        <a:t> </a:t>
                      </a:r>
                    </a:p>
                    <a:p>
                      <a:r>
                        <a:rPr lang="en-US" sz="1800" b="1" dirty="0">
                          <a:solidFill>
                            <a:srgbClr val="0000FF"/>
                          </a:solidFill>
                          <a:effectLst/>
                          <a:latin typeface="Courier New" panose="02070309020205020404" pitchFamily="49" charset="0"/>
                        </a:rPr>
                        <a:t>begin</a:t>
                      </a:r>
                      <a:r>
                        <a:rPr lang="en-US" sz="1800" dirty="0">
                          <a:solidFill>
                            <a:srgbClr val="000000"/>
                          </a:solidFill>
                          <a:effectLst/>
                          <a:latin typeface="Courier New" panose="02070309020205020404" pitchFamily="49" charset="0"/>
                        </a:rPr>
                        <a:t> </a:t>
                      </a:r>
                    </a:p>
                    <a:p>
                      <a:r>
                        <a:rPr lang="en-US" sz="1800" dirty="0">
                          <a:solidFill>
                            <a:srgbClr val="000000"/>
                          </a:solidFill>
                          <a:effectLst/>
                          <a:latin typeface="Courier New" panose="02070309020205020404" pitchFamily="49" charset="0"/>
                        </a:rPr>
                        <a:t>    delta </a:t>
                      </a:r>
                      <a:r>
                        <a:rPr lang="en-US" sz="1800" b="1" dirty="0">
                          <a:solidFill>
                            <a:srgbClr val="000080"/>
                          </a:solidFill>
                          <a:effectLst/>
                          <a:latin typeface="Courier New" panose="02070309020205020404" pitchFamily="49" charset="0"/>
                        </a:rPr>
                        <a:t>=</a:t>
                      </a:r>
                      <a:r>
                        <a:rPr lang="en-US" sz="1800" dirty="0">
                          <a:solidFill>
                            <a:srgbClr val="000000"/>
                          </a:solidFill>
                          <a:effectLst/>
                          <a:latin typeface="Courier New" panose="02070309020205020404" pitchFamily="49" charset="0"/>
                        </a:rPr>
                        <a:t> </a:t>
                      </a:r>
                      <a:r>
                        <a:rPr lang="en-US" sz="1800" dirty="0">
                          <a:solidFill>
                            <a:srgbClr val="FF8000"/>
                          </a:solidFill>
                          <a:effectLst/>
                          <a:latin typeface="Courier New" panose="02070309020205020404" pitchFamily="49" charset="0"/>
                        </a:rPr>
                        <a:t>4e10</a:t>
                      </a:r>
                      <a:r>
                        <a:rPr lang="en-US" sz="1800" b="1" dirty="0">
                          <a:solidFill>
                            <a:srgbClr val="000080"/>
                          </a:solidFill>
                          <a:effectLst/>
                          <a:latin typeface="Courier New" panose="02070309020205020404" pitchFamily="49" charset="0"/>
                        </a:rPr>
                        <a:t>;</a:t>
                      </a:r>
                      <a:r>
                        <a:rPr lang="en-US" sz="1800" dirty="0">
                          <a:solidFill>
                            <a:srgbClr val="000000"/>
                          </a:solidFill>
                          <a:effectLst/>
                          <a:latin typeface="Courier New" panose="02070309020205020404" pitchFamily="49" charset="0"/>
                        </a:rPr>
                        <a:t> </a:t>
                      </a:r>
                    </a:p>
                    <a:p>
                      <a:r>
                        <a:rPr lang="en-US" sz="1800" dirty="0">
                          <a:solidFill>
                            <a:srgbClr val="000000"/>
                          </a:solidFill>
                          <a:effectLst/>
                          <a:latin typeface="Courier New" panose="02070309020205020404" pitchFamily="49" charset="0"/>
                        </a:rPr>
                        <a:t>    alpha </a:t>
                      </a:r>
                      <a:r>
                        <a:rPr lang="en-US" sz="1800" b="1" dirty="0">
                          <a:solidFill>
                            <a:srgbClr val="000080"/>
                          </a:solidFill>
                          <a:effectLst/>
                          <a:latin typeface="Courier New" panose="02070309020205020404" pitchFamily="49" charset="0"/>
                        </a:rPr>
                        <a:t>=</a:t>
                      </a:r>
                      <a:r>
                        <a:rPr lang="en-US" sz="1800" dirty="0">
                          <a:solidFill>
                            <a:srgbClr val="000000"/>
                          </a:solidFill>
                          <a:effectLst/>
                          <a:latin typeface="Courier New" panose="02070309020205020404" pitchFamily="49" charset="0"/>
                        </a:rPr>
                        <a:t> </a:t>
                      </a:r>
                      <a:r>
                        <a:rPr lang="en-US" sz="1800" dirty="0">
                          <a:solidFill>
                            <a:srgbClr val="FF8000"/>
                          </a:solidFill>
                          <a:effectLst/>
                          <a:latin typeface="Courier New" panose="02070309020205020404" pitchFamily="49" charset="0"/>
                        </a:rPr>
                        <a:t>3.14</a:t>
                      </a:r>
                      <a:r>
                        <a:rPr lang="en-US" sz="1800" b="1" dirty="0">
                          <a:solidFill>
                            <a:srgbClr val="000080"/>
                          </a:solidFill>
                          <a:effectLst/>
                          <a:latin typeface="Courier New" panose="02070309020205020404" pitchFamily="49" charset="0"/>
                        </a:rPr>
                        <a:t>;</a:t>
                      </a:r>
                      <a:r>
                        <a:rPr lang="en-US" sz="1800" dirty="0">
                          <a:solidFill>
                            <a:srgbClr val="000000"/>
                          </a:solidFill>
                          <a:effectLst/>
                          <a:latin typeface="Courier New" panose="02070309020205020404" pitchFamily="49" charset="0"/>
                        </a:rPr>
                        <a:t> </a:t>
                      </a:r>
                    </a:p>
                    <a:p>
                      <a:r>
                        <a:rPr lang="en-US" sz="1800" b="1" dirty="0">
                          <a:solidFill>
                            <a:srgbClr val="0000FF"/>
                          </a:solidFill>
                          <a:effectLst/>
                          <a:latin typeface="Courier New" panose="02070309020205020404" pitchFamily="49" charset="0"/>
                        </a:rPr>
                        <a:t>end</a:t>
                      </a:r>
                      <a:r>
                        <a:rPr lang="en-US" sz="1800" dirty="0">
                          <a:solidFill>
                            <a:srgbClr val="000000"/>
                          </a:solidFill>
                          <a:effectLst/>
                          <a:latin typeface="Courier New" panose="02070309020205020404" pitchFamily="49" charset="0"/>
                        </a:rPr>
                        <a:t> </a:t>
                      </a:r>
                    </a:p>
                    <a:p>
                      <a:endParaRPr lang="en-US" sz="1800" b="1" dirty="0">
                        <a:solidFill>
                          <a:srgbClr val="0000FF"/>
                        </a:solidFill>
                        <a:effectLst/>
                        <a:latin typeface="Courier New" panose="02070309020205020404" pitchFamily="49" charset="0"/>
                      </a:endParaRPr>
                    </a:p>
                    <a:p>
                      <a:r>
                        <a:rPr lang="en-US" sz="1800" b="1" dirty="0">
                          <a:solidFill>
                            <a:srgbClr val="0000FF"/>
                          </a:solidFill>
                          <a:effectLst/>
                          <a:latin typeface="Courier New" panose="02070309020205020404" pitchFamily="49" charset="0"/>
                        </a:rPr>
                        <a:t>integer</a:t>
                      </a:r>
                      <a:r>
                        <a:rPr lang="en-US" sz="1800" dirty="0">
                          <a:solidFill>
                            <a:srgbClr val="000000"/>
                          </a:solidFill>
                          <a:effectLst/>
                          <a:latin typeface="Courier New" panose="02070309020205020404" pitchFamily="49" charset="0"/>
                        </a:rPr>
                        <a:t> i</a:t>
                      </a:r>
                      <a:r>
                        <a:rPr lang="en-US" sz="1800" b="1" dirty="0">
                          <a:solidFill>
                            <a:srgbClr val="000080"/>
                          </a:solidFill>
                          <a:effectLst/>
                          <a:latin typeface="Courier New" panose="02070309020205020404" pitchFamily="49" charset="0"/>
                        </a:rPr>
                        <a:t>;</a:t>
                      </a:r>
                      <a:r>
                        <a:rPr lang="en-US" sz="1800" dirty="0">
                          <a:solidFill>
                            <a:srgbClr val="000000"/>
                          </a:solidFill>
                          <a:effectLst/>
                          <a:latin typeface="Courier New" panose="02070309020205020404" pitchFamily="49" charset="0"/>
                        </a:rPr>
                        <a:t> </a:t>
                      </a:r>
                      <a:r>
                        <a:rPr lang="en-US" sz="1800" dirty="0">
                          <a:solidFill>
                            <a:srgbClr val="008000"/>
                          </a:solidFill>
                          <a:effectLst/>
                          <a:latin typeface="Courier New" panose="02070309020205020404" pitchFamily="49" charset="0"/>
                        </a:rPr>
                        <a:t>// Defines an integer 'i’ </a:t>
                      </a:r>
                    </a:p>
                    <a:p>
                      <a:r>
                        <a:rPr lang="en-US" sz="1800" b="1" dirty="0">
                          <a:solidFill>
                            <a:srgbClr val="0000FF"/>
                          </a:solidFill>
                          <a:effectLst/>
                          <a:latin typeface="Courier New" panose="02070309020205020404" pitchFamily="49" charset="0"/>
                        </a:rPr>
                        <a:t>initial</a:t>
                      </a:r>
                      <a:r>
                        <a:rPr lang="en-US" sz="1800" dirty="0">
                          <a:solidFill>
                            <a:srgbClr val="000000"/>
                          </a:solidFill>
                          <a:effectLst/>
                          <a:latin typeface="Courier New" panose="02070309020205020404" pitchFamily="49" charset="0"/>
                        </a:rPr>
                        <a:t> </a:t>
                      </a:r>
                    </a:p>
                    <a:p>
                      <a:r>
                        <a:rPr lang="en-US" sz="1800" dirty="0">
                          <a:solidFill>
                            <a:srgbClr val="000000"/>
                          </a:solidFill>
                          <a:effectLst/>
                          <a:latin typeface="Courier New" panose="02070309020205020404" pitchFamily="49" charset="0"/>
                        </a:rPr>
                        <a:t>    i </a:t>
                      </a:r>
                      <a:r>
                        <a:rPr lang="en-US" sz="1800" b="1" dirty="0">
                          <a:solidFill>
                            <a:srgbClr val="000080"/>
                          </a:solidFill>
                          <a:effectLst/>
                          <a:latin typeface="Courier New" panose="02070309020205020404" pitchFamily="49" charset="0"/>
                        </a:rPr>
                        <a:t>=</a:t>
                      </a:r>
                      <a:r>
                        <a:rPr lang="en-US" sz="1800" dirty="0">
                          <a:solidFill>
                            <a:srgbClr val="000000"/>
                          </a:solidFill>
                          <a:effectLst/>
                          <a:latin typeface="Courier New" panose="02070309020205020404" pitchFamily="49" charset="0"/>
                        </a:rPr>
                        <a:t> alpha</a:t>
                      </a:r>
                      <a:r>
                        <a:rPr lang="en-US" sz="1800" b="1" dirty="0">
                          <a:solidFill>
                            <a:srgbClr val="000080"/>
                          </a:solidFill>
                          <a:effectLst/>
                          <a:latin typeface="Courier New" panose="02070309020205020404" pitchFamily="49" charset="0"/>
                        </a:rPr>
                        <a:t>;</a:t>
                      </a:r>
                      <a:r>
                        <a:rPr lang="en-US" sz="1800" dirty="0">
                          <a:solidFill>
                            <a:srgbClr val="000000"/>
                          </a:solidFill>
                          <a:effectLst/>
                          <a:latin typeface="Courier New" panose="02070309020205020404" pitchFamily="49" charset="0"/>
                        </a:rPr>
                        <a:t> </a:t>
                      </a:r>
                      <a:r>
                        <a:rPr lang="en-US" sz="1800" dirty="0">
                          <a:solidFill>
                            <a:srgbClr val="008000"/>
                          </a:solidFill>
                          <a:effectLst/>
                          <a:latin typeface="Courier New" panose="02070309020205020404" pitchFamily="49" charset="0"/>
                        </a:rPr>
                        <a:t>// i gets the value 3 (rounded value of 3.14) </a:t>
                      </a:r>
                    </a:p>
                    <a:p>
                      <a:endParaRPr lang="en-US" sz="1800" b="1" dirty="0">
                        <a:solidFill>
                          <a:srgbClr val="008000"/>
                        </a:solidFill>
                        <a:effectLst/>
                        <a:latin typeface="Courier New" panose="02070309020205020404" pitchFamily="49" charset="0"/>
                      </a:endParaRPr>
                    </a:p>
                    <a:p>
                      <a:r>
                        <a:rPr lang="en-US" sz="1800" b="1" dirty="0">
                          <a:solidFill>
                            <a:srgbClr val="0000FF"/>
                          </a:solidFill>
                          <a:effectLst/>
                          <a:latin typeface="Courier New" panose="02070309020205020404" pitchFamily="49" charset="0"/>
                        </a:rPr>
                        <a:t>time</a:t>
                      </a:r>
                      <a:r>
                        <a:rPr lang="en-US" sz="1800" dirty="0">
                          <a:solidFill>
                            <a:srgbClr val="000000"/>
                          </a:solidFill>
                          <a:effectLst/>
                          <a:latin typeface="Courier New" panose="02070309020205020404" pitchFamily="49" charset="0"/>
                        </a:rPr>
                        <a:t> sim_time</a:t>
                      </a:r>
                      <a:r>
                        <a:rPr lang="en-US" sz="1800" b="1" dirty="0">
                          <a:solidFill>
                            <a:srgbClr val="000080"/>
                          </a:solidFill>
                          <a:effectLst/>
                          <a:latin typeface="Courier New" panose="02070309020205020404" pitchFamily="49" charset="0"/>
                        </a:rPr>
                        <a:t>;</a:t>
                      </a:r>
                      <a:r>
                        <a:rPr lang="en-US" sz="1800" dirty="0">
                          <a:solidFill>
                            <a:srgbClr val="000000"/>
                          </a:solidFill>
                          <a:effectLst/>
                          <a:latin typeface="Courier New" panose="02070309020205020404" pitchFamily="49" charset="0"/>
                        </a:rPr>
                        <a:t> </a:t>
                      </a:r>
                      <a:r>
                        <a:rPr lang="en-US" sz="1800" dirty="0">
                          <a:solidFill>
                            <a:srgbClr val="008000"/>
                          </a:solidFill>
                          <a:effectLst/>
                          <a:latin typeface="Courier New" panose="02070309020205020404" pitchFamily="49" charset="0"/>
                        </a:rPr>
                        <a:t>// Defines a time variable named 'sim_time’ </a:t>
                      </a:r>
                    </a:p>
                    <a:p>
                      <a:r>
                        <a:rPr lang="en-US" sz="1800" b="1" dirty="0">
                          <a:solidFill>
                            <a:srgbClr val="0000FF"/>
                          </a:solidFill>
                          <a:effectLst/>
                          <a:latin typeface="Courier New" panose="02070309020205020404" pitchFamily="49" charset="0"/>
                        </a:rPr>
                        <a:t>initial</a:t>
                      </a:r>
                      <a:r>
                        <a:rPr lang="en-US" sz="1800" dirty="0">
                          <a:solidFill>
                            <a:srgbClr val="000000"/>
                          </a:solidFill>
                          <a:effectLst/>
                          <a:latin typeface="Courier New" panose="02070309020205020404" pitchFamily="49" charset="0"/>
                        </a:rPr>
                        <a:t> </a:t>
                      </a:r>
                    </a:p>
                    <a:p>
                      <a:r>
                        <a:rPr lang="en-US" sz="1800" dirty="0">
                          <a:solidFill>
                            <a:srgbClr val="000000"/>
                          </a:solidFill>
                          <a:effectLst/>
                          <a:latin typeface="Courier New" panose="02070309020205020404" pitchFamily="49" charset="0"/>
                        </a:rPr>
                        <a:t>    sim_time </a:t>
                      </a:r>
                      <a:r>
                        <a:rPr lang="en-US" sz="1800" b="1" dirty="0">
                          <a:solidFill>
                            <a:srgbClr val="000080"/>
                          </a:solidFill>
                          <a:effectLst/>
                          <a:latin typeface="Courier New" panose="02070309020205020404" pitchFamily="49" charset="0"/>
                        </a:rPr>
                        <a:t>=</a:t>
                      </a:r>
                      <a:r>
                        <a:rPr lang="en-US" sz="1800" dirty="0">
                          <a:solidFill>
                            <a:srgbClr val="000000"/>
                          </a:solidFill>
                          <a:effectLst/>
                          <a:latin typeface="Courier New" panose="02070309020205020404" pitchFamily="49" charset="0"/>
                        </a:rPr>
                        <a:t> </a:t>
                      </a:r>
                      <a:r>
                        <a:rPr lang="en-US" sz="1800" dirty="0">
                          <a:solidFill>
                            <a:srgbClr val="8000FF"/>
                          </a:solidFill>
                          <a:effectLst/>
                          <a:latin typeface="Courier New" panose="02070309020205020404" pitchFamily="49" charset="0"/>
                        </a:rPr>
                        <a:t>$time</a:t>
                      </a:r>
                      <a:r>
                        <a:rPr lang="en-US" sz="1800" b="1" dirty="0">
                          <a:solidFill>
                            <a:srgbClr val="000080"/>
                          </a:solidFill>
                          <a:effectLst/>
                          <a:latin typeface="Courier New" panose="02070309020205020404" pitchFamily="49" charset="0"/>
                        </a:rPr>
                        <a:t>;</a:t>
                      </a:r>
                      <a:r>
                        <a:rPr lang="en-US" sz="1800" dirty="0">
                          <a:solidFill>
                            <a:srgbClr val="000000"/>
                          </a:solidFill>
                          <a:effectLst/>
                          <a:latin typeface="Courier New" panose="02070309020205020404" pitchFamily="49" charset="0"/>
                        </a:rPr>
                        <a:t> </a:t>
                      </a:r>
                      <a:r>
                        <a:rPr lang="en-US" sz="1800" dirty="0">
                          <a:solidFill>
                            <a:srgbClr val="008000"/>
                          </a:solidFill>
                          <a:effectLst/>
                          <a:latin typeface="Courier New" panose="02070309020205020404" pitchFamily="49" charset="0"/>
                        </a:rPr>
                        <a:t>// Saves the current simulation time </a:t>
                      </a:r>
                      <a:endParaRPr lang="en-US" dirty="0">
                        <a:effectLst/>
                      </a:endParaRPr>
                    </a:p>
                  </a:txBody>
                  <a:tcPr>
                    <a:solidFill>
                      <a:schemeClr val="bg2">
                        <a:lumMod val="90000"/>
                      </a:schemeClr>
                    </a:solidFill>
                  </a:tcPr>
                </a:tc>
                <a:extLst>
                  <a:ext uri="{0D108BD9-81ED-4DB2-BD59-A6C34878D82A}">
                    <a16:rowId xmlns:a16="http://schemas.microsoft.com/office/drawing/2014/main" val="966859728"/>
                  </a:ext>
                </a:extLst>
              </a:tr>
            </a:tbl>
          </a:graphicData>
        </a:graphic>
      </p:graphicFrame>
      <p:pic>
        <p:nvPicPr>
          <p:cNvPr id="6" name="Picture 5">
            <a:extLst>
              <a:ext uri="{FF2B5EF4-FFF2-40B4-BE49-F238E27FC236}">
                <a16:creationId xmlns:a16="http://schemas.microsoft.com/office/drawing/2014/main" id="{0B1FBA75-1151-9549-8EFE-3AADC2743D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4768" y="5790091"/>
            <a:ext cx="928231" cy="928231"/>
          </a:xfrm>
          <a:prstGeom prst="rect">
            <a:avLst/>
          </a:prstGeom>
        </p:spPr>
      </p:pic>
    </p:spTree>
    <p:extLst>
      <p:ext uri="{BB962C8B-B14F-4D97-AF65-F5344CB8AC3E}">
        <p14:creationId xmlns:p14="http://schemas.microsoft.com/office/powerpoint/2010/main" val="19492817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3">
            <a:extLst>
              <a:ext uri="{FF2B5EF4-FFF2-40B4-BE49-F238E27FC236}">
                <a16:creationId xmlns:a16="http://schemas.microsoft.com/office/drawing/2014/main" id="{B0EF13A5-2F61-4385-87AA-0B7AC15B5736}"/>
              </a:ext>
            </a:extLst>
          </p:cNvPr>
          <p:cNvSpPr>
            <a:spLocks noGrp="1"/>
          </p:cNvSpPr>
          <p:nvPr>
            <p:ph type="ftr" sz="quarter" idx="11"/>
          </p:nvPr>
        </p:nvSpPr>
        <p:spPr/>
        <p:txBody>
          <a:bodyPr anchorCtr="1">
            <a:normAutofit/>
          </a:bodyPr>
          <a:lstStyle/>
          <a:p>
            <a:pPr>
              <a:spcAft>
                <a:spcPts val="600"/>
              </a:spcAft>
            </a:pPr>
            <a:r>
              <a:rPr lang="en-US" b="1" dirty="0">
                <a:solidFill>
                  <a:schemeClr val="bg1"/>
                </a:solidFill>
              </a:rPr>
              <a:t>CSE460 : VLSI Design</a:t>
            </a:r>
            <a:r>
              <a:rPr lang="en-US" dirty="0">
                <a:solidFill>
                  <a:schemeClr val="bg1"/>
                </a:solidFill>
              </a:rPr>
              <a:t> </a:t>
            </a:r>
          </a:p>
        </p:txBody>
      </p:sp>
      <p:sp>
        <p:nvSpPr>
          <p:cNvPr id="5" name="Slide Number Placeholder 4">
            <a:extLst>
              <a:ext uri="{FF2B5EF4-FFF2-40B4-BE49-F238E27FC236}">
                <a16:creationId xmlns:a16="http://schemas.microsoft.com/office/drawing/2014/main" id="{4881F728-A9BE-48EC-A6AE-9961E0B6D368}"/>
              </a:ext>
            </a:extLst>
          </p:cNvPr>
          <p:cNvSpPr>
            <a:spLocks noGrp="1"/>
          </p:cNvSpPr>
          <p:nvPr>
            <p:ph type="sldNum" sz="quarter" idx="12"/>
          </p:nvPr>
        </p:nvSpPr>
        <p:spPr/>
        <p:txBody>
          <a:bodyPr/>
          <a:lstStyle/>
          <a:p>
            <a:fld id="{4022722E-B8F0-49A7-B007-BC47D25684C4}" type="slidenum">
              <a:rPr lang="en-US" smtClean="0"/>
              <a:t>38</a:t>
            </a:fld>
            <a:endParaRPr lang="en-US"/>
          </a:p>
        </p:txBody>
      </p:sp>
      <p:sp>
        <p:nvSpPr>
          <p:cNvPr id="2" name="Title 1">
            <a:extLst>
              <a:ext uri="{FF2B5EF4-FFF2-40B4-BE49-F238E27FC236}">
                <a16:creationId xmlns:a16="http://schemas.microsoft.com/office/drawing/2014/main" id="{31DB4365-7BD6-4D55-87E2-D767EB602719}"/>
              </a:ext>
            </a:extLst>
          </p:cNvPr>
          <p:cNvSpPr>
            <a:spLocks noGrp="1"/>
          </p:cNvSpPr>
          <p:nvPr>
            <p:ph type="title" idx="4294967295"/>
          </p:nvPr>
        </p:nvSpPr>
        <p:spPr>
          <a:xfrm>
            <a:off x="1066642" y="224092"/>
            <a:ext cx="10515600" cy="869950"/>
          </a:xfrm>
        </p:spPr>
        <p:txBody>
          <a:bodyPr/>
          <a:lstStyle/>
          <a:p>
            <a:r>
              <a:rPr lang="en-US" dirty="0">
                <a:solidFill>
                  <a:schemeClr val="bg1"/>
                </a:solidFill>
              </a:rPr>
              <a:t>Text &amp; References </a:t>
            </a:r>
          </a:p>
        </p:txBody>
      </p:sp>
      <p:graphicFrame>
        <p:nvGraphicFramePr>
          <p:cNvPr id="9" name="Content Placeholder 5">
            <a:extLst>
              <a:ext uri="{FF2B5EF4-FFF2-40B4-BE49-F238E27FC236}">
                <a16:creationId xmlns:a16="http://schemas.microsoft.com/office/drawing/2014/main" id="{83F39C9F-E052-4C07-82F1-9E4C29D5BC42}"/>
              </a:ext>
            </a:extLst>
          </p:cNvPr>
          <p:cNvGraphicFramePr>
            <a:graphicFrameLocks/>
          </p:cNvGraphicFramePr>
          <p:nvPr>
            <p:extLst>
              <p:ext uri="{D42A27DB-BD31-4B8C-83A1-F6EECF244321}">
                <p14:modId xmlns:p14="http://schemas.microsoft.com/office/powerpoint/2010/main" val="2789814288"/>
              </p:ext>
            </p:extLst>
          </p:nvPr>
        </p:nvGraphicFramePr>
        <p:xfrm>
          <a:off x="1249918" y="2455577"/>
          <a:ext cx="10149047" cy="2539238"/>
        </p:xfrm>
        <a:graphic>
          <a:graphicData uri="http://schemas.openxmlformats.org/drawingml/2006/table">
            <a:tbl>
              <a:tblPr firstRow="1" bandRow="1">
                <a:tableStyleId>{85BE263C-DBD7-4A20-BB59-AAB30ACAA65A}</a:tableStyleId>
              </a:tblPr>
              <a:tblGrid>
                <a:gridCol w="516982">
                  <a:extLst>
                    <a:ext uri="{9D8B030D-6E8A-4147-A177-3AD203B41FA5}">
                      <a16:colId xmlns:a16="http://schemas.microsoft.com/office/drawing/2014/main" val="20000"/>
                    </a:ext>
                  </a:extLst>
                </a:gridCol>
                <a:gridCol w="4362967">
                  <a:extLst>
                    <a:ext uri="{9D8B030D-6E8A-4147-A177-3AD203B41FA5}">
                      <a16:colId xmlns:a16="http://schemas.microsoft.com/office/drawing/2014/main" val="20001"/>
                    </a:ext>
                  </a:extLst>
                </a:gridCol>
                <a:gridCol w="3711759">
                  <a:extLst>
                    <a:ext uri="{9D8B030D-6E8A-4147-A177-3AD203B41FA5}">
                      <a16:colId xmlns:a16="http://schemas.microsoft.com/office/drawing/2014/main" val="20002"/>
                    </a:ext>
                  </a:extLst>
                </a:gridCol>
                <a:gridCol w="1557339">
                  <a:extLst>
                    <a:ext uri="{9D8B030D-6E8A-4147-A177-3AD203B41FA5}">
                      <a16:colId xmlns:a16="http://schemas.microsoft.com/office/drawing/2014/main" val="20003"/>
                    </a:ext>
                  </a:extLst>
                </a:gridCol>
              </a:tblGrid>
              <a:tr h="37084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0" marR="0" algn="l">
                        <a:lnSpc>
                          <a:spcPct val="115000"/>
                        </a:lnSpc>
                        <a:spcBef>
                          <a:spcPts val="0"/>
                        </a:spcBef>
                        <a:spcAft>
                          <a:spcPts val="1000"/>
                        </a:spcAft>
                      </a:pPr>
                      <a:r>
                        <a:rPr lang="en-US" sz="2000" dirty="0">
                          <a:effectLst/>
                        </a:rPr>
                        <a:t>#</a:t>
                      </a:r>
                      <a:endParaRPr lang="en-US" sz="2000" dirty="0">
                        <a:effectLst/>
                        <a:latin typeface="+mn-lt"/>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0" marR="0" algn="l">
                        <a:lnSpc>
                          <a:spcPct val="115000"/>
                        </a:lnSpc>
                        <a:spcBef>
                          <a:spcPts val="0"/>
                        </a:spcBef>
                        <a:spcAft>
                          <a:spcPts val="1000"/>
                        </a:spcAft>
                      </a:pPr>
                      <a:r>
                        <a:rPr lang="en-US" sz="2000" dirty="0">
                          <a:effectLst/>
                        </a:rPr>
                        <a:t>Title</a:t>
                      </a:r>
                      <a:endParaRPr lang="en-US" sz="2000" dirty="0">
                        <a:effectLst/>
                        <a:latin typeface="+mn-lt"/>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0" marR="0" algn="l">
                        <a:lnSpc>
                          <a:spcPct val="115000"/>
                        </a:lnSpc>
                        <a:spcBef>
                          <a:spcPts val="0"/>
                        </a:spcBef>
                        <a:spcAft>
                          <a:spcPts val="1000"/>
                        </a:spcAft>
                      </a:pPr>
                      <a:r>
                        <a:rPr lang="en-US" sz="2000" dirty="0">
                          <a:effectLst/>
                        </a:rPr>
                        <a:t>Author(s)</a:t>
                      </a:r>
                      <a:endParaRPr lang="en-US" sz="2000" dirty="0">
                        <a:effectLst/>
                        <a:latin typeface="+mn-lt"/>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0" marR="0" algn="l">
                        <a:lnSpc>
                          <a:spcPct val="115000"/>
                        </a:lnSpc>
                        <a:spcBef>
                          <a:spcPts val="0"/>
                        </a:spcBef>
                        <a:spcAft>
                          <a:spcPts val="1000"/>
                        </a:spcAft>
                      </a:pPr>
                      <a:r>
                        <a:rPr lang="en-US" sz="2000" dirty="0">
                          <a:effectLst/>
                        </a:rPr>
                        <a:t>Edition</a:t>
                      </a:r>
                      <a:endParaRPr lang="en-US" sz="2000" dirty="0">
                        <a:effectLst/>
                        <a:latin typeface="+mn-lt"/>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7084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0" marR="0" algn="l">
                        <a:lnSpc>
                          <a:spcPct val="115000"/>
                        </a:lnSpc>
                        <a:spcBef>
                          <a:spcPts val="0"/>
                        </a:spcBef>
                        <a:spcAft>
                          <a:spcPts val="1000"/>
                        </a:spcAft>
                      </a:pPr>
                      <a:r>
                        <a:rPr lang="en-US" sz="2000" dirty="0">
                          <a:effectLst/>
                        </a:rPr>
                        <a:t>1.</a:t>
                      </a:r>
                      <a:endParaRPr lang="en-US" sz="2000" dirty="0">
                        <a:effectLst/>
                        <a:latin typeface="+mn-lt"/>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0" marR="0" algn="l">
                        <a:lnSpc>
                          <a:spcPct val="115000"/>
                        </a:lnSpc>
                        <a:spcBef>
                          <a:spcPts val="0"/>
                        </a:spcBef>
                        <a:spcAft>
                          <a:spcPts val="1000"/>
                        </a:spcAft>
                      </a:pPr>
                      <a:r>
                        <a:rPr lang="en-US" sz="2000" dirty="0">
                          <a:effectLst/>
                        </a:rPr>
                        <a:t>CMOS VLSI Design </a:t>
                      </a:r>
                      <a:endParaRPr lang="en-US" sz="2000" dirty="0">
                        <a:effectLst/>
                        <a:latin typeface="+mn-lt"/>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0" marR="0" algn="l">
                        <a:lnSpc>
                          <a:spcPct val="115000"/>
                        </a:lnSpc>
                        <a:spcBef>
                          <a:spcPts val="0"/>
                        </a:spcBef>
                        <a:spcAft>
                          <a:spcPts val="1000"/>
                        </a:spcAft>
                      </a:pPr>
                      <a:r>
                        <a:rPr lang="en-US" sz="2000" dirty="0">
                          <a:effectLst/>
                        </a:rPr>
                        <a:t>N.H.E. </a:t>
                      </a:r>
                      <a:r>
                        <a:rPr lang="en-US" sz="2000" dirty="0" err="1">
                          <a:effectLst/>
                        </a:rPr>
                        <a:t>Weste</a:t>
                      </a:r>
                      <a:r>
                        <a:rPr lang="en-US" sz="2000" dirty="0">
                          <a:effectLst/>
                        </a:rPr>
                        <a:t>, D.</a:t>
                      </a:r>
                      <a:r>
                        <a:rPr lang="en-US" sz="2000" baseline="0" dirty="0">
                          <a:effectLst/>
                        </a:rPr>
                        <a:t> </a:t>
                      </a:r>
                      <a:r>
                        <a:rPr lang="en-US" sz="2000" dirty="0">
                          <a:effectLst/>
                        </a:rPr>
                        <a:t>Harris &amp; A.</a:t>
                      </a:r>
                      <a:r>
                        <a:rPr lang="en-US" sz="2000" baseline="0" dirty="0">
                          <a:effectLst/>
                        </a:rPr>
                        <a:t> </a:t>
                      </a:r>
                      <a:r>
                        <a:rPr lang="en-US" sz="2000" dirty="0">
                          <a:effectLst/>
                        </a:rPr>
                        <a:t>Banerjee</a:t>
                      </a:r>
                      <a:endParaRPr lang="en-US" sz="2000" dirty="0">
                        <a:effectLst/>
                        <a:latin typeface="+mn-lt"/>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0" marR="0" algn="l">
                        <a:lnSpc>
                          <a:spcPct val="115000"/>
                        </a:lnSpc>
                        <a:spcBef>
                          <a:spcPts val="0"/>
                        </a:spcBef>
                        <a:spcAft>
                          <a:spcPts val="1000"/>
                        </a:spcAft>
                      </a:pPr>
                      <a:r>
                        <a:rPr lang="en-US" sz="2000" dirty="0">
                          <a:effectLst/>
                        </a:rPr>
                        <a:t>4</a:t>
                      </a:r>
                      <a:r>
                        <a:rPr lang="en-US" sz="2000" baseline="30000" dirty="0">
                          <a:effectLst/>
                        </a:rPr>
                        <a:t>th</a:t>
                      </a:r>
                      <a:r>
                        <a:rPr lang="en-US" sz="2000" dirty="0">
                          <a:effectLst/>
                        </a:rPr>
                        <a:t> ed.</a:t>
                      </a:r>
                      <a:endParaRPr lang="en-US" sz="2000" dirty="0">
                        <a:effectLst/>
                        <a:latin typeface="+mn-lt"/>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7084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0" marR="0" algn="l">
                        <a:lnSpc>
                          <a:spcPct val="115000"/>
                        </a:lnSpc>
                        <a:spcBef>
                          <a:spcPts val="0"/>
                        </a:spcBef>
                        <a:spcAft>
                          <a:spcPts val="1000"/>
                        </a:spcAft>
                      </a:pPr>
                      <a:r>
                        <a:rPr lang="en-US" sz="2000" dirty="0">
                          <a:effectLst/>
                        </a:rPr>
                        <a:t>2.</a:t>
                      </a:r>
                      <a:endParaRPr lang="en-US" sz="2000" dirty="0">
                        <a:effectLst/>
                        <a:latin typeface="+mn-lt"/>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0" marR="0" algn="l">
                        <a:lnSpc>
                          <a:spcPct val="115000"/>
                        </a:lnSpc>
                        <a:spcBef>
                          <a:spcPts val="0"/>
                        </a:spcBef>
                        <a:spcAft>
                          <a:spcPts val="1000"/>
                        </a:spcAft>
                      </a:pPr>
                      <a:r>
                        <a:rPr lang="en-US" sz="2000" dirty="0">
                          <a:effectLst/>
                        </a:rPr>
                        <a:t>Fundamentals of Digital Logic with Verilog Design</a:t>
                      </a:r>
                      <a:endParaRPr lang="en-US" sz="2000" dirty="0">
                        <a:effectLst/>
                        <a:latin typeface="+mn-lt"/>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0" marR="0" algn="l">
                        <a:lnSpc>
                          <a:spcPct val="115000"/>
                        </a:lnSpc>
                        <a:spcBef>
                          <a:spcPts val="0"/>
                        </a:spcBef>
                        <a:spcAft>
                          <a:spcPts val="1000"/>
                        </a:spcAft>
                      </a:pPr>
                      <a:r>
                        <a:rPr lang="en-US" sz="2000" dirty="0">
                          <a:effectLst/>
                        </a:rPr>
                        <a:t>Stephen Brown</a:t>
                      </a:r>
                      <a:r>
                        <a:rPr lang="en-US" sz="2000" baseline="0" dirty="0">
                          <a:effectLst/>
                        </a:rPr>
                        <a:t> &amp;</a:t>
                      </a:r>
                      <a:r>
                        <a:rPr lang="en-US" sz="2000" dirty="0">
                          <a:effectLst/>
                        </a:rPr>
                        <a:t> </a:t>
                      </a:r>
                      <a:r>
                        <a:rPr lang="en-US" sz="2000" dirty="0" err="1">
                          <a:effectLst/>
                        </a:rPr>
                        <a:t>Zvonko</a:t>
                      </a:r>
                      <a:r>
                        <a:rPr lang="en-US" sz="2000" dirty="0">
                          <a:effectLst/>
                        </a:rPr>
                        <a:t> </a:t>
                      </a:r>
                      <a:r>
                        <a:rPr lang="en-US" sz="2000" dirty="0" err="1">
                          <a:effectLst/>
                        </a:rPr>
                        <a:t>Vranesic</a:t>
                      </a:r>
                      <a:endParaRPr lang="en-US" sz="2000" dirty="0">
                        <a:effectLst/>
                        <a:latin typeface="+mn-lt"/>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0" marR="0" algn="l">
                        <a:lnSpc>
                          <a:spcPct val="115000"/>
                        </a:lnSpc>
                        <a:spcBef>
                          <a:spcPts val="0"/>
                        </a:spcBef>
                        <a:spcAft>
                          <a:spcPts val="1000"/>
                        </a:spcAft>
                      </a:pPr>
                      <a:r>
                        <a:rPr lang="en-US" sz="2000" dirty="0">
                          <a:effectLst/>
                        </a:rPr>
                        <a:t>2</a:t>
                      </a:r>
                      <a:r>
                        <a:rPr lang="en-US" sz="2000" baseline="30000" dirty="0">
                          <a:effectLst/>
                        </a:rPr>
                        <a:t>nd</a:t>
                      </a:r>
                      <a:r>
                        <a:rPr lang="en-US" sz="2000" dirty="0">
                          <a:effectLst/>
                        </a:rPr>
                        <a:t>/3</a:t>
                      </a:r>
                      <a:r>
                        <a:rPr lang="en-US" sz="2000" baseline="30000" dirty="0">
                          <a:effectLst/>
                        </a:rPr>
                        <a:t>rd</a:t>
                      </a:r>
                      <a:r>
                        <a:rPr lang="en-US" sz="2000" dirty="0">
                          <a:effectLst/>
                        </a:rPr>
                        <a:t> ed.</a:t>
                      </a:r>
                      <a:endParaRPr lang="en-US" sz="2000" dirty="0">
                        <a:effectLst/>
                        <a:latin typeface="+mn-lt"/>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70840">
                <a:tc>
                  <a:txBody>
                    <a:bodyPr/>
                    <a:lstStyle/>
                    <a:p>
                      <a:pPr marL="0" marR="0" algn="l">
                        <a:lnSpc>
                          <a:spcPct val="115000"/>
                        </a:lnSpc>
                        <a:spcBef>
                          <a:spcPts val="0"/>
                        </a:spcBef>
                        <a:spcAft>
                          <a:spcPts val="1000"/>
                        </a:spcAft>
                      </a:pPr>
                      <a:r>
                        <a:rPr lang="en-US" sz="2000" dirty="0">
                          <a:effectLst/>
                          <a:latin typeface="+mn-lt"/>
                          <a:ea typeface="Calibri" panose="020F0502020204030204" pitchFamily="34" charset="0"/>
                        </a:rPr>
                        <a:t>3.</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l">
                        <a:lnSpc>
                          <a:spcPct val="115000"/>
                        </a:lnSpc>
                        <a:spcBef>
                          <a:spcPts val="0"/>
                        </a:spcBef>
                        <a:spcAft>
                          <a:spcPts val="1000"/>
                        </a:spcAft>
                      </a:pPr>
                      <a:r>
                        <a:rPr lang="en-US" sz="2000" dirty="0">
                          <a:effectLst/>
                          <a:latin typeface="+mn-lt"/>
                          <a:ea typeface="Calibri" panose="020F0502020204030204" pitchFamily="34" charset="0"/>
                        </a:rPr>
                        <a:t>Verilog HDL </a:t>
                      </a:r>
                    </a:p>
                    <a:p>
                      <a:pPr marL="0" marR="0" algn="l">
                        <a:lnSpc>
                          <a:spcPct val="115000"/>
                        </a:lnSpc>
                        <a:spcBef>
                          <a:spcPts val="0"/>
                        </a:spcBef>
                        <a:spcAft>
                          <a:spcPts val="1000"/>
                        </a:spcAft>
                      </a:pPr>
                      <a:r>
                        <a:rPr lang="en-US" sz="2000" dirty="0">
                          <a:effectLst/>
                          <a:latin typeface="+mn-lt"/>
                          <a:ea typeface="Calibri" panose="020F0502020204030204" pitchFamily="34" charset="0"/>
                        </a:rPr>
                        <a:t>(A guide to Digital Design and Synthesis)</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l">
                        <a:lnSpc>
                          <a:spcPct val="115000"/>
                        </a:lnSpc>
                        <a:spcBef>
                          <a:spcPts val="0"/>
                        </a:spcBef>
                        <a:spcAft>
                          <a:spcPts val="1000"/>
                        </a:spcAft>
                      </a:pPr>
                      <a:r>
                        <a:rPr lang="en-US" sz="2000" dirty="0">
                          <a:effectLst/>
                          <a:latin typeface="+mn-lt"/>
                          <a:ea typeface="Calibri" panose="020F0502020204030204" pitchFamily="34" charset="0"/>
                        </a:rPr>
                        <a:t>Samir </a:t>
                      </a:r>
                      <a:r>
                        <a:rPr lang="en-US" sz="2000" dirty="0" err="1">
                          <a:effectLst/>
                          <a:latin typeface="+mn-lt"/>
                          <a:ea typeface="Calibri" panose="020F0502020204030204" pitchFamily="34" charset="0"/>
                        </a:rPr>
                        <a:t>Palnitkar</a:t>
                      </a:r>
                      <a:endParaRPr lang="en-US" sz="2000" dirty="0">
                        <a:effectLst/>
                        <a:latin typeface="+mn-lt"/>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l">
                        <a:lnSpc>
                          <a:spcPct val="115000"/>
                        </a:lnSpc>
                        <a:spcBef>
                          <a:spcPts val="0"/>
                        </a:spcBef>
                        <a:spcAft>
                          <a:spcPts val="1000"/>
                        </a:spcAft>
                      </a:pPr>
                      <a:r>
                        <a:rPr lang="en-US" sz="2000" dirty="0">
                          <a:effectLst/>
                          <a:latin typeface="+mn-lt"/>
                          <a:ea typeface="Calibri" panose="020F0502020204030204" pitchFamily="34" charset="0"/>
                        </a:rPr>
                        <a:t>1</a:t>
                      </a:r>
                      <a:r>
                        <a:rPr lang="en-US" sz="2000" baseline="30000" dirty="0">
                          <a:effectLst/>
                          <a:latin typeface="+mn-lt"/>
                          <a:ea typeface="Calibri" panose="020F0502020204030204" pitchFamily="34" charset="0"/>
                        </a:rPr>
                        <a:t>st</a:t>
                      </a:r>
                      <a:r>
                        <a:rPr lang="en-US" sz="2000" baseline="0" dirty="0">
                          <a:effectLst/>
                          <a:latin typeface="+mn-lt"/>
                          <a:ea typeface="Calibri" panose="020F0502020204030204" pitchFamily="34" charset="0"/>
                        </a:rPr>
                        <a:t> ed.</a:t>
                      </a:r>
                      <a:endParaRPr lang="en-US" sz="2000" dirty="0">
                        <a:effectLst/>
                        <a:latin typeface="+mn-lt"/>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21067150"/>
                  </a:ext>
                </a:extLst>
              </a:tr>
            </a:tbl>
          </a:graphicData>
        </a:graphic>
      </p:graphicFrame>
      <p:pic>
        <p:nvPicPr>
          <p:cNvPr id="6" name="Picture 5">
            <a:extLst>
              <a:ext uri="{FF2B5EF4-FFF2-40B4-BE49-F238E27FC236}">
                <a16:creationId xmlns:a16="http://schemas.microsoft.com/office/drawing/2014/main" id="{E3E659A5-58A0-7E46-B146-12F3479236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4768" y="5790091"/>
            <a:ext cx="928231" cy="928231"/>
          </a:xfrm>
          <a:prstGeom prst="rect">
            <a:avLst/>
          </a:prstGeom>
        </p:spPr>
      </p:pic>
    </p:spTree>
    <p:extLst>
      <p:ext uri="{BB962C8B-B14F-4D97-AF65-F5344CB8AC3E}">
        <p14:creationId xmlns:p14="http://schemas.microsoft.com/office/powerpoint/2010/main" val="22819424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2">
            <a:biLevel thresh="25000"/>
            <a:extLst>
              <a:ext uri="{BEBA8EAE-BF5A-486C-A8C5-ECC9F3942E4B}">
                <a14:imgProps xmlns:a14="http://schemas.microsoft.com/office/drawing/2010/main">
                  <a14:imgLayer r:embed="rId3">
                    <a14:imgEffect>
                      <a14:saturation sat="400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C64527A-9D28-4E1C-AA82-DE1501015D1C}"/>
              </a:ext>
            </a:extLst>
          </p:cNvPr>
          <p:cNvSpPr>
            <a:spLocks noGrp="1"/>
          </p:cNvSpPr>
          <p:nvPr>
            <p:ph type="sldNum" sz="quarter" idx="12"/>
          </p:nvPr>
        </p:nvSpPr>
        <p:spPr/>
        <p:txBody>
          <a:bodyPr/>
          <a:lstStyle/>
          <a:p>
            <a:fld id="{4022722E-B8F0-49A7-B007-BC47D25684C4}" type="slidenum">
              <a:rPr lang="en-US" smtClean="0"/>
              <a:t>39</a:t>
            </a:fld>
            <a:endParaRPr lang="en-US"/>
          </a:p>
        </p:txBody>
      </p:sp>
      <p:sp>
        <p:nvSpPr>
          <p:cNvPr id="13" name="Rectangle 12">
            <a:extLst>
              <a:ext uri="{FF2B5EF4-FFF2-40B4-BE49-F238E27FC236}">
                <a16:creationId xmlns:a16="http://schemas.microsoft.com/office/drawing/2014/main" id="{112B5548-D851-45A0-A2A8-9CE47761825D}"/>
              </a:ext>
            </a:extLst>
          </p:cNvPr>
          <p:cNvSpPr/>
          <p:nvPr/>
        </p:nvSpPr>
        <p:spPr>
          <a:xfrm>
            <a:off x="4384098" y="1595502"/>
            <a:ext cx="3657600" cy="3366052"/>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Diamond 8">
            <a:extLst>
              <a:ext uri="{FF2B5EF4-FFF2-40B4-BE49-F238E27FC236}">
                <a16:creationId xmlns:a16="http://schemas.microsoft.com/office/drawing/2014/main" id="{2024F46F-3272-407D-B423-7D0D0D9B7351}"/>
              </a:ext>
            </a:extLst>
          </p:cNvPr>
          <p:cNvSpPr/>
          <p:nvPr/>
        </p:nvSpPr>
        <p:spPr>
          <a:xfrm>
            <a:off x="3835458" y="992528"/>
            <a:ext cx="4754880" cy="4572000"/>
          </a:xfrm>
          <a:prstGeom prst="diamond">
            <a:avLst/>
          </a:prstGeom>
          <a:noFill/>
          <a:ln w="285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2CA00BAD-2191-46C4-B97F-BAE524525D2D}"/>
              </a:ext>
            </a:extLst>
          </p:cNvPr>
          <p:cNvSpPr txBox="1"/>
          <p:nvPr/>
        </p:nvSpPr>
        <p:spPr>
          <a:xfrm>
            <a:off x="3066135" y="2893807"/>
            <a:ext cx="6093500" cy="769441"/>
          </a:xfrm>
          <a:prstGeom prst="rect">
            <a:avLst/>
          </a:prstGeom>
          <a:noFill/>
        </p:spPr>
        <p:txBody>
          <a:bodyPr wrap="square">
            <a:spAutoFit/>
          </a:bodyPr>
          <a:lstStyle/>
          <a:p>
            <a:pPr algn="ctr"/>
            <a:r>
              <a:rPr lang="en-US" sz="4400" dirty="0">
                <a:solidFill>
                  <a:schemeClr val="bg2"/>
                </a:solidFill>
                <a:latin typeface="Lucida Calligraphy" panose="03010101010101010101" pitchFamily="66" charset="0"/>
              </a:rPr>
              <a:t>Thank You</a:t>
            </a:r>
          </a:p>
        </p:txBody>
      </p:sp>
      <p:sp>
        <p:nvSpPr>
          <p:cNvPr id="12" name="Diamond 11">
            <a:extLst>
              <a:ext uri="{FF2B5EF4-FFF2-40B4-BE49-F238E27FC236}">
                <a16:creationId xmlns:a16="http://schemas.microsoft.com/office/drawing/2014/main" id="{64C6AC5B-F23C-4F48-A9FE-370C7D415EAA}"/>
              </a:ext>
            </a:extLst>
          </p:cNvPr>
          <p:cNvSpPr/>
          <p:nvPr/>
        </p:nvSpPr>
        <p:spPr>
          <a:xfrm>
            <a:off x="3698298" y="809648"/>
            <a:ext cx="5029200" cy="4937760"/>
          </a:xfrm>
          <a:prstGeom prst="diamond">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ooter Placeholder 3">
            <a:extLst>
              <a:ext uri="{FF2B5EF4-FFF2-40B4-BE49-F238E27FC236}">
                <a16:creationId xmlns:a16="http://schemas.microsoft.com/office/drawing/2014/main" id="{41A930D8-6968-476F-B616-C0D85D70C00D}"/>
              </a:ext>
            </a:extLst>
          </p:cNvPr>
          <p:cNvSpPr txBox="1">
            <a:spLocks/>
          </p:cNvSpPr>
          <p:nvPr/>
        </p:nvSpPr>
        <p:spPr>
          <a:xfrm>
            <a:off x="4038600" y="6356350"/>
            <a:ext cx="4114800" cy="365125"/>
          </a:xfrm>
          <a:prstGeom prst="rect">
            <a:avLst/>
          </a:prstGeom>
        </p:spPr>
        <p:txBody>
          <a:bodyPr vert="horz" lIns="91440" tIns="45720" rIns="91440" bIns="45720" rtlCol="0" anchor="ctr" anchorCtr="1">
            <a:norm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b="1">
                <a:solidFill>
                  <a:schemeClr val="bg1"/>
                </a:solidFill>
              </a:rPr>
              <a:t>CSE460 : VLSI Design</a:t>
            </a:r>
            <a:r>
              <a:rPr lang="en-US">
                <a:solidFill>
                  <a:schemeClr val="bg1"/>
                </a:solidFill>
              </a:rPr>
              <a:t> </a:t>
            </a:r>
            <a:endParaRPr lang="en-US" dirty="0">
              <a:solidFill>
                <a:schemeClr val="bg1"/>
              </a:solidFill>
            </a:endParaRPr>
          </a:p>
        </p:txBody>
      </p:sp>
      <p:pic>
        <p:nvPicPr>
          <p:cNvPr id="15" name="Picture 14">
            <a:extLst>
              <a:ext uri="{FF2B5EF4-FFF2-40B4-BE49-F238E27FC236}">
                <a16:creationId xmlns:a16="http://schemas.microsoft.com/office/drawing/2014/main" id="{6678F7E8-D974-4392-8B0F-AA1AAC5543E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4768" y="5790091"/>
            <a:ext cx="928231" cy="928231"/>
          </a:xfrm>
          <a:prstGeom prst="rect">
            <a:avLst/>
          </a:prstGeom>
        </p:spPr>
      </p:pic>
    </p:spTree>
    <p:extLst>
      <p:ext uri="{BB962C8B-B14F-4D97-AF65-F5344CB8AC3E}">
        <p14:creationId xmlns:p14="http://schemas.microsoft.com/office/powerpoint/2010/main" val="37222578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Rectangle 51">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171F2E8-0414-4A2C-B2C7-B7E1B4FCB204}"/>
              </a:ext>
            </a:extLst>
          </p:cNvPr>
          <p:cNvSpPr>
            <a:spLocks noGrp="1"/>
          </p:cNvSpPr>
          <p:nvPr>
            <p:ph type="title"/>
          </p:nvPr>
        </p:nvSpPr>
        <p:spPr>
          <a:xfrm>
            <a:off x="1102368" y="694268"/>
            <a:ext cx="3553510" cy="5477932"/>
          </a:xfrm>
        </p:spPr>
        <p:txBody>
          <a:bodyPr>
            <a:normAutofit/>
          </a:bodyPr>
          <a:lstStyle/>
          <a:p>
            <a:pPr algn="ctr"/>
            <a:r>
              <a:rPr lang="en-US" dirty="0">
                <a:solidFill>
                  <a:schemeClr val="bg1"/>
                </a:solidFill>
              </a:rPr>
              <a:t>Introduction to  CAD Tools</a:t>
            </a:r>
          </a:p>
        </p:txBody>
      </p:sp>
      <p:grpSp>
        <p:nvGrpSpPr>
          <p:cNvPr id="74" name="Graphic 38">
            <a:extLst>
              <a:ext uri="{FF2B5EF4-FFF2-40B4-BE49-F238E27FC236}">
                <a16:creationId xmlns:a16="http://schemas.microsoft.com/office/drawing/2014/main" id="{1E8369D0-2C3B-4E27-AC6C-A246AC28CDA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02912"/>
            <a:ext cx="1910252" cy="709660"/>
            <a:chOff x="2267504" y="2540250"/>
            <a:chExt cx="1990951" cy="739640"/>
          </a:xfrm>
          <a:solidFill>
            <a:schemeClr val="bg1"/>
          </a:solidFill>
        </p:grpSpPr>
        <p:sp>
          <p:nvSpPr>
            <p:cNvPr id="76" name="Freeform: Shape 54">
              <a:extLst>
                <a:ext uri="{FF2B5EF4-FFF2-40B4-BE49-F238E27FC236}">
                  <a16:creationId xmlns:a16="http://schemas.microsoft.com/office/drawing/2014/main" id="{A3D5586F-4573-4C57-9793-1EBFDC8963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67504" y="254025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5835 h 286230"/>
                <a:gd name="connsiteX8" fmla="*/ 255835 w 1990951"/>
                <a:gd name="connsiteY8" fmla="*/ 0 h 286230"/>
                <a:gd name="connsiteX9" fmla="*/ 504071 w 1990951"/>
                <a:gd name="connsiteY9" fmla="*/ 245703 h 286230"/>
                <a:gd name="connsiteX10" fmla="*/ 749773 w 1990951"/>
                <a:gd name="connsiteY10" fmla="*/ 0 h 286230"/>
                <a:gd name="connsiteX11" fmla="*/ 995476 w 1990951"/>
                <a:gd name="connsiteY11" fmla="*/ 245703 h 286230"/>
                <a:gd name="connsiteX12" fmla="*/ 1243712 w 1990951"/>
                <a:gd name="connsiteY12" fmla="*/ 0 h 286230"/>
                <a:gd name="connsiteX13" fmla="*/ 1489414 w 1990951"/>
                <a:gd name="connsiteY13" fmla="*/ 245703 h 286230"/>
                <a:gd name="connsiteX14" fmla="*/ 1735117 w 1990951"/>
                <a:gd name="connsiteY14" fmla="*/ 0 h 286230"/>
                <a:gd name="connsiteX15" fmla="*/ 1990952 w 1990951"/>
                <a:gd name="connsiteY15" fmla="*/ 255835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5835"/>
                  </a:lnTo>
                  <a:lnTo>
                    <a:pt x="255835" y="0"/>
                  </a:lnTo>
                  <a:lnTo>
                    <a:pt x="504071" y="245703"/>
                  </a:lnTo>
                  <a:lnTo>
                    <a:pt x="749773" y="0"/>
                  </a:lnTo>
                  <a:lnTo>
                    <a:pt x="995476" y="245703"/>
                  </a:lnTo>
                  <a:lnTo>
                    <a:pt x="1243712" y="0"/>
                  </a:lnTo>
                  <a:lnTo>
                    <a:pt x="1489414" y="245703"/>
                  </a:lnTo>
                  <a:lnTo>
                    <a:pt x="1735117" y="0"/>
                  </a:lnTo>
                  <a:lnTo>
                    <a:pt x="1990952" y="255835"/>
                  </a:lnTo>
                  <a:lnTo>
                    <a:pt x="1973221" y="276099"/>
                  </a:lnTo>
                  <a:lnTo>
                    <a:pt x="1735117" y="40528"/>
                  </a:lnTo>
                  <a:close/>
                </a:path>
              </a:pathLst>
            </a:custGeom>
            <a:grpFill/>
            <a:ln w="25320" cap="flat">
              <a:noFill/>
              <a:prstDash val="solid"/>
              <a:miter/>
            </a:ln>
          </p:spPr>
          <p:txBody>
            <a:bodyPr rtlCol="0" anchor="ctr"/>
            <a:lstStyle/>
            <a:p>
              <a:endParaRPr lang="en-US" dirty="0"/>
            </a:p>
          </p:txBody>
        </p:sp>
        <p:sp>
          <p:nvSpPr>
            <p:cNvPr id="77" name="Freeform: Shape 55">
              <a:extLst>
                <a:ext uri="{FF2B5EF4-FFF2-40B4-BE49-F238E27FC236}">
                  <a16:creationId xmlns:a16="http://schemas.microsoft.com/office/drawing/2014/main" id="{5EED35EF-93A0-4921-941C-ECC67AE2A4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67504" y="299366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8368 h 286230"/>
                <a:gd name="connsiteX8" fmla="*/ 255835 w 1990951"/>
                <a:gd name="connsiteY8" fmla="*/ 0 h 286230"/>
                <a:gd name="connsiteX9" fmla="*/ 504071 w 1990951"/>
                <a:gd name="connsiteY9" fmla="*/ 248236 h 286230"/>
                <a:gd name="connsiteX10" fmla="*/ 749773 w 1990951"/>
                <a:gd name="connsiteY10" fmla="*/ 0 h 286230"/>
                <a:gd name="connsiteX11" fmla="*/ 995476 w 1990951"/>
                <a:gd name="connsiteY11" fmla="*/ 248236 h 286230"/>
                <a:gd name="connsiteX12" fmla="*/ 1243712 w 1990951"/>
                <a:gd name="connsiteY12" fmla="*/ 0 h 286230"/>
                <a:gd name="connsiteX13" fmla="*/ 1489414 w 1990951"/>
                <a:gd name="connsiteY13" fmla="*/ 248236 h 286230"/>
                <a:gd name="connsiteX14" fmla="*/ 1735117 w 1990951"/>
                <a:gd name="connsiteY14" fmla="*/ 0 h 286230"/>
                <a:gd name="connsiteX15" fmla="*/ 1990952 w 1990951"/>
                <a:gd name="connsiteY15" fmla="*/ 258368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8368"/>
                  </a:lnTo>
                  <a:lnTo>
                    <a:pt x="255835" y="0"/>
                  </a:lnTo>
                  <a:lnTo>
                    <a:pt x="504071" y="248236"/>
                  </a:lnTo>
                  <a:lnTo>
                    <a:pt x="749773" y="0"/>
                  </a:lnTo>
                  <a:lnTo>
                    <a:pt x="995476" y="248236"/>
                  </a:lnTo>
                  <a:lnTo>
                    <a:pt x="1243712" y="0"/>
                  </a:lnTo>
                  <a:lnTo>
                    <a:pt x="1489414" y="248236"/>
                  </a:lnTo>
                  <a:lnTo>
                    <a:pt x="1735117" y="0"/>
                  </a:lnTo>
                  <a:lnTo>
                    <a:pt x="1990952" y="258368"/>
                  </a:lnTo>
                  <a:lnTo>
                    <a:pt x="1973221" y="276099"/>
                  </a:lnTo>
                  <a:lnTo>
                    <a:pt x="1735117" y="40528"/>
                  </a:lnTo>
                  <a:close/>
                </a:path>
              </a:pathLst>
            </a:custGeom>
            <a:grpFill/>
            <a:ln w="25320" cap="flat">
              <a:noFill/>
              <a:prstDash val="solid"/>
              <a:miter/>
            </a:ln>
          </p:spPr>
          <p:txBody>
            <a:bodyPr rtlCol="0" anchor="ctr"/>
            <a:lstStyle/>
            <a:p>
              <a:endParaRPr lang="en-US"/>
            </a:p>
          </p:txBody>
        </p:sp>
      </p:grpSp>
      <p:grpSp>
        <p:nvGrpSpPr>
          <p:cNvPr id="78" name="Graphic 4">
            <a:extLst>
              <a:ext uri="{FF2B5EF4-FFF2-40B4-BE49-F238E27FC236}">
                <a16:creationId xmlns:a16="http://schemas.microsoft.com/office/drawing/2014/main" id="{C6F74901-2A71-43C3-837C-27CCD6B6D63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737426" y="2203010"/>
            <a:ext cx="975169" cy="975171"/>
            <a:chOff x="5829300" y="3162300"/>
            <a:chExt cx="532256" cy="532257"/>
          </a:xfrm>
          <a:solidFill>
            <a:schemeClr val="bg1"/>
          </a:solidFill>
        </p:grpSpPr>
        <p:sp>
          <p:nvSpPr>
            <p:cNvPr id="59" name="Freeform: Shape 58">
              <a:extLst>
                <a:ext uri="{FF2B5EF4-FFF2-40B4-BE49-F238E27FC236}">
                  <a16:creationId xmlns:a16="http://schemas.microsoft.com/office/drawing/2014/main" id="{A92DF49A-063A-4F60-BE30-D268264925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9208" y="3192208"/>
              <a:ext cx="112966" cy="112966"/>
            </a:xfrm>
            <a:custGeom>
              <a:avLst/>
              <a:gdLst>
                <a:gd name="connsiteX0" fmla="*/ 112967 w 112966"/>
                <a:gd name="connsiteY0" fmla="*/ 0 h 112966"/>
                <a:gd name="connsiteX1" fmla="*/ 0 w 112966"/>
                <a:gd name="connsiteY1" fmla="*/ 112967 h 112966"/>
                <a:gd name="connsiteX2" fmla="*/ 112967 w 112966"/>
                <a:gd name="connsiteY2" fmla="*/ 0 h 112966"/>
              </a:gdLst>
              <a:ahLst/>
              <a:cxnLst>
                <a:cxn ang="0">
                  <a:pos x="connsiteX0" y="connsiteY0"/>
                </a:cxn>
                <a:cxn ang="0">
                  <a:pos x="connsiteX1" y="connsiteY1"/>
                </a:cxn>
                <a:cxn ang="0">
                  <a:pos x="connsiteX2" y="connsiteY2"/>
                </a:cxn>
              </a:cxnLst>
              <a:rect l="l" t="t" r="r" b="b"/>
              <a:pathLst>
                <a:path w="112966" h="112966">
                  <a:moveTo>
                    <a:pt x="112967" y="0"/>
                  </a:moveTo>
                  <a:lnTo>
                    <a:pt x="0" y="112967"/>
                  </a:lnTo>
                  <a:cubicBezTo>
                    <a:pt x="25356" y="64747"/>
                    <a:pt x="64747" y="25356"/>
                    <a:pt x="112967" y="0"/>
                  </a:cubicBezTo>
                  <a:close/>
                </a:path>
              </a:pathLst>
            </a:custGeom>
            <a:grpFill/>
            <a:ln w="9525" cap="flat">
              <a:noFill/>
              <a:prstDash val="solid"/>
              <a:miter/>
            </a:ln>
          </p:spPr>
          <p:txBody>
            <a:bodyPr rtlCol="0" anchor="ctr"/>
            <a:lstStyle/>
            <a:p>
              <a:endParaRPr lang="en-US"/>
            </a:p>
          </p:txBody>
        </p:sp>
        <p:sp>
          <p:nvSpPr>
            <p:cNvPr id="79" name="Freeform: Shape 59">
              <a:extLst>
                <a:ext uri="{FF2B5EF4-FFF2-40B4-BE49-F238E27FC236}">
                  <a16:creationId xmlns:a16="http://schemas.microsoft.com/office/drawing/2014/main" id="{70DCBBE0-7DEE-43ED-BEE3-ABB179CFC1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1205" y="3164205"/>
              <a:ext cx="230314" cy="230314"/>
            </a:xfrm>
            <a:custGeom>
              <a:avLst/>
              <a:gdLst>
                <a:gd name="connsiteX0" fmla="*/ 230314 w 230314"/>
                <a:gd name="connsiteY0" fmla="*/ 0 h 230314"/>
                <a:gd name="connsiteX1" fmla="*/ 0 w 230314"/>
                <a:gd name="connsiteY1" fmla="*/ 230314 h 230314"/>
                <a:gd name="connsiteX2" fmla="*/ 3524 w 230314"/>
                <a:gd name="connsiteY2" fmla="*/ 209550 h 230314"/>
                <a:gd name="connsiteX3" fmla="*/ 209550 w 230314"/>
                <a:gd name="connsiteY3" fmla="*/ 3524 h 230314"/>
                <a:gd name="connsiteX4" fmla="*/ 230314 w 230314"/>
                <a:gd name="connsiteY4" fmla="*/ 0 h 230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314" h="230314">
                  <a:moveTo>
                    <a:pt x="230314" y="0"/>
                  </a:moveTo>
                  <a:lnTo>
                    <a:pt x="0" y="230314"/>
                  </a:lnTo>
                  <a:cubicBezTo>
                    <a:pt x="953" y="223361"/>
                    <a:pt x="2095" y="216408"/>
                    <a:pt x="3524" y="209550"/>
                  </a:cubicBezTo>
                  <a:lnTo>
                    <a:pt x="209550" y="3524"/>
                  </a:lnTo>
                  <a:cubicBezTo>
                    <a:pt x="216408" y="2095"/>
                    <a:pt x="223361" y="953"/>
                    <a:pt x="230314" y="0"/>
                  </a:cubicBezTo>
                  <a:close/>
                </a:path>
              </a:pathLst>
            </a:custGeom>
            <a:grpFill/>
            <a:ln w="9525"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539FE8DF-D1B2-4074-9BDF-C458EA0123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29300" y="3162300"/>
              <a:ext cx="294131" cy="294131"/>
            </a:xfrm>
            <a:custGeom>
              <a:avLst/>
              <a:gdLst>
                <a:gd name="connsiteX0" fmla="*/ 294132 w 294131"/>
                <a:gd name="connsiteY0" fmla="*/ 1238 h 294131"/>
                <a:gd name="connsiteX1" fmla="*/ 1238 w 294131"/>
                <a:gd name="connsiteY1" fmla="*/ 294132 h 294131"/>
                <a:gd name="connsiteX2" fmla="*/ 0 w 294131"/>
                <a:gd name="connsiteY2" fmla="*/ 278225 h 294131"/>
                <a:gd name="connsiteX3" fmla="*/ 278225 w 294131"/>
                <a:gd name="connsiteY3" fmla="*/ 0 h 294131"/>
                <a:gd name="connsiteX4" fmla="*/ 294132 w 294131"/>
                <a:gd name="connsiteY4" fmla="*/ 1238 h 294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131" h="294131">
                  <a:moveTo>
                    <a:pt x="294132" y="1238"/>
                  </a:moveTo>
                  <a:lnTo>
                    <a:pt x="1238" y="294132"/>
                  </a:lnTo>
                  <a:cubicBezTo>
                    <a:pt x="667" y="288893"/>
                    <a:pt x="0" y="283559"/>
                    <a:pt x="0" y="278225"/>
                  </a:cubicBezTo>
                  <a:lnTo>
                    <a:pt x="278225" y="0"/>
                  </a:lnTo>
                  <a:cubicBezTo>
                    <a:pt x="283559" y="0"/>
                    <a:pt x="288893" y="667"/>
                    <a:pt x="294132" y="1238"/>
                  </a:cubicBezTo>
                  <a:close/>
                </a:path>
              </a:pathLst>
            </a:custGeom>
            <a:grpFill/>
            <a:ln w="9525"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61C143B5-6E24-417D-A035-65747A8E9D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7205" y="3170110"/>
              <a:ext cx="337184" cy="337280"/>
            </a:xfrm>
            <a:custGeom>
              <a:avLst/>
              <a:gdLst>
                <a:gd name="connsiteX0" fmla="*/ 337185 w 337184"/>
                <a:gd name="connsiteY0" fmla="*/ 3905 h 337280"/>
                <a:gd name="connsiteX1" fmla="*/ 3810 w 337184"/>
                <a:gd name="connsiteY1" fmla="*/ 337280 h 337280"/>
                <a:gd name="connsiteX2" fmla="*/ 0 w 337184"/>
                <a:gd name="connsiteY2" fmla="*/ 323850 h 337280"/>
                <a:gd name="connsiteX3" fmla="*/ 323850 w 337184"/>
                <a:gd name="connsiteY3" fmla="*/ 0 h 337280"/>
                <a:gd name="connsiteX4" fmla="*/ 337185 w 337184"/>
                <a:gd name="connsiteY4" fmla="*/ 3905 h 33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184" h="337280">
                  <a:moveTo>
                    <a:pt x="337185" y="3905"/>
                  </a:moveTo>
                  <a:lnTo>
                    <a:pt x="3810" y="337280"/>
                  </a:lnTo>
                  <a:cubicBezTo>
                    <a:pt x="2381" y="332899"/>
                    <a:pt x="1143" y="328422"/>
                    <a:pt x="0" y="323850"/>
                  </a:cubicBezTo>
                  <a:lnTo>
                    <a:pt x="323850" y="0"/>
                  </a:lnTo>
                  <a:cubicBezTo>
                    <a:pt x="328327" y="1715"/>
                    <a:pt x="332804" y="2477"/>
                    <a:pt x="337185" y="3905"/>
                  </a:cubicBezTo>
                  <a:close/>
                </a:path>
              </a:pathLst>
            </a:custGeom>
            <a:grpFill/>
            <a:ln w="9525"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0331ED8C-8819-4FFB-BF3C-FDA6A90D4B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3207" y="3186207"/>
              <a:ext cx="364617" cy="364617"/>
            </a:xfrm>
            <a:custGeom>
              <a:avLst/>
              <a:gdLst>
                <a:gd name="connsiteX0" fmla="*/ 364617 w 364617"/>
                <a:gd name="connsiteY0" fmla="*/ 5620 h 364617"/>
                <a:gd name="connsiteX1" fmla="*/ 5620 w 364617"/>
                <a:gd name="connsiteY1" fmla="*/ 364617 h 364617"/>
                <a:gd name="connsiteX2" fmla="*/ 0 w 364617"/>
                <a:gd name="connsiteY2" fmla="*/ 353187 h 364617"/>
                <a:gd name="connsiteX3" fmla="*/ 353187 w 364617"/>
                <a:gd name="connsiteY3" fmla="*/ 0 h 364617"/>
                <a:gd name="connsiteX4" fmla="*/ 364617 w 364617"/>
                <a:gd name="connsiteY4" fmla="*/ 5620 h 364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617" h="364617">
                  <a:moveTo>
                    <a:pt x="364617" y="5620"/>
                  </a:moveTo>
                  <a:lnTo>
                    <a:pt x="5620" y="364617"/>
                  </a:lnTo>
                  <a:cubicBezTo>
                    <a:pt x="3620" y="360902"/>
                    <a:pt x="1715" y="357092"/>
                    <a:pt x="0" y="353187"/>
                  </a:cubicBezTo>
                  <a:lnTo>
                    <a:pt x="353187" y="0"/>
                  </a:lnTo>
                  <a:cubicBezTo>
                    <a:pt x="357092" y="1715"/>
                    <a:pt x="360902" y="3715"/>
                    <a:pt x="364617" y="5620"/>
                  </a:cubicBezTo>
                  <a:close/>
                </a:path>
              </a:pathLst>
            </a:custGeom>
            <a:grpFill/>
            <a:ln w="9525"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2A39574D-5ECC-4A94-9CB6-646D90DA5A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5305" y="3208305"/>
              <a:ext cx="380238" cy="380238"/>
            </a:xfrm>
            <a:custGeom>
              <a:avLst/>
              <a:gdLst>
                <a:gd name="connsiteX0" fmla="*/ 380238 w 380238"/>
                <a:gd name="connsiteY0" fmla="*/ 7239 h 380238"/>
                <a:gd name="connsiteX1" fmla="*/ 7239 w 380238"/>
                <a:gd name="connsiteY1" fmla="*/ 380238 h 380238"/>
                <a:gd name="connsiteX2" fmla="*/ 0 w 380238"/>
                <a:gd name="connsiteY2" fmla="*/ 370713 h 380238"/>
                <a:gd name="connsiteX3" fmla="*/ 370237 w 380238"/>
                <a:gd name="connsiteY3" fmla="*/ 0 h 380238"/>
                <a:gd name="connsiteX4" fmla="*/ 380238 w 380238"/>
                <a:gd name="connsiteY4" fmla="*/ 7239 h 380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238" h="380238">
                  <a:moveTo>
                    <a:pt x="380238" y="7239"/>
                  </a:moveTo>
                  <a:lnTo>
                    <a:pt x="7239" y="380238"/>
                  </a:lnTo>
                  <a:cubicBezTo>
                    <a:pt x="4763" y="377000"/>
                    <a:pt x="2381" y="373571"/>
                    <a:pt x="0" y="370713"/>
                  </a:cubicBezTo>
                  <a:lnTo>
                    <a:pt x="370237" y="0"/>
                  </a:lnTo>
                  <a:cubicBezTo>
                    <a:pt x="373571" y="2381"/>
                    <a:pt x="377000" y="4763"/>
                    <a:pt x="380238" y="7239"/>
                  </a:cubicBezTo>
                  <a:close/>
                </a:path>
              </a:pathLst>
            </a:custGeom>
            <a:grpFill/>
            <a:ln w="9525"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6A73D6F7-977D-4026-8F68-CA63C162C6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02832" y="3235832"/>
              <a:ext cx="385191" cy="385191"/>
            </a:xfrm>
            <a:custGeom>
              <a:avLst/>
              <a:gdLst>
                <a:gd name="connsiteX0" fmla="*/ 380905 w 385191"/>
                <a:gd name="connsiteY0" fmla="*/ 4286 h 385191"/>
                <a:gd name="connsiteX1" fmla="*/ 385191 w 385191"/>
                <a:gd name="connsiteY1" fmla="*/ 8573 h 385191"/>
                <a:gd name="connsiteX2" fmla="*/ 8573 w 385191"/>
                <a:gd name="connsiteY2" fmla="*/ 385191 h 385191"/>
                <a:gd name="connsiteX3" fmla="*/ 4286 w 385191"/>
                <a:gd name="connsiteY3" fmla="*/ 380905 h 385191"/>
                <a:gd name="connsiteX4" fmla="*/ 0 w 385191"/>
                <a:gd name="connsiteY4" fmla="*/ 376523 h 385191"/>
                <a:gd name="connsiteX5" fmla="*/ 376523 w 385191"/>
                <a:gd name="connsiteY5" fmla="*/ 0 h 385191"/>
                <a:gd name="connsiteX6" fmla="*/ 380905 w 385191"/>
                <a:gd name="connsiteY6" fmla="*/ 4286 h 385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5191" h="385191">
                  <a:moveTo>
                    <a:pt x="380905" y="4286"/>
                  </a:moveTo>
                  <a:lnTo>
                    <a:pt x="385191" y="8573"/>
                  </a:lnTo>
                  <a:lnTo>
                    <a:pt x="8573" y="385191"/>
                  </a:lnTo>
                  <a:lnTo>
                    <a:pt x="4286" y="380905"/>
                  </a:lnTo>
                  <a:cubicBezTo>
                    <a:pt x="2762" y="379476"/>
                    <a:pt x="1334" y="377952"/>
                    <a:pt x="0" y="376523"/>
                  </a:cubicBezTo>
                  <a:lnTo>
                    <a:pt x="376523" y="0"/>
                  </a:lnTo>
                  <a:cubicBezTo>
                    <a:pt x="377952" y="1334"/>
                    <a:pt x="379476" y="2667"/>
                    <a:pt x="380905" y="4286"/>
                  </a:cubicBezTo>
                  <a:close/>
                </a:path>
              </a:pathLst>
            </a:custGeom>
            <a:grpFill/>
            <a:ln w="9525"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56348370-4FD9-4A99-BB05-944D5B0B0E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35789" y="3268313"/>
              <a:ext cx="379761" cy="380237"/>
            </a:xfrm>
            <a:custGeom>
              <a:avLst/>
              <a:gdLst>
                <a:gd name="connsiteX0" fmla="*/ 372428 w 379761"/>
                <a:gd name="connsiteY0" fmla="*/ 0 h 380237"/>
                <a:gd name="connsiteX1" fmla="*/ 379762 w 379761"/>
                <a:gd name="connsiteY1" fmla="*/ 9525 h 380237"/>
                <a:gd name="connsiteX2" fmla="*/ 9525 w 379761"/>
                <a:gd name="connsiteY2" fmla="*/ 380238 h 380237"/>
                <a:gd name="connsiteX3" fmla="*/ 0 w 379761"/>
                <a:gd name="connsiteY3" fmla="*/ 372904 h 380237"/>
              </a:gdLst>
              <a:ahLst/>
              <a:cxnLst>
                <a:cxn ang="0">
                  <a:pos x="connsiteX0" y="connsiteY0"/>
                </a:cxn>
                <a:cxn ang="0">
                  <a:pos x="connsiteX1" y="connsiteY1"/>
                </a:cxn>
                <a:cxn ang="0">
                  <a:pos x="connsiteX2" y="connsiteY2"/>
                </a:cxn>
                <a:cxn ang="0">
                  <a:pos x="connsiteX3" y="connsiteY3"/>
                </a:cxn>
              </a:cxnLst>
              <a:rect l="l" t="t" r="r" b="b"/>
              <a:pathLst>
                <a:path w="379761" h="380237">
                  <a:moveTo>
                    <a:pt x="372428" y="0"/>
                  </a:moveTo>
                  <a:cubicBezTo>
                    <a:pt x="374999" y="3239"/>
                    <a:pt x="377381" y="6572"/>
                    <a:pt x="379762" y="9525"/>
                  </a:cubicBezTo>
                  <a:lnTo>
                    <a:pt x="9525" y="380238"/>
                  </a:lnTo>
                  <a:cubicBezTo>
                    <a:pt x="6096" y="377857"/>
                    <a:pt x="2762" y="375476"/>
                    <a:pt x="0" y="372904"/>
                  </a:cubicBezTo>
                  <a:close/>
                </a:path>
              </a:pathLst>
            </a:custGeom>
            <a:grpFill/>
            <a:ln w="9525"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D1146D46-43DB-4487-A191-0970511C33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2841" y="3305841"/>
              <a:ext cx="364807" cy="364807"/>
            </a:xfrm>
            <a:custGeom>
              <a:avLst/>
              <a:gdLst>
                <a:gd name="connsiteX0" fmla="*/ 359188 w 364807"/>
                <a:gd name="connsiteY0" fmla="*/ 0 h 364807"/>
                <a:gd name="connsiteX1" fmla="*/ 364808 w 364807"/>
                <a:gd name="connsiteY1" fmla="*/ 11621 h 364807"/>
                <a:gd name="connsiteX2" fmla="*/ 11621 w 364807"/>
                <a:gd name="connsiteY2" fmla="*/ 364808 h 364807"/>
                <a:gd name="connsiteX3" fmla="*/ 0 w 364807"/>
                <a:gd name="connsiteY3" fmla="*/ 359188 h 364807"/>
              </a:gdLst>
              <a:ahLst/>
              <a:cxnLst>
                <a:cxn ang="0">
                  <a:pos x="connsiteX0" y="connsiteY0"/>
                </a:cxn>
                <a:cxn ang="0">
                  <a:pos x="connsiteX1" y="connsiteY1"/>
                </a:cxn>
                <a:cxn ang="0">
                  <a:pos x="connsiteX2" y="connsiteY2"/>
                </a:cxn>
                <a:cxn ang="0">
                  <a:pos x="connsiteX3" y="connsiteY3"/>
                </a:cxn>
              </a:cxnLst>
              <a:rect l="l" t="t" r="r" b="b"/>
              <a:pathLst>
                <a:path w="364807" h="364807">
                  <a:moveTo>
                    <a:pt x="359188" y="0"/>
                  </a:moveTo>
                  <a:cubicBezTo>
                    <a:pt x="361188" y="3905"/>
                    <a:pt x="362998" y="7715"/>
                    <a:pt x="364808" y="11621"/>
                  </a:cubicBezTo>
                  <a:lnTo>
                    <a:pt x="11621" y="364808"/>
                  </a:lnTo>
                  <a:cubicBezTo>
                    <a:pt x="7715" y="362998"/>
                    <a:pt x="3905" y="361188"/>
                    <a:pt x="0" y="359188"/>
                  </a:cubicBezTo>
                  <a:close/>
                </a:path>
              </a:pathLst>
            </a:custGeom>
            <a:grpFill/>
            <a:ln w="9525" cap="flat">
              <a:noFill/>
              <a:prstDash val="solid"/>
              <a:miter/>
            </a:ln>
          </p:spPr>
          <p:txBody>
            <a:bodyPr rtlCol="0" anchor="ctr"/>
            <a:lstStyle/>
            <a:p>
              <a:endParaRPr lang="en-US"/>
            </a:p>
          </p:txBody>
        </p:sp>
        <p:sp>
          <p:nvSpPr>
            <p:cNvPr id="68" name="Freeform: Shape 67">
              <a:extLst>
                <a:ext uri="{FF2B5EF4-FFF2-40B4-BE49-F238E27FC236}">
                  <a16:creationId xmlns:a16="http://schemas.microsoft.com/office/drawing/2014/main" id="{517B7142-9D64-4D34-B23C-9471326AD6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16370" y="3349466"/>
              <a:ext cx="337280" cy="337280"/>
            </a:xfrm>
            <a:custGeom>
              <a:avLst/>
              <a:gdLst>
                <a:gd name="connsiteX0" fmla="*/ 333470 w 337280"/>
                <a:gd name="connsiteY0" fmla="*/ 0 h 337280"/>
                <a:gd name="connsiteX1" fmla="*/ 337280 w 337280"/>
                <a:gd name="connsiteY1" fmla="*/ 13430 h 337280"/>
                <a:gd name="connsiteX2" fmla="*/ 13430 w 337280"/>
                <a:gd name="connsiteY2" fmla="*/ 337280 h 337280"/>
                <a:gd name="connsiteX3" fmla="*/ 0 w 337280"/>
                <a:gd name="connsiteY3" fmla="*/ 333470 h 337280"/>
              </a:gdLst>
              <a:ahLst/>
              <a:cxnLst>
                <a:cxn ang="0">
                  <a:pos x="connsiteX0" y="connsiteY0"/>
                </a:cxn>
                <a:cxn ang="0">
                  <a:pos x="connsiteX1" y="connsiteY1"/>
                </a:cxn>
                <a:cxn ang="0">
                  <a:pos x="connsiteX2" y="connsiteY2"/>
                </a:cxn>
                <a:cxn ang="0">
                  <a:pos x="connsiteX3" y="connsiteY3"/>
                </a:cxn>
              </a:cxnLst>
              <a:rect l="l" t="t" r="r" b="b"/>
              <a:pathLst>
                <a:path w="337280" h="337280">
                  <a:moveTo>
                    <a:pt x="333470" y="0"/>
                  </a:moveTo>
                  <a:cubicBezTo>
                    <a:pt x="334899" y="4382"/>
                    <a:pt x="336137" y="8858"/>
                    <a:pt x="337280" y="13430"/>
                  </a:cubicBezTo>
                  <a:lnTo>
                    <a:pt x="13430" y="337280"/>
                  </a:lnTo>
                  <a:cubicBezTo>
                    <a:pt x="8858" y="336137"/>
                    <a:pt x="4382" y="334899"/>
                    <a:pt x="0" y="333470"/>
                  </a:cubicBezTo>
                  <a:close/>
                </a:path>
              </a:pathLst>
            </a:custGeom>
            <a:grpFill/>
            <a:ln w="9525" cap="flat">
              <a:noFill/>
              <a:prstDash val="solid"/>
              <a:miter/>
            </a:ln>
          </p:spPr>
          <p:txBody>
            <a:bodyPr rtlCol="0" anchor="ctr"/>
            <a:lstStyle/>
            <a:p>
              <a:endParaRPr lang="en-US"/>
            </a:p>
          </p:txBody>
        </p:sp>
        <p:sp>
          <p:nvSpPr>
            <p:cNvPr id="69" name="Freeform: Shape 68">
              <a:extLst>
                <a:ext uri="{FF2B5EF4-FFF2-40B4-BE49-F238E27FC236}">
                  <a16:creationId xmlns:a16="http://schemas.microsoft.com/office/drawing/2014/main" id="{E8EB71CD-AB26-440E-A0D5-E1081DB55A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67329" y="3400425"/>
              <a:ext cx="294227" cy="294132"/>
            </a:xfrm>
            <a:custGeom>
              <a:avLst/>
              <a:gdLst>
                <a:gd name="connsiteX0" fmla="*/ 292989 w 294227"/>
                <a:gd name="connsiteY0" fmla="*/ 0 h 294132"/>
                <a:gd name="connsiteX1" fmla="*/ 294227 w 294227"/>
                <a:gd name="connsiteY1" fmla="*/ 15907 h 294132"/>
                <a:gd name="connsiteX2" fmla="*/ 15907 w 294227"/>
                <a:gd name="connsiteY2" fmla="*/ 294132 h 294132"/>
                <a:gd name="connsiteX3" fmla="*/ 0 w 294227"/>
                <a:gd name="connsiteY3" fmla="*/ 292894 h 294132"/>
              </a:gdLst>
              <a:ahLst/>
              <a:cxnLst>
                <a:cxn ang="0">
                  <a:pos x="connsiteX0" y="connsiteY0"/>
                </a:cxn>
                <a:cxn ang="0">
                  <a:pos x="connsiteX1" y="connsiteY1"/>
                </a:cxn>
                <a:cxn ang="0">
                  <a:pos x="connsiteX2" y="connsiteY2"/>
                </a:cxn>
                <a:cxn ang="0">
                  <a:pos x="connsiteX3" y="connsiteY3"/>
                </a:cxn>
              </a:cxnLst>
              <a:rect l="l" t="t" r="r" b="b"/>
              <a:pathLst>
                <a:path w="294227" h="294132">
                  <a:moveTo>
                    <a:pt x="292989" y="0"/>
                  </a:moveTo>
                  <a:cubicBezTo>
                    <a:pt x="293561" y="5334"/>
                    <a:pt x="293942" y="10668"/>
                    <a:pt x="294227" y="15907"/>
                  </a:cubicBezTo>
                  <a:lnTo>
                    <a:pt x="15907" y="294132"/>
                  </a:lnTo>
                  <a:cubicBezTo>
                    <a:pt x="10668" y="294132"/>
                    <a:pt x="5334" y="293465"/>
                    <a:pt x="0" y="292894"/>
                  </a:cubicBezTo>
                  <a:close/>
                </a:path>
              </a:pathLst>
            </a:custGeom>
            <a:grpFill/>
            <a:ln w="9525" cap="flat">
              <a:noFill/>
              <a:prstDash val="solid"/>
              <a:miter/>
            </a:ln>
          </p:spPr>
          <p:txBody>
            <a:bodyPr rtlCol="0" anchor="ctr"/>
            <a:lstStyle/>
            <a:p>
              <a:endParaRPr lang="en-US"/>
            </a:p>
          </p:txBody>
        </p:sp>
        <p:sp>
          <p:nvSpPr>
            <p:cNvPr id="70" name="Freeform: Shape 69">
              <a:extLst>
                <a:ext uri="{FF2B5EF4-FFF2-40B4-BE49-F238E27FC236}">
                  <a16:creationId xmlns:a16="http://schemas.microsoft.com/office/drawing/2014/main" id="{34423BD2-7458-4680-AF49-5013C9D30E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29337" y="3462337"/>
              <a:ext cx="230314" cy="230314"/>
            </a:xfrm>
            <a:custGeom>
              <a:avLst/>
              <a:gdLst>
                <a:gd name="connsiteX0" fmla="*/ 230315 w 230314"/>
                <a:gd name="connsiteY0" fmla="*/ 0 h 230314"/>
                <a:gd name="connsiteX1" fmla="*/ 226886 w 230314"/>
                <a:gd name="connsiteY1" fmla="*/ 20574 h 230314"/>
                <a:gd name="connsiteX2" fmla="*/ 20669 w 230314"/>
                <a:gd name="connsiteY2" fmla="*/ 226790 h 230314"/>
                <a:gd name="connsiteX3" fmla="*/ 0 w 230314"/>
                <a:gd name="connsiteY3" fmla="*/ 230315 h 230314"/>
              </a:gdLst>
              <a:ahLst/>
              <a:cxnLst>
                <a:cxn ang="0">
                  <a:pos x="connsiteX0" y="connsiteY0"/>
                </a:cxn>
                <a:cxn ang="0">
                  <a:pos x="connsiteX1" y="connsiteY1"/>
                </a:cxn>
                <a:cxn ang="0">
                  <a:pos x="connsiteX2" y="connsiteY2"/>
                </a:cxn>
                <a:cxn ang="0">
                  <a:pos x="connsiteX3" y="connsiteY3"/>
                </a:cxn>
              </a:cxnLst>
              <a:rect l="l" t="t" r="r" b="b"/>
              <a:pathLst>
                <a:path w="230314" h="230314">
                  <a:moveTo>
                    <a:pt x="230315" y="0"/>
                  </a:moveTo>
                  <a:cubicBezTo>
                    <a:pt x="229457" y="6953"/>
                    <a:pt x="228314" y="13716"/>
                    <a:pt x="226886" y="20574"/>
                  </a:cubicBezTo>
                  <a:lnTo>
                    <a:pt x="20669" y="226790"/>
                  </a:lnTo>
                  <a:cubicBezTo>
                    <a:pt x="13811" y="228314"/>
                    <a:pt x="6953" y="229457"/>
                    <a:pt x="0" y="230315"/>
                  </a:cubicBezTo>
                  <a:close/>
                </a:path>
              </a:pathLst>
            </a:custGeom>
            <a:grpFill/>
            <a:ln w="9525" cap="flat">
              <a:no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25547DC8-8B87-4446-9CC9-65AF04A5FE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18682" y="3551682"/>
              <a:ext cx="112871" cy="112871"/>
            </a:xfrm>
            <a:custGeom>
              <a:avLst/>
              <a:gdLst>
                <a:gd name="connsiteX0" fmla="*/ 112871 w 112871"/>
                <a:gd name="connsiteY0" fmla="*/ 0 h 112871"/>
                <a:gd name="connsiteX1" fmla="*/ 0 w 112871"/>
                <a:gd name="connsiteY1" fmla="*/ 112871 h 112871"/>
              </a:gdLst>
              <a:ahLst/>
              <a:cxnLst>
                <a:cxn ang="0">
                  <a:pos x="connsiteX0" y="connsiteY0"/>
                </a:cxn>
                <a:cxn ang="0">
                  <a:pos x="connsiteX1" y="connsiteY1"/>
                </a:cxn>
              </a:cxnLst>
              <a:rect l="l" t="t" r="r" b="b"/>
              <a:pathLst>
                <a:path w="112871" h="112871">
                  <a:moveTo>
                    <a:pt x="112871" y="0"/>
                  </a:moveTo>
                  <a:cubicBezTo>
                    <a:pt x="87618" y="48239"/>
                    <a:pt x="48239" y="87618"/>
                    <a:pt x="0" y="112871"/>
                  </a:cubicBezTo>
                  <a:close/>
                </a:path>
              </a:pathLst>
            </a:custGeom>
            <a:grpFill/>
            <a:ln w="9525" cap="flat">
              <a:noFill/>
              <a:prstDash val="solid"/>
              <a:miter/>
            </a:ln>
          </p:spPr>
          <p:txBody>
            <a:bodyPr rtlCol="0" anchor="ctr"/>
            <a:lstStyle/>
            <a:p>
              <a:endParaRPr lang="en-US" dirty="0"/>
            </a:p>
          </p:txBody>
        </p:sp>
      </p:grpSp>
      <p:sp>
        <p:nvSpPr>
          <p:cNvPr id="73" name="Oval 72">
            <a:extLst>
              <a:ext uri="{FF2B5EF4-FFF2-40B4-BE49-F238E27FC236}">
                <a16:creationId xmlns:a16="http://schemas.microsoft.com/office/drawing/2014/main" id="{EC11F68A-CC71-4196-BBF3-20CDCD75D4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9502" y="4752208"/>
            <a:ext cx="365021" cy="365021"/>
          </a:xfrm>
          <a:prstGeom prst="ellipse">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5" name="Oval 74">
            <a:extLst>
              <a:ext uri="{FF2B5EF4-FFF2-40B4-BE49-F238E27FC236}">
                <a16:creationId xmlns:a16="http://schemas.microsoft.com/office/drawing/2014/main" id="{085F9950-F10E-4E64-962B-F703457898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9502" y="4752208"/>
            <a:ext cx="365021" cy="365021"/>
          </a:xfrm>
          <a:prstGeom prst="ellipse">
            <a:avLst/>
          </a:pr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 name="Content Placeholder 2">
            <a:extLst>
              <a:ext uri="{FF2B5EF4-FFF2-40B4-BE49-F238E27FC236}">
                <a16:creationId xmlns:a16="http://schemas.microsoft.com/office/drawing/2014/main" id="{B7F31141-B1DA-4BFC-86FD-1092C85E262F}"/>
              </a:ext>
            </a:extLst>
          </p:cNvPr>
          <p:cNvSpPr>
            <a:spLocks noGrp="1"/>
          </p:cNvSpPr>
          <p:nvPr>
            <p:ph idx="1"/>
          </p:nvPr>
        </p:nvSpPr>
        <p:spPr>
          <a:xfrm>
            <a:off x="6234868" y="1130846"/>
            <a:ext cx="5217173" cy="4351338"/>
          </a:xfrm>
        </p:spPr>
        <p:txBody>
          <a:bodyPr>
            <a:normAutofit/>
          </a:bodyPr>
          <a:lstStyle/>
          <a:p>
            <a:pPr algn="just">
              <a:buFont typeface="Wingdings" panose="05000000000000000000" pitchFamily="2" charset="2"/>
              <a:buChar char="§"/>
            </a:pPr>
            <a:r>
              <a:rPr lang="en-US" sz="2000" b="1" dirty="0">
                <a:solidFill>
                  <a:schemeClr val="bg1"/>
                </a:solidFill>
              </a:rPr>
              <a:t>Design Entry</a:t>
            </a:r>
          </a:p>
          <a:p>
            <a:pPr marL="0" indent="0" algn="just">
              <a:buNone/>
            </a:pPr>
            <a:r>
              <a:rPr lang="en-US" sz="2000" dirty="0">
                <a:solidFill>
                  <a:schemeClr val="bg1"/>
                </a:solidFill>
              </a:rPr>
              <a:t>	- This is the first step of any design process which involves entering into the CAD system a description of the circuit being designed either by </a:t>
            </a:r>
            <a:r>
              <a:rPr lang="en-US" sz="2000" dirty="0">
                <a:solidFill>
                  <a:schemeClr val="accent6"/>
                </a:solidFill>
              </a:rPr>
              <a:t>using schematic or writing source code</a:t>
            </a:r>
            <a:r>
              <a:rPr lang="en-US" sz="2000" dirty="0">
                <a:solidFill>
                  <a:schemeClr val="bg1"/>
                </a:solidFill>
              </a:rPr>
              <a:t>.</a:t>
            </a:r>
          </a:p>
          <a:p>
            <a:pPr algn="just"/>
            <a:endParaRPr lang="en-US" sz="2000" dirty="0">
              <a:solidFill>
                <a:schemeClr val="bg1"/>
              </a:solidFill>
            </a:endParaRPr>
          </a:p>
          <a:p>
            <a:pPr algn="just">
              <a:buFont typeface="Wingdings" panose="05000000000000000000" pitchFamily="2" charset="2"/>
              <a:buChar char="§"/>
            </a:pPr>
            <a:r>
              <a:rPr lang="en-US" sz="2000" b="1" dirty="0">
                <a:solidFill>
                  <a:schemeClr val="bg1"/>
                </a:solidFill>
              </a:rPr>
              <a:t>Logic Synthesis</a:t>
            </a:r>
          </a:p>
          <a:p>
            <a:pPr marL="0" indent="0" algn="just">
              <a:buNone/>
            </a:pPr>
            <a:r>
              <a:rPr lang="en-US" sz="2000" dirty="0">
                <a:solidFill>
                  <a:schemeClr val="bg1"/>
                </a:solidFill>
              </a:rPr>
              <a:t>	- Synthesis is the process of </a:t>
            </a:r>
            <a:r>
              <a:rPr lang="en-US" sz="2000" dirty="0">
                <a:solidFill>
                  <a:schemeClr val="accent6"/>
                </a:solidFill>
              </a:rPr>
              <a:t>generating a logic circuit</a:t>
            </a:r>
            <a:r>
              <a:rPr lang="en-US" sz="2000" dirty="0">
                <a:solidFill>
                  <a:schemeClr val="bg1"/>
                </a:solidFill>
              </a:rPr>
              <a:t> from an initial specification provided in the </a:t>
            </a:r>
            <a:r>
              <a:rPr lang="en-US" sz="2000" b="1" dirty="0">
                <a:solidFill>
                  <a:schemeClr val="bg1"/>
                </a:solidFill>
              </a:rPr>
              <a:t>Design Entry</a:t>
            </a:r>
            <a:r>
              <a:rPr lang="en-US" sz="2000" dirty="0">
                <a:solidFill>
                  <a:schemeClr val="bg1"/>
                </a:solidFill>
              </a:rPr>
              <a:t> stage. The output is a set of logic expressions that describe the logic functions needed to realize the circuit.</a:t>
            </a:r>
          </a:p>
          <a:p>
            <a:pPr marL="0" indent="0" algn="just">
              <a:buNone/>
            </a:pPr>
            <a:endParaRPr lang="en-US" sz="2000" dirty="0">
              <a:solidFill>
                <a:schemeClr val="bg1"/>
              </a:solidFill>
            </a:endParaRPr>
          </a:p>
        </p:txBody>
      </p:sp>
      <p:sp>
        <p:nvSpPr>
          <p:cNvPr id="4" name="Footer Placeholder 3">
            <a:extLst>
              <a:ext uri="{FF2B5EF4-FFF2-40B4-BE49-F238E27FC236}">
                <a16:creationId xmlns:a16="http://schemas.microsoft.com/office/drawing/2014/main" id="{58FA0B4F-8892-4132-9DF8-AD92D834B889}"/>
              </a:ext>
            </a:extLst>
          </p:cNvPr>
          <p:cNvSpPr>
            <a:spLocks noGrp="1"/>
          </p:cNvSpPr>
          <p:nvPr>
            <p:ph type="ftr" sz="quarter" idx="11"/>
          </p:nvPr>
        </p:nvSpPr>
        <p:spPr>
          <a:xfrm>
            <a:off x="4038600" y="6356350"/>
            <a:ext cx="4114800" cy="365125"/>
          </a:xfrm>
        </p:spPr>
        <p:txBody>
          <a:bodyPr anchorCtr="1">
            <a:normAutofit/>
          </a:bodyPr>
          <a:lstStyle/>
          <a:p>
            <a:pPr>
              <a:spcAft>
                <a:spcPts val="600"/>
              </a:spcAft>
            </a:pPr>
            <a:r>
              <a:rPr lang="en-US" b="1" dirty="0">
                <a:solidFill>
                  <a:schemeClr val="bg1"/>
                </a:solidFill>
              </a:rPr>
              <a:t>CSE460 : VLSI Design</a:t>
            </a:r>
            <a:r>
              <a:rPr lang="en-US" dirty="0">
                <a:solidFill>
                  <a:schemeClr val="bg1"/>
                </a:solidFill>
              </a:rPr>
              <a:t> </a:t>
            </a:r>
          </a:p>
        </p:txBody>
      </p:sp>
      <p:sp>
        <p:nvSpPr>
          <p:cNvPr id="5" name="Slide Number Placeholder 4">
            <a:extLst>
              <a:ext uri="{FF2B5EF4-FFF2-40B4-BE49-F238E27FC236}">
                <a16:creationId xmlns:a16="http://schemas.microsoft.com/office/drawing/2014/main" id="{AB55F852-4FF0-416C-9389-BB194B508318}"/>
              </a:ext>
            </a:extLst>
          </p:cNvPr>
          <p:cNvSpPr>
            <a:spLocks noGrp="1"/>
          </p:cNvSpPr>
          <p:nvPr>
            <p:ph type="sldNum" sz="quarter" idx="12"/>
          </p:nvPr>
        </p:nvSpPr>
        <p:spPr>
          <a:xfrm>
            <a:off x="8610600" y="6356350"/>
            <a:ext cx="2743200" cy="365125"/>
          </a:xfrm>
        </p:spPr>
        <p:txBody>
          <a:bodyPr>
            <a:normAutofit/>
          </a:bodyPr>
          <a:lstStyle/>
          <a:p>
            <a:pPr>
              <a:spcAft>
                <a:spcPts val="600"/>
              </a:spcAft>
            </a:pPr>
            <a:fld id="{4022722E-B8F0-49A7-B007-BC47D25684C4}" type="slidenum">
              <a:rPr lang="en-US">
                <a:solidFill>
                  <a:schemeClr val="bg1"/>
                </a:solidFill>
              </a:rPr>
              <a:pPr>
                <a:spcAft>
                  <a:spcPts val="600"/>
                </a:spcAft>
              </a:pPr>
              <a:t>4</a:t>
            </a:fld>
            <a:endParaRPr lang="en-US">
              <a:solidFill>
                <a:schemeClr val="bg1"/>
              </a:solidFill>
            </a:endParaRPr>
          </a:p>
        </p:txBody>
      </p:sp>
      <p:pic>
        <p:nvPicPr>
          <p:cNvPr id="26" name="Picture 25">
            <a:extLst>
              <a:ext uri="{FF2B5EF4-FFF2-40B4-BE49-F238E27FC236}">
                <a16:creationId xmlns:a16="http://schemas.microsoft.com/office/drawing/2014/main" id="{D570772D-3523-4D43-93AD-F92A43A0A6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4768" y="5790091"/>
            <a:ext cx="928231" cy="928231"/>
          </a:xfrm>
          <a:prstGeom prst="rect">
            <a:avLst/>
          </a:prstGeom>
        </p:spPr>
      </p:pic>
    </p:spTree>
    <p:extLst>
      <p:ext uri="{BB962C8B-B14F-4D97-AF65-F5344CB8AC3E}">
        <p14:creationId xmlns:p14="http://schemas.microsoft.com/office/powerpoint/2010/main" val="10438779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Rectangle 61">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1090DA6-CE45-4BE8-9C7B-144C753D0B8F}"/>
              </a:ext>
            </a:extLst>
          </p:cNvPr>
          <p:cNvSpPr>
            <a:spLocks noGrp="1"/>
          </p:cNvSpPr>
          <p:nvPr>
            <p:ph type="title"/>
          </p:nvPr>
        </p:nvSpPr>
        <p:spPr>
          <a:xfrm>
            <a:off x="1102368" y="694268"/>
            <a:ext cx="3553510" cy="5477932"/>
          </a:xfrm>
        </p:spPr>
        <p:txBody>
          <a:bodyPr>
            <a:normAutofit/>
          </a:bodyPr>
          <a:lstStyle/>
          <a:p>
            <a:pPr algn="ctr"/>
            <a:r>
              <a:rPr lang="en-US" dirty="0">
                <a:solidFill>
                  <a:schemeClr val="bg1"/>
                </a:solidFill>
              </a:rPr>
              <a:t>Introduction to  CAD Tools</a:t>
            </a:r>
          </a:p>
        </p:txBody>
      </p:sp>
      <p:grpSp>
        <p:nvGrpSpPr>
          <p:cNvPr id="64" name="Graphic 38">
            <a:extLst>
              <a:ext uri="{FF2B5EF4-FFF2-40B4-BE49-F238E27FC236}">
                <a16:creationId xmlns:a16="http://schemas.microsoft.com/office/drawing/2014/main" id="{1E8369D0-2C3B-4E27-AC6C-A246AC28CDA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02912"/>
            <a:ext cx="1910252" cy="709660"/>
            <a:chOff x="2267504" y="2540250"/>
            <a:chExt cx="1990951" cy="739640"/>
          </a:xfrm>
          <a:solidFill>
            <a:schemeClr val="bg1"/>
          </a:solidFill>
        </p:grpSpPr>
        <p:sp>
          <p:nvSpPr>
            <p:cNvPr id="65" name="Freeform: Shape 64">
              <a:extLst>
                <a:ext uri="{FF2B5EF4-FFF2-40B4-BE49-F238E27FC236}">
                  <a16:creationId xmlns:a16="http://schemas.microsoft.com/office/drawing/2014/main" id="{A3D5586F-4573-4C57-9793-1EBFDC8963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67504" y="254025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5835 h 286230"/>
                <a:gd name="connsiteX8" fmla="*/ 255835 w 1990951"/>
                <a:gd name="connsiteY8" fmla="*/ 0 h 286230"/>
                <a:gd name="connsiteX9" fmla="*/ 504071 w 1990951"/>
                <a:gd name="connsiteY9" fmla="*/ 245703 h 286230"/>
                <a:gd name="connsiteX10" fmla="*/ 749773 w 1990951"/>
                <a:gd name="connsiteY10" fmla="*/ 0 h 286230"/>
                <a:gd name="connsiteX11" fmla="*/ 995476 w 1990951"/>
                <a:gd name="connsiteY11" fmla="*/ 245703 h 286230"/>
                <a:gd name="connsiteX12" fmla="*/ 1243712 w 1990951"/>
                <a:gd name="connsiteY12" fmla="*/ 0 h 286230"/>
                <a:gd name="connsiteX13" fmla="*/ 1489414 w 1990951"/>
                <a:gd name="connsiteY13" fmla="*/ 245703 h 286230"/>
                <a:gd name="connsiteX14" fmla="*/ 1735117 w 1990951"/>
                <a:gd name="connsiteY14" fmla="*/ 0 h 286230"/>
                <a:gd name="connsiteX15" fmla="*/ 1990952 w 1990951"/>
                <a:gd name="connsiteY15" fmla="*/ 255835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5835"/>
                  </a:lnTo>
                  <a:lnTo>
                    <a:pt x="255835" y="0"/>
                  </a:lnTo>
                  <a:lnTo>
                    <a:pt x="504071" y="245703"/>
                  </a:lnTo>
                  <a:lnTo>
                    <a:pt x="749773" y="0"/>
                  </a:lnTo>
                  <a:lnTo>
                    <a:pt x="995476" y="245703"/>
                  </a:lnTo>
                  <a:lnTo>
                    <a:pt x="1243712" y="0"/>
                  </a:lnTo>
                  <a:lnTo>
                    <a:pt x="1489414" y="245703"/>
                  </a:lnTo>
                  <a:lnTo>
                    <a:pt x="1735117" y="0"/>
                  </a:lnTo>
                  <a:lnTo>
                    <a:pt x="1990952" y="255835"/>
                  </a:lnTo>
                  <a:lnTo>
                    <a:pt x="1973221" y="276099"/>
                  </a:lnTo>
                  <a:lnTo>
                    <a:pt x="1735117" y="40528"/>
                  </a:lnTo>
                  <a:close/>
                </a:path>
              </a:pathLst>
            </a:custGeom>
            <a:grpFill/>
            <a:ln w="25320" cap="flat">
              <a:noFill/>
              <a:prstDash val="solid"/>
              <a:miter/>
            </a:ln>
          </p:spPr>
          <p:txBody>
            <a:bodyPr rtlCol="0" anchor="ctr"/>
            <a:lstStyle/>
            <a:p>
              <a:endParaRPr lang="en-US" dirty="0"/>
            </a:p>
          </p:txBody>
        </p:sp>
        <p:sp>
          <p:nvSpPr>
            <p:cNvPr id="66" name="Freeform: Shape 65">
              <a:extLst>
                <a:ext uri="{FF2B5EF4-FFF2-40B4-BE49-F238E27FC236}">
                  <a16:creationId xmlns:a16="http://schemas.microsoft.com/office/drawing/2014/main" id="{5EED35EF-93A0-4921-941C-ECC67AE2A4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67504" y="299366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8368 h 286230"/>
                <a:gd name="connsiteX8" fmla="*/ 255835 w 1990951"/>
                <a:gd name="connsiteY8" fmla="*/ 0 h 286230"/>
                <a:gd name="connsiteX9" fmla="*/ 504071 w 1990951"/>
                <a:gd name="connsiteY9" fmla="*/ 248236 h 286230"/>
                <a:gd name="connsiteX10" fmla="*/ 749773 w 1990951"/>
                <a:gd name="connsiteY10" fmla="*/ 0 h 286230"/>
                <a:gd name="connsiteX11" fmla="*/ 995476 w 1990951"/>
                <a:gd name="connsiteY11" fmla="*/ 248236 h 286230"/>
                <a:gd name="connsiteX12" fmla="*/ 1243712 w 1990951"/>
                <a:gd name="connsiteY12" fmla="*/ 0 h 286230"/>
                <a:gd name="connsiteX13" fmla="*/ 1489414 w 1990951"/>
                <a:gd name="connsiteY13" fmla="*/ 248236 h 286230"/>
                <a:gd name="connsiteX14" fmla="*/ 1735117 w 1990951"/>
                <a:gd name="connsiteY14" fmla="*/ 0 h 286230"/>
                <a:gd name="connsiteX15" fmla="*/ 1990952 w 1990951"/>
                <a:gd name="connsiteY15" fmla="*/ 258368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8368"/>
                  </a:lnTo>
                  <a:lnTo>
                    <a:pt x="255835" y="0"/>
                  </a:lnTo>
                  <a:lnTo>
                    <a:pt x="504071" y="248236"/>
                  </a:lnTo>
                  <a:lnTo>
                    <a:pt x="749773" y="0"/>
                  </a:lnTo>
                  <a:lnTo>
                    <a:pt x="995476" y="248236"/>
                  </a:lnTo>
                  <a:lnTo>
                    <a:pt x="1243712" y="0"/>
                  </a:lnTo>
                  <a:lnTo>
                    <a:pt x="1489414" y="248236"/>
                  </a:lnTo>
                  <a:lnTo>
                    <a:pt x="1735117" y="0"/>
                  </a:lnTo>
                  <a:lnTo>
                    <a:pt x="1990952" y="258368"/>
                  </a:lnTo>
                  <a:lnTo>
                    <a:pt x="1973221" y="276099"/>
                  </a:lnTo>
                  <a:lnTo>
                    <a:pt x="1735117" y="40528"/>
                  </a:lnTo>
                  <a:close/>
                </a:path>
              </a:pathLst>
            </a:custGeom>
            <a:grpFill/>
            <a:ln w="25320" cap="flat">
              <a:noFill/>
              <a:prstDash val="solid"/>
              <a:miter/>
            </a:ln>
          </p:spPr>
          <p:txBody>
            <a:bodyPr rtlCol="0" anchor="ctr"/>
            <a:lstStyle/>
            <a:p>
              <a:endParaRPr lang="en-US"/>
            </a:p>
          </p:txBody>
        </p:sp>
      </p:grpSp>
      <p:grpSp>
        <p:nvGrpSpPr>
          <p:cNvPr id="68" name="Graphic 4">
            <a:extLst>
              <a:ext uri="{FF2B5EF4-FFF2-40B4-BE49-F238E27FC236}">
                <a16:creationId xmlns:a16="http://schemas.microsoft.com/office/drawing/2014/main" id="{C6F74901-2A71-43C3-837C-27CCD6B6D63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737426" y="2203010"/>
            <a:ext cx="975169" cy="975171"/>
            <a:chOff x="5829300" y="3162300"/>
            <a:chExt cx="532256" cy="532257"/>
          </a:xfrm>
          <a:solidFill>
            <a:schemeClr val="bg1"/>
          </a:solidFill>
        </p:grpSpPr>
        <p:sp>
          <p:nvSpPr>
            <p:cNvPr id="69" name="Freeform: Shape 68">
              <a:extLst>
                <a:ext uri="{FF2B5EF4-FFF2-40B4-BE49-F238E27FC236}">
                  <a16:creationId xmlns:a16="http://schemas.microsoft.com/office/drawing/2014/main" id="{A92DF49A-063A-4F60-BE30-D268264925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9208" y="3192208"/>
              <a:ext cx="112966" cy="112966"/>
            </a:xfrm>
            <a:custGeom>
              <a:avLst/>
              <a:gdLst>
                <a:gd name="connsiteX0" fmla="*/ 112967 w 112966"/>
                <a:gd name="connsiteY0" fmla="*/ 0 h 112966"/>
                <a:gd name="connsiteX1" fmla="*/ 0 w 112966"/>
                <a:gd name="connsiteY1" fmla="*/ 112967 h 112966"/>
                <a:gd name="connsiteX2" fmla="*/ 112967 w 112966"/>
                <a:gd name="connsiteY2" fmla="*/ 0 h 112966"/>
              </a:gdLst>
              <a:ahLst/>
              <a:cxnLst>
                <a:cxn ang="0">
                  <a:pos x="connsiteX0" y="connsiteY0"/>
                </a:cxn>
                <a:cxn ang="0">
                  <a:pos x="connsiteX1" y="connsiteY1"/>
                </a:cxn>
                <a:cxn ang="0">
                  <a:pos x="connsiteX2" y="connsiteY2"/>
                </a:cxn>
              </a:cxnLst>
              <a:rect l="l" t="t" r="r" b="b"/>
              <a:pathLst>
                <a:path w="112966" h="112966">
                  <a:moveTo>
                    <a:pt x="112967" y="0"/>
                  </a:moveTo>
                  <a:lnTo>
                    <a:pt x="0" y="112967"/>
                  </a:lnTo>
                  <a:cubicBezTo>
                    <a:pt x="25356" y="64747"/>
                    <a:pt x="64747" y="25356"/>
                    <a:pt x="112967" y="0"/>
                  </a:cubicBezTo>
                  <a:close/>
                </a:path>
              </a:pathLst>
            </a:custGeom>
            <a:grpFill/>
            <a:ln w="9525" cap="flat">
              <a:noFill/>
              <a:prstDash val="solid"/>
              <a:miter/>
            </a:ln>
          </p:spPr>
          <p:txBody>
            <a:bodyPr rtlCol="0" anchor="ctr"/>
            <a:lstStyle/>
            <a:p>
              <a:endParaRPr lang="en-US"/>
            </a:p>
          </p:txBody>
        </p:sp>
        <p:sp>
          <p:nvSpPr>
            <p:cNvPr id="70" name="Freeform: Shape 69">
              <a:extLst>
                <a:ext uri="{FF2B5EF4-FFF2-40B4-BE49-F238E27FC236}">
                  <a16:creationId xmlns:a16="http://schemas.microsoft.com/office/drawing/2014/main" id="{70DCBBE0-7DEE-43ED-BEE3-ABB179CFC1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1205" y="3164205"/>
              <a:ext cx="230314" cy="230314"/>
            </a:xfrm>
            <a:custGeom>
              <a:avLst/>
              <a:gdLst>
                <a:gd name="connsiteX0" fmla="*/ 230314 w 230314"/>
                <a:gd name="connsiteY0" fmla="*/ 0 h 230314"/>
                <a:gd name="connsiteX1" fmla="*/ 0 w 230314"/>
                <a:gd name="connsiteY1" fmla="*/ 230314 h 230314"/>
                <a:gd name="connsiteX2" fmla="*/ 3524 w 230314"/>
                <a:gd name="connsiteY2" fmla="*/ 209550 h 230314"/>
                <a:gd name="connsiteX3" fmla="*/ 209550 w 230314"/>
                <a:gd name="connsiteY3" fmla="*/ 3524 h 230314"/>
                <a:gd name="connsiteX4" fmla="*/ 230314 w 230314"/>
                <a:gd name="connsiteY4" fmla="*/ 0 h 230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314" h="230314">
                  <a:moveTo>
                    <a:pt x="230314" y="0"/>
                  </a:moveTo>
                  <a:lnTo>
                    <a:pt x="0" y="230314"/>
                  </a:lnTo>
                  <a:cubicBezTo>
                    <a:pt x="953" y="223361"/>
                    <a:pt x="2095" y="216408"/>
                    <a:pt x="3524" y="209550"/>
                  </a:cubicBezTo>
                  <a:lnTo>
                    <a:pt x="209550" y="3524"/>
                  </a:lnTo>
                  <a:cubicBezTo>
                    <a:pt x="216408" y="2095"/>
                    <a:pt x="223361" y="953"/>
                    <a:pt x="230314" y="0"/>
                  </a:cubicBezTo>
                  <a:close/>
                </a:path>
              </a:pathLst>
            </a:custGeom>
            <a:grpFill/>
            <a:ln w="9525" cap="flat">
              <a:no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539FE8DF-D1B2-4074-9BDF-C458EA0123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29300" y="3162300"/>
              <a:ext cx="294131" cy="294131"/>
            </a:xfrm>
            <a:custGeom>
              <a:avLst/>
              <a:gdLst>
                <a:gd name="connsiteX0" fmla="*/ 294132 w 294131"/>
                <a:gd name="connsiteY0" fmla="*/ 1238 h 294131"/>
                <a:gd name="connsiteX1" fmla="*/ 1238 w 294131"/>
                <a:gd name="connsiteY1" fmla="*/ 294132 h 294131"/>
                <a:gd name="connsiteX2" fmla="*/ 0 w 294131"/>
                <a:gd name="connsiteY2" fmla="*/ 278225 h 294131"/>
                <a:gd name="connsiteX3" fmla="*/ 278225 w 294131"/>
                <a:gd name="connsiteY3" fmla="*/ 0 h 294131"/>
                <a:gd name="connsiteX4" fmla="*/ 294132 w 294131"/>
                <a:gd name="connsiteY4" fmla="*/ 1238 h 294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131" h="294131">
                  <a:moveTo>
                    <a:pt x="294132" y="1238"/>
                  </a:moveTo>
                  <a:lnTo>
                    <a:pt x="1238" y="294132"/>
                  </a:lnTo>
                  <a:cubicBezTo>
                    <a:pt x="667" y="288893"/>
                    <a:pt x="0" y="283559"/>
                    <a:pt x="0" y="278225"/>
                  </a:cubicBezTo>
                  <a:lnTo>
                    <a:pt x="278225" y="0"/>
                  </a:lnTo>
                  <a:cubicBezTo>
                    <a:pt x="283559" y="0"/>
                    <a:pt x="288893" y="667"/>
                    <a:pt x="294132" y="1238"/>
                  </a:cubicBezTo>
                  <a:close/>
                </a:path>
              </a:pathLst>
            </a:custGeom>
            <a:grpFill/>
            <a:ln w="9525" cap="flat">
              <a:noFill/>
              <a:prstDash val="solid"/>
              <a:miter/>
            </a:ln>
          </p:spPr>
          <p:txBody>
            <a:bodyPr rtlCol="0" anchor="ctr"/>
            <a:lstStyle/>
            <a:p>
              <a:endParaRPr lang="en-US"/>
            </a:p>
          </p:txBody>
        </p:sp>
        <p:sp>
          <p:nvSpPr>
            <p:cNvPr id="72" name="Freeform: Shape 71">
              <a:extLst>
                <a:ext uri="{FF2B5EF4-FFF2-40B4-BE49-F238E27FC236}">
                  <a16:creationId xmlns:a16="http://schemas.microsoft.com/office/drawing/2014/main" id="{61C143B5-6E24-417D-A035-65747A8E9D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7205" y="3170110"/>
              <a:ext cx="337184" cy="337280"/>
            </a:xfrm>
            <a:custGeom>
              <a:avLst/>
              <a:gdLst>
                <a:gd name="connsiteX0" fmla="*/ 337185 w 337184"/>
                <a:gd name="connsiteY0" fmla="*/ 3905 h 337280"/>
                <a:gd name="connsiteX1" fmla="*/ 3810 w 337184"/>
                <a:gd name="connsiteY1" fmla="*/ 337280 h 337280"/>
                <a:gd name="connsiteX2" fmla="*/ 0 w 337184"/>
                <a:gd name="connsiteY2" fmla="*/ 323850 h 337280"/>
                <a:gd name="connsiteX3" fmla="*/ 323850 w 337184"/>
                <a:gd name="connsiteY3" fmla="*/ 0 h 337280"/>
                <a:gd name="connsiteX4" fmla="*/ 337185 w 337184"/>
                <a:gd name="connsiteY4" fmla="*/ 3905 h 33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184" h="337280">
                  <a:moveTo>
                    <a:pt x="337185" y="3905"/>
                  </a:moveTo>
                  <a:lnTo>
                    <a:pt x="3810" y="337280"/>
                  </a:lnTo>
                  <a:cubicBezTo>
                    <a:pt x="2381" y="332899"/>
                    <a:pt x="1143" y="328422"/>
                    <a:pt x="0" y="323850"/>
                  </a:cubicBezTo>
                  <a:lnTo>
                    <a:pt x="323850" y="0"/>
                  </a:lnTo>
                  <a:cubicBezTo>
                    <a:pt x="328327" y="1715"/>
                    <a:pt x="332804" y="2477"/>
                    <a:pt x="337185" y="3905"/>
                  </a:cubicBezTo>
                  <a:close/>
                </a:path>
              </a:pathLst>
            </a:custGeom>
            <a:grpFill/>
            <a:ln w="9525" cap="flat">
              <a:noFill/>
              <a:prstDash val="solid"/>
              <a:miter/>
            </a:ln>
          </p:spPr>
          <p:txBody>
            <a:bodyPr rtlCol="0" anchor="ctr"/>
            <a:lstStyle/>
            <a:p>
              <a:endParaRPr lang="en-US"/>
            </a:p>
          </p:txBody>
        </p:sp>
        <p:sp>
          <p:nvSpPr>
            <p:cNvPr id="73" name="Freeform: Shape 72">
              <a:extLst>
                <a:ext uri="{FF2B5EF4-FFF2-40B4-BE49-F238E27FC236}">
                  <a16:creationId xmlns:a16="http://schemas.microsoft.com/office/drawing/2014/main" id="{0331ED8C-8819-4FFB-BF3C-FDA6A90D4B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3207" y="3186207"/>
              <a:ext cx="364617" cy="364617"/>
            </a:xfrm>
            <a:custGeom>
              <a:avLst/>
              <a:gdLst>
                <a:gd name="connsiteX0" fmla="*/ 364617 w 364617"/>
                <a:gd name="connsiteY0" fmla="*/ 5620 h 364617"/>
                <a:gd name="connsiteX1" fmla="*/ 5620 w 364617"/>
                <a:gd name="connsiteY1" fmla="*/ 364617 h 364617"/>
                <a:gd name="connsiteX2" fmla="*/ 0 w 364617"/>
                <a:gd name="connsiteY2" fmla="*/ 353187 h 364617"/>
                <a:gd name="connsiteX3" fmla="*/ 353187 w 364617"/>
                <a:gd name="connsiteY3" fmla="*/ 0 h 364617"/>
                <a:gd name="connsiteX4" fmla="*/ 364617 w 364617"/>
                <a:gd name="connsiteY4" fmla="*/ 5620 h 364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617" h="364617">
                  <a:moveTo>
                    <a:pt x="364617" y="5620"/>
                  </a:moveTo>
                  <a:lnTo>
                    <a:pt x="5620" y="364617"/>
                  </a:lnTo>
                  <a:cubicBezTo>
                    <a:pt x="3620" y="360902"/>
                    <a:pt x="1715" y="357092"/>
                    <a:pt x="0" y="353187"/>
                  </a:cubicBezTo>
                  <a:lnTo>
                    <a:pt x="353187" y="0"/>
                  </a:lnTo>
                  <a:cubicBezTo>
                    <a:pt x="357092" y="1715"/>
                    <a:pt x="360902" y="3715"/>
                    <a:pt x="364617" y="5620"/>
                  </a:cubicBezTo>
                  <a:close/>
                </a:path>
              </a:pathLst>
            </a:custGeom>
            <a:grpFill/>
            <a:ln w="9525" cap="flat">
              <a:no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id="{2A39574D-5ECC-4A94-9CB6-646D90DA5A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5305" y="3208305"/>
              <a:ext cx="380238" cy="380238"/>
            </a:xfrm>
            <a:custGeom>
              <a:avLst/>
              <a:gdLst>
                <a:gd name="connsiteX0" fmla="*/ 380238 w 380238"/>
                <a:gd name="connsiteY0" fmla="*/ 7239 h 380238"/>
                <a:gd name="connsiteX1" fmla="*/ 7239 w 380238"/>
                <a:gd name="connsiteY1" fmla="*/ 380238 h 380238"/>
                <a:gd name="connsiteX2" fmla="*/ 0 w 380238"/>
                <a:gd name="connsiteY2" fmla="*/ 370713 h 380238"/>
                <a:gd name="connsiteX3" fmla="*/ 370237 w 380238"/>
                <a:gd name="connsiteY3" fmla="*/ 0 h 380238"/>
                <a:gd name="connsiteX4" fmla="*/ 380238 w 380238"/>
                <a:gd name="connsiteY4" fmla="*/ 7239 h 380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238" h="380238">
                  <a:moveTo>
                    <a:pt x="380238" y="7239"/>
                  </a:moveTo>
                  <a:lnTo>
                    <a:pt x="7239" y="380238"/>
                  </a:lnTo>
                  <a:cubicBezTo>
                    <a:pt x="4763" y="377000"/>
                    <a:pt x="2381" y="373571"/>
                    <a:pt x="0" y="370713"/>
                  </a:cubicBezTo>
                  <a:lnTo>
                    <a:pt x="370237" y="0"/>
                  </a:lnTo>
                  <a:cubicBezTo>
                    <a:pt x="373571" y="2381"/>
                    <a:pt x="377000" y="4763"/>
                    <a:pt x="380238" y="7239"/>
                  </a:cubicBezTo>
                  <a:close/>
                </a:path>
              </a:pathLst>
            </a:custGeom>
            <a:grpFill/>
            <a:ln w="9525" cap="flat">
              <a:noFill/>
              <a:prstDash val="solid"/>
              <a:miter/>
            </a:ln>
          </p:spPr>
          <p:txBody>
            <a:bodyPr rtlCol="0" anchor="ctr"/>
            <a:lstStyle/>
            <a:p>
              <a:endParaRPr lang="en-US"/>
            </a:p>
          </p:txBody>
        </p:sp>
        <p:sp>
          <p:nvSpPr>
            <p:cNvPr id="75" name="Freeform: Shape 74">
              <a:extLst>
                <a:ext uri="{FF2B5EF4-FFF2-40B4-BE49-F238E27FC236}">
                  <a16:creationId xmlns:a16="http://schemas.microsoft.com/office/drawing/2014/main" id="{6A73D6F7-977D-4026-8F68-CA63C162C6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02832" y="3235832"/>
              <a:ext cx="385191" cy="385191"/>
            </a:xfrm>
            <a:custGeom>
              <a:avLst/>
              <a:gdLst>
                <a:gd name="connsiteX0" fmla="*/ 380905 w 385191"/>
                <a:gd name="connsiteY0" fmla="*/ 4286 h 385191"/>
                <a:gd name="connsiteX1" fmla="*/ 385191 w 385191"/>
                <a:gd name="connsiteY1" fmla="*/ 8573 h 385191"/>
                <a:gd name="connsiteX2" fmla="*/ 8573 w 385191"/>
                <a:gd name="connsiteY2" fmla="*/ 385191 h 385191"/>
                <a:gd name="connsiteX3" fmla="*/ 4286 w 385191"/>
                <a:gd name="connsiteY3" fmla="*/ 380905 h 385191"/>
                <a:gd name="connsiteX4" fmla="*/ 0 w 385191"/>
                <a:gd name="connsiteY4" fmla="*/ 376523 h 385191"/>
                <a:gd name="connsiteX5" fmla="*/ 376523 w 385191"/>
                <a:gd name="connsiteY5" fmla="*/ 0 h 385191"/>
                <a:gd name="connsiteX6" fmla="*/ 380905 w 385191"/>
                <a:gd name="connsiteY6" fmla="*/ 4286 h 385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5191" h="385191">
                  <a:moveTo>
                    <a:pt x="380905" y="4286"/>
                  </a:moveTo>
                  <a:lnTo>
                    <a:pt x="385191" y="8573"/>
                  </a:lnTo>
                  <a:lnTo>
                    <a:pt x="8573" y="385191"/>
                  </a:lnTo>
                  <a:lnTo>
                    <a:pt x="4286" y="380905"/>
                  </a:lnTo>
                  <a:cubicBezTo>
                    <a:pt x="2762" y="379476"/>
                    <a:pt x="1334" y="377952"/>
                    <a:pt x="0" y="376523"/>
                  </a:cubicBezTo>
                  <a:lnTo>
                    <a:pt x="376523" y="0"/>
                  </a:lnTo>
                  <a:cubicBezTo>
                    <a:pt x="377952" y="1334"/>
                    <a:pt x="379476" y="2667"/>
                    <a:pt x="380905" y="4286"/>
                  </a:cubicBezTo>
                  <a:close/>
                </a:path>
              </a:pathLst>
            </a:custGeom>
            <a:grpFill/>
            <a:ln w="9525" cap="flat">
              <a:noFill/>
              <a:prstDash val="solid"/>
              <a:miter/>
            </a:ln>
          </p:spPr>
          <p:txBody>
            <a:bodyPr rtlCol="0" anchor="ctr"/>
            <a:lstStyle/>
            <a:p>
              <a:endParaRPr lang="en-US"/>
            </a:p>
          </p:txBody>
        </p:sp>
        <p:sp>
          <p:nvSpPr>
            <p:cNvPr id="76" name="Freeform: Shape 75">
              <a:extLst>
                <a:ext uri="{FF2B5EF4-FFF2-40B4-BE49-F238E27FC236}">
                  <a16:creationId xmlns:a16="http://schemas.microsoft.com/office/drawing/2014/main" id="{56348370-4FD9-4A99-BB05-944D5B0B0E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35789" y="3268313"/>
              <a:ext cx="379761" cy="380237"/>
            </a:xfrm>
            <a:custGeom>
              <a:avLst/>
              <a:gdLst>
                <a:gd name="connsiteX0" fmla="*/ 372428 w 379761"/>
                <a:gd name="connsiteY0" fmla="*/ 0 h 380237"/>
                <a:gd name="connsiteX1" fmla="*/ 379762 w 379761"/>
                <a:gd name="connsiteY1" fmla="*/ 9525 h 380237"/>
                <a:gd name="connsiteX2" fmla="*/ 9525 w 379761"/>
                <a:gd name="connsiteY2" fmla="*/ 380238 h 380237"/>
                <a:gd name="connsiteX3" fmla="*/ 0 w 379761"/>
                <a:gd name="connsiteY3" fmla="*/ 372904 h 380237"/>
              </a:gdLst>
              <a:ahLst/>
              <a:cxnLst>
                <a:cxn ang="0">
                  <a:pos x="connsiteX0" y="connsiteY0"/>
                </a:cxn>
                <a:cxn ang="0">
                  <a:pos x="connsiteX1" y="connsiteY1"/>
                </a:cxn>
                <a:cxn ang="0">
                  <a:pos x="connsiteX2" y="connsiteY2"/>
                </a:cxn>
                <a:cxn ang="0">
                  <a:pos x="connsiteX3" y="connsiteY3"/>
                </a:cxn>
              </a:cxnLst>
              <a:rect l="l" t="t" r="r" b="b"/>
              <a:pathLst>
                <a:path w="379761" h="380237">
                  <a:moveTo>
                    <a:pt x="372428" y="0"/>
                  </a:moveTo>
                  <a:cubicBezTo>
                    <a:pt x="374999" y="3239"/>
                    <a:pt x="377381" y="6572"/>
                    <a:pt x="379762" y="9525"/>
                  </a:cubicBezTo>
                  <a:lnTo>
                    <a:pt x="9525" y="380238"/>
                  </a:lnTo>
                  <a:cubicBezTo>
                    <a:pt x="6096" y="377857"/>
                    <a:pt x="2762" y="375476"/>
                    <a:pt x="0" y="372904"/>
                  </a:cubicBezTo>
                  <a:close/>
                </a:path>
              </a:pathLst>
            </a:custGeom>
            <a:grpFill/>
            <a:ln w="9525" cap="flat">
              <a:no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D1146D46-43DB-4487-A191-0970511C33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2841" y="3305841"/>
              <a:ext cx="364807" cy="364807"/>
            </a:xfrm>
            <a:custGeom>
              <a:avLst/>
              <a:gdLst>
                <a:gd name="connsiteX0" fmla="*/ 359188 w 364807"/>
                <a:gd name="connsiteY0" fmla="*/ 0 h 364807"/>
                <a:gd name="connsiteX1" fmla="*/ 364808 w 364807"/>
                <a:gd name="connsiteY1" fmla="*/ 11621 h 364807"/>
                <a:gd name="connsiteX2" fmla="*/ 11621 w 364807"/>
                <a:gd name="connsiteY2" fmla="*/ 364808 h 364807"/>
                <a:gd name="connsiteX3" fmla="*/ 0 w 364807"/>
                <a:gd name="connsiteY3" fmla="*/ 359188 h 364807"/>
              </a:gdLst>
              <a:ahLst/>
              <a:cxnLst>
                <a:cxn ang="0">
                  <a:pos x="connsiteX0" y="connsiteY0"/>
                </a:cxn>
                <a:cxn ang="0">
                  <a:pos x="connsiteX1" y="connsiteY1"/>
                </a:cxn>
                <a:cxn ang="0">
                  <a:pos x="connsiteX2" y="connsiteY2"/>
                </a:cxn>
                <a:cxn ang="0">
                  <a:pos x="connsiteX3" y="connsiteY3"/>
                </a:cxn>
              </a:cxnLst>
              <a:rect l="l" t="t" r="r" b="b"/>
              <a:pathLst>
                <a:path w="364807" h="364807">
                  <a:moveTo>
                    <a:pt x="359188" y="0"/>
                  </a:moveTo>
                  <a:cubicBezTo>
                    <a:pt x="361188" y="3905"/>
                    <a:pt x="362998" y="7715"/>
                    <a:pt x="364808" y="11621"/>
                  </a:cubicBezTo>
                  <a:lnTo>
                    <a:pt x="11621" y="364808"/>
                  </a:lnTo>
                  <a:cubicBezTo>
                    <a:pt x="7715" y="362998"/>
                    <a:pt x="3905" y="361188"/>
                    <a:pt x="0" y="359188"/>
                  </a:cubicBezTo>
                  <a:close/>
                </a:path>
              </a:pathLst>
            </a:custGeom>
            <a:grpFill/>
            <a:ln w="9525" cap="flat">
              <a:no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id="{517B7142-9D64-4D34-B23C-9471326AD6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16370" y="3349466"/>
              <a:ext cx="337280" cy="337280"/>
            </a:xfrm>
            <a:custGeom>
              <a:avLst/>
              <a:gdLst>
                <a:gd name="connsiteX0" fmla="*/ 333470 w 337280"/>
                <a:gd name="connsiteY0" fmla="*/ 0 h 337280"/>
                <a:gd name="connsiteX1" fmla="*/ 337280 w 337280"/>
                <a:gd name="connsiteY1" fmla="*/ 13430 h 337280"/>
                <a:gd name="connsiteX2" fmla="*/ 13430 w 337280"/>
                <a:gd name="connsiteY2" fmla="*/ 337280 h 337280"/>
                <a:gd name="connsiteX3" fmla="*/ 0 w 337280"/>
                <a:gd name="connsiteY3" fmla="*/ 333470 h 337280"/>
              </a:gdLst>
              <a:ahLst/>
              <a:cxnLst>
                <a:cxn ang="0">
                  <a:pos x="connsiteX0" y="connsiteY0"/>
                </a:cxn>
                <a:cxn ang="0">
                  <a:pos x="connsiteX1" y="connsiteY1"/>
                </a:cxn>
                <a:cxn ang="0">
                  <a:pos x="connsiteX2" y="connsiteY2"/>
                </a:cxn>
                <a:cxn ang="0">
                  <a:pos x="connsiteX3" y="connsiteY3"/>
                </a:cxn>
              </a:cxnLst>
              <a:rect l="l" t="t" r="r" b="b"/>
              <a:pathLst>
                <a:path w="337280" h="337280">
                  <a:moveTo>
                    <a:pt x="333470" y="0"/>
                  </a:moveTo>
                  <a:cubicBezTo>
                    <a:pt x="334899" y="4382"/>
                    <a:pt x="336137" y="8858"/>
                    <a:pt x="337280" y="13430"/>
                  </a:cubicBezTo>
                  <a:lnTo>
                    <a:pt x="13430" y="337280"/>
                  </a:lnTo>
                  <a:cubicBezTo>
                    <a:pt x="8858" y="336137"/>
                    <a:pt x="4382" y="334899"/>
                    <a:pt x="0" y="333470"/>
                  </a:cubicBezTo>
                  <a:close/>
                </a:path>
              </a:pathLst>
            </a:custGeom>
            <a:grpFill/>
            <a:ln w="9525" cap="flat">
              <a:noFill/>
              <a:prstDash val="solid"/>
              <a:miter/>
            </a:ln>
          </p:spPr>
          <p:txBody>
            <a:bodyPr rtlCol="0" anchor="ctr"/>
            <a:lstStyle/>
            <a:p>
              <a:endParaRPr lang="en-US"/>
            </a:p>
          </p:txBody>
        </p:sp>
        <p:sp>
          <p:nvSpPr>
            <p:cNvPr id="79" name="Freeform: Shape 78">
              <a:extLst>
                <a:ext uri="{FF2B5EF4-FFF2-40B4-BE49-F238E27FC236}">
                  <a16:creationId xmlns:a16="http://schemas.microsoft.com/office/drawing/2014/main" id="{E8EB71CD-AB26-440E-A0D5-E1081DB55A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67329" y="3400425"/>
              <a:ext cx="294227" cy="294132"/>
            </a:xfrm>
            <a:custGeom>
              <a:avLst/>
              <a:gdLst>
                <a:gd name="connsiteX0" fmla="*/ 292989 w 294227"/>
                <a:gd name="connsiteY0" fmla="*/ 0 h 294132"/>
                <a:gd name="connsiteX1" fmla="*/ 294227 w 294227"/>
                <a:gd name="connsiteY1" fmla="*/ 15907 h 294132"/>
                <a:gd name="connsiteX2" fmla="*/ 15907 w 294227"/>
                <a:gd name="connsiteY2" fmla="*/ 294132 h 294132"/>
                <a:gd name="connsiteX3" fmla="*/ 0 w 294227"/>
                <a:gd name="connsiteY3" fmla="*/ 292894 h 294132"/>
              </a:gdLst>
              <a:ahLst/>
              <a:cxnLst>
                <a:cxn ang="0">
                  <a:pos x="connsiteX0" y="connsiteY0"/>
                </a:cxn>
                <a:cxn ang="0">
                  <a:pos x="connsiteX1" y="connsiteY1"/>
                </a:cxn>
                <a:cxn ang="0">
                  <a:pos x="connsiteX2" y="connsiteY2"/>
                </a:cxn>
                <a:cxn ang="0">
                  <a:pos x="connsiteX3" y="connsiteY3"/>
                </a:cxn>
              </a:cxnLst>
              <a:rect l="l" t="t" r="r" b="b"/>
              <a:pathLst>
                <a:path w="294227" h="294132">
                  <a:moveTo>
                    <a:pt x="292989" y="0"/>
                  </a:moveTo>
                  <a:cubicBezTo>
                    <a:pt x="293561" y="5334"/>
                    <a:pt x="293942" y="10668"/>
                    <a:pt x="294227" y="15907"/>
                  </a:cubicBezTo>
                  <a:lnTo>
                    <a:pt x="15907" y="294132"/>
                  </a:lnTo>
                  <a:cubicBezTo>
                    <a:pt x="10668" y="294132"/>
                    <a:pt x="5334" y="293465"/>
                    <a:pt x="0" y="292894"/>
                  </a:cubicBezTo>
                  <a:close/>
                </a:path>
              </a:pathLst>
            </a:custGeom>
            <a:grpFill/>
            <a:ln w="9525" cap="flat">
              <a:noFill/>
              <a:prstDash val="solid"/>
              <a:miter/>
            </a:ln>
          </p:spPr>
          <p:txBody>
            <a:bodyPr rtlCol="0" anchor="ctr"/>
            <a:lstStyle/>
            <a:p>
              <a:endParaRPr lang="en-US"/>
            </a:p>
          </p:txBody>
        </p:sp>
        <p:sp>
          <p:nvSpPr>
            <p:cNvPr id="80" name="Freeform: Shape 79">
              <a:extLst>
                <a:ext uri="{FF2B5EF4-FFF2-40B4-BE49-F238E27FC236}">
                  <a16:creationId xmlns:a16="http://schemas.microsoft.com/office/drawing/2014/main" id="{34423BD2-7458-4680-AF49-5013C9D30E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29337" y="3462337"/>
              <a:ext cx="230314" cy="230314"/>
            </a:xfrm>
            <a:custGeom>
              <a:avLst/>
              <a:gdLst>
                <a:gd name="connsiteX0" fmla="*/ 230315 w 230314"/>
                <a:gd name="connsiteY0" fmla="*/ 0 h 230314"/>
                <a:gd name="connsiteX1" fmla="*/ 226886 w 230314"/>
                <a:gd name="connsiteY1" fmla="*/ 20574 h 230314"/>
                <a:gd name="connsiteX2" fmla="*/ 20669 w 230314"/>
                <a:gd name="connsiteY2" fmla="*/ 226790 h 230314"/>
                <a:gd name="connsiteX3" fmla="*/ 0 w 230314"/>
                <a:gd name="connsiteY3" fmla="*/ 230315 h 230314"/>
              </a:gdLst>
              <a:ahLst/>
              <a:cxnLst>
                <a:cxn ang="0">
                  <a:pos x="connsiteX0" y="connsiteY0"/>
                </a:cxn>
                <a:cxn ang="0">
                  <a:pos x="connsiteX1" y="connsiteY1"/>
                </a:cxn>
                <a:cxn ang="0">
                  <a:pos x="connsiteX2" y="connsiteY2"/>
                </a:cxn>
                <a:cxn ang="0">
                  <a:pos x="connsiteX3" y="connsiteY3"/>
                </a:cxn>
              </a:cxnLst>
              <a:rect l="l" t="t" r="r" b="b"/>
              <a:pathLst>
                <a:path w="230314" h="230314">
                  <a:moveTo>
                    <a:pt x="230315" y="0"/>
                  </a:moveTo>
                  <a:cubicBezTo>
                    <a:pt x="229457" y="6953"/>
                    <a:pt x="228314" y="13716"/>
                    <a:pt x="226886" y="20574"/>
                  </a:cubicBezTo>
                  <a:lnTo>
                    <a:pt x="20669" y="226790"/>
                  </a:lnTo>
                  <a:cubicBezTo>
                    <a:pt x="13811" y="228314"/>
                    <a:pt x="6953" y="229457"/>
                    <a:pt x="0" y="230315"/>
                  </a:cubicBezTo>
                  <a:close/>
                </a:path>
              </a:pathLst>
            </a:custGeom>
            <a:grpFill/>
            <a:ln w="9525" cap="flat">
              <a:noFill/>
              <a:prstDash val="solid"/>
              <a:miter/>
            </a:ln>
          </p:spPr>
          <p:txBody>
            <a:bodyPr rtlCol="0" anchor="ctr"/>
            <a:lstStyle/>
            <a:p>
              <a:endParaRPr lang="en-US"/>
            </a:p>
          </p:txBody>
        </p:sp>
        <p:sp>
          <p:nvSpPr>
            <p:cNvPr id="81" name="Freeform: Shape 80">
              <a:extLst>
                <a:ext uri="{FF2B5EF4-FFF2-40B4-BE49-F238E27FC236}">
                  <a16:creationId xmlns:a16="http://schemas.microsoft.com/office/drawing/2014/main" id="{25547DC8-8B87-4446-9CC9-65AF04A5FE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18682" y="3551682"/>
              <a:ext cx="112871" cy="112871"/>
            </a:xfrm>
            <a:custGeom>
              <a:avLst/>
              <a:gdLst>
                <a:gd name="connsiteX0" fmla="*/ 112871 w 112871"/>
                <a:gd name="connsiteY0" fmla="*/ 0 h 112871"/>
                <a:gd name="connsiteX1" fmla="*/ 0 w 112871"/>
                <a:gd name="connsiteY1" fmla="*/ 112871 h 112871"/>
              </a:gdLst>
              <a:ahLst/>
              <a:cxnLst>
                <a:cxn ang="0">
                  <a:pos x="connsiteX0" y="connsiteY0"/>
                </a:cxn>
                <a:cxn ang="0">
                  <a:pos x="connsiteX1" y="connsiteY1"/>
                </a:cxn>
              </a:cxnLst>
              <a:rect l="l" t="t" r="r" b="b"/>
              <a:pathLst>
                <a:path w="112871" h="112871">
                  <a:moveTo>
                    <a:pt x="112871" y="0"/>
                  </a:moveTo>
                  <a:cubicBezTo>
                    <a:pt x="87618" y="48239"/>
                    <a:pt x="48239" y="87618"/>
                    <a:pt x="0" y="112871"/>
                  </a:cubicBezTo>
                  <a:close/>
                </a:path>
              </a:pathLst>
            </a:custGeom>
            <a:grpFill/>
            <a:ln w="9525" cap="flat">
              <a:noFill/>
              <a:prstDash val="solid"/>
              <a:miter/>
            </a:ln>
          </p:spPr>
          <p:txBody>
            <a:bodyPr rtlCol="0" anchor="ctr"/>
            <a:lstStyle/>
            <a:p>
              <a:endParaRPr lang="en-US" dirty="0"/>
            </a:p>
          </p:txBody>
        </p:sp>
      </p:grpSp>
      <p:sp>
        <p:nvSpPr>
          <p:cNvPr id="83" name="Oval 82">
            <a:extLst>
              <a:ext uri="{FF2B5EF4-FFF2-40B4-BE49-F238E27FC236}">
                <a16:creationId xmlns:a16="http://schemas.microsoft.com/office/drawing/2014/main" id="{EC11F68A-CC71-4196-BBF3-20CDCD75D4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9502" y="4752208"/>
            <a:ext cx="365021" cy="365021"/>
          </a:xfrm>
          <a:prstGeom prst="ellipse">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5" name="Oval 84">
            <a:extLst>
              <a:ext uri="{FF2B5EF4-FFF2-40B4-BE49-F238E27FC236}">
                <a16:creationId xmlns:a16="http://schemas.microsoft.com/office/drawing/2014/main" id="{085F9950-F10E-4E64-962B-F703457898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9502" y="4752208"/>
            <a:ext cx="365021" cy="365021"/>
          </a:xfrm>
          <a:prstGeom prst="ellipse">
            <a:avLst/>
          </a:pr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 name="Content Placeholder 2">
            <a:extLst>
              <a:ext uri="{FF2B5EF4-FFF2-40B4-BE49-F238E27FC236}">
                <a16:creationId xmlns:a16="http://schemas.microsoft.com/office/drawing/2014/main" id="{8022C20F-0C36-483A-82CE-16E8E046A165}"/>
              </a:ext>
            </a:extLst>
          </p:cNvPr>
          <p:cNvSpPr>
            <a:spLocks noGrp="1"/>
          </p:cNvSpPr>
          <p:nvPr>
            <p:ph idx="1"/>
          </p:nvPr>
        </p:nvSpPr>
        <p:spPr>
          <a:xfrm>
            <a:off x="6234868" y="1130846"/>
            <a:ext cx="5217173" cy="4351338"/>
          </a:xfrm>
        </p:spPr>
        <p:txBody>
          <a:bodyPr>
            <a:normAutofit/>
          </a:bodyPr>
          <a:lstStyle/>
          <a:p>
            <a:pPr algn="just">
              <a:buFont typeface="Wingdings" panose="05000000000000000000" pitchFamily="2" charset="2"/>
              <a:buChar char="§"/>
            </a:pPr>
            <a:r>
              <a:rPr lang="en-US" sz="2000" b="1" dirty="0">
                <a:solidFill>
                  <a:schemeClr val="bg1"/>
                </a:solidFill>
              </a:rPr>
              <a:t>Simulation</a:t>
            </a:r>
          </a:p>
          <a:p>
            <a:pPr marL="0" indent="0" algn="just">
              <a:buNone/>
            </a:pPr>
            <a:r>
              <a:rPr lang="en-US" sz="2000" b="1" dirty="0">
                <a:solidFill>
                  <a:schemeClr val="bg1"/>
                </a:solidFill>
              </a:rPr>
              <a:t>	- </a:t>
            </a:r>
            <a:r>
              <a:rPr lang="en-US" sz="2000" dirty="0">
                <a:solidFill>
                  <a:schemeClr val="bg1"/>
                </a:solidFill>
              </a:rPr>
              <a:t>A circuit represented in the form of </a:t>
            </a:r>
            <a:r>
              <a:rPr lang="en-US" sz="2000" dirty="0">
                <a:solidFill>
                  <a:schemeClr val="accent6"/>
                </a:solidFill>
              </a:rPr>
              <a:t>logic expressions can be simulated to verify </a:t>
            </a:r>
            <a:r>
              <a:rPr lang="en-US" sz="2000" dirty="0">
                <a:solidFill>
                  <a:schemeClr val="bg1"/>
                </a:solidFill>
              </a:rPr>
              <a:t>that it will function as expected. The tool that performs this task is called a functional simulator.</a:t>
            </a:r>
          </a:p>
          <a:p>
            <a:pPr marL="0" indent="0" algn="just">
              <a:buNone/>
            </a:pPr>
            <a:endParaRPr lang="en-US" sz="2000" b="1" dirty="0">
              <a:solidFill>
                <a:schemeClr val="bg1"/>
              </a:solidFill>
            </a:endParaRPr>
          </a:p>
          <a:p>
            <a:pPr algn="just">
              <a:buFont typeface="Wingdings" panose="05000000000000000000" pitchFamily="2" charset="2"/>
              <a:buChar char="§"/>
            </a:pPr>
            <a:r>
              <a:rPr lang="en-US" sz="2000" b="1" dirty="0">
                <a:solidFill>
                  <a:schemeClr val="bg1"/>
                </a:solidFill>
              </a:rPr>
              <a:t>Physical Design</a:t>
            </a:r>
          </a:p>
          <a:p>
            <a:pPr marL="0" indent="0" algn="just">
              <a:buNone/>
            </a:pPr>
            <a:r>
              <a:rPr lang="en-US" sz="2000" b="1" dirty="0">
                <a:solidFill>
                  <a:schemeClr val="bg1"/>
                </a:solidFill>
              </a:rPr>
              <a:t>	- </a:t>
            </a:r>
            <a:r>
              <a:rPr lang="en-US" sz="2000" dirty="0">
                <a:solidFill>
                  <a:schemeClr val="bg1"/>
                </a:solidFill>
              </a:rPr>
              <a:t>The physical design tools </a:t>
            </a:r>
            <a:r>
              <a:rPr lang="en-US" sz="2000" dirty="0">
                <a:solidFill>
                  <a:schemeClr val="accent6"/>
                </a:solidFill>
              </a:rPr>
              <a:t>map a circuit specified in the form of logic expressions</a:t>
            </a:r>
            <a:r>
              <a:rPr lang="en-US" sz="2000" dirty="0">
                <a:solidFill>
                  <a:schemeClr val="bg1"/>
                </a:solidFill>
              </a:rPr>
              <a:t> into a realization that makes use of the resources available on the target chip.</a:t>
            </a:r>
            <a:endParaRPr lang="en-US" sz="2000" b="1" dirty="0">
              <a:solidFill>
                <a:schemeClr val="bg1"/>
              </a:solidFill>
            </a:endParaRPr>
          </a:p>
        </p:txBody>
      </p:sp>
      <p:sp>
        <p:nvSpPr>
          <p:cNvPr id="4" name="Footer Placeholder 3">
            <a:extLst>
              <a:ext uri="{FF2B5EF4-FFF2-40B4-BE49-F238E27FC236}">
                <a16:creationId xmlns:a16="http://schemas.microsoft.com/office/drawing/2014/main" id="{1B2C5039-1214-4F02-AAD1-CEE46BC17161}"/>
              </a:ext>
            </a:extLst>
          </p:cNvPr>
          <p:cNvSpPr>
            <a:spLocks noGrp="1"/>
          </p:cNvSpPr>
          <p:nvPr>
            <p:ph type="ftr" sz="quarter" idx="11"/>
          </p:nvPr>
        </p:nvSpPr>
        <p:spPr>
          <a:xfrm>
            <a:off x="4038600" y="6356350"/>
            <a:ext cx="4114800" cy="365125"/>
          </a:xfrm>
        </p:spPr>
        <p:txBody>
          <a:bodyPr>
            <a:normAutofit/>
          </a:bodyPr>
          <a:lstStyle/>
          <a:p>
            <a:pPr>
              <a:spcAft>
                <a:spcPts val="600"/>
              </a:spcAft>
            </a:pPr>
            <a:r>
              <a:rPr lang="en-US" b="1" dirty="0">
                <a:solidFill>
                  <a:schemeClr val="bg1"/>
                </a:solidFill>
              </a:rPr>
              <a:t>CSE460 : VLSI Design</a:t>
            </a:r>
            <a:r>
              <a:rPr lang="en-US" dirty="0">
                <a:solidFill>
                  <a:schemeClr val="bg1"/>
                </a:solidFill>
              </a:rPr>
              <a:t> </a:t>
            </a:r>
          </a:p>
        </p:txBody>
      </p:sp>
      <p:sp>
        <p:nvSpPr>
          <p:cNvPr id="5" name="Slide Number Placeholder 4">
            <a:extLst>
              <a:ext uri="{FF2B5EF4-FFF2-40B4-BE49-F238E27FC236}">
                <a16:creationId xmlns:a16="http://schemas.microsoft.com/office/drawing/2014/main" id="{21A43861-B1D8-4AF0-A317-4C770EB3211F}"/>
              </a:ext>
            </a:extLst>
          </p:cNvPr>
          <p:cNvSpPr>
            <a:spLocks noGrp="1"/>
          </p:cNvSpPr>
          <p:nvPr>
            <p:ph type="sldNum" sz="quarter" idx="12"/>
          </p:nvPr>
        </p:nvSpPr>
        <p:spPr>
          <a:xfrm>
            <a:off x="8610600" y="6356350"/>
            <a:ext cx="2743200" cy="365125"/>
          </a:xfrm>
        </p:spPr>
        <p:txBody>
          <a:bodyPr>
            <a:normAutofit/>
          </a:bodyPr>
          <a:lstStyle/>
          <a:p>
            <a:pPr>
              <a:spcAft>
                <a:spcPts val="600"/>
              </a:spcAft>
            </a:pPr>
            <a:fld id="{4022722E-B8F0-49A7-B007-BC47D25684C4}" type="slidenum">
              <a:rPr lang="en-US">
                <a:solidFill>
                  <a:schemeClr val="bg1"/>
                </a:solidFill>
              </a:rPr>
              <a:pPr>
                <a:spcAft>
                  <a:spcPts val="600"/>
                </a:spcAft>
              </a:pPr>
              <a:t>5</a:t>
            </a:fld>
            <a:endParaRPr lang="en-US">
              <a:solidFill>
                <a:schemeClr val="bg1"/>
              </a:solidFill>
            </a:endParaRPr>
          </a:p>
        </p:txBody>
      </p:sp>
      <p:pic>
        <p:nvPicPr>
          <p:cNvPr id="26" name="Picture 25">
            <a:extLst>
              <a:ext uri="{FF2B5EF4-FFF2-40B4-BE49-F238E27FC236}">
                <a16:creationId xmlns:a16="http://schemas.microsoft.com/office/drawing/2014/main" id="{B4C37660-D7FC-B742-86E0-73330D2DDF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4768" y="5790091"/>
            <a:ext cx="928231" cy="928231"/>
          </a:xfrm>
          <a:prstGeom prst="rect">
            <a:avLst/>
          </a:prstGeom>
        </p:spPr>
      </p:pic>
    </p:spTree>
    <p:extLst>
      <p:ext uri="{BB962C8B-B14F-4D97-AF65-F5344CB8AC3E}">
        <p14:creationId xmlns:p14="http://schemas.microsoft.com/office/powerpoint/2010/main" val="28858326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95235F8C-ABE8-4172-8DA7-ECC6280F5721}"/>
              </a:ext>
            </a:extLst>
          </p:cNvPr>
          <p:cNvSpPr/>
          <p:nvPr/>
        </p:nvSpPr>
        <p:spPr>
          <a:xfrm>
            <a:off x="6552360" y="841953"/>
            <a:ext cx="5185803" cy="1196376"/>
          </a:xfrm>
          <a:prstGeom prst="roundRect">
            <a:avLst/>
          </a:prstGeom>
          <a:solidFill>
            <a:schemeClr val="bg2">
              <a:lumMod val="75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64BCE7C-6A59-4905-85C5-E01C579F54B6}"/>
              </a:ext>
            </a:extLst>
          </p:cNvPr>
          <p:cNvSpPr>
            <a:spLocks noGrp="1"/>
          </p:cNvSpPr>
          <p:nvPr>
            <p:ph type="sldNum" sz="quarter" idx="12"/>
          </p:nvPr>
        </p:nvSpPr>
        <p:spPr/>
        <p:txBody>
          <a:bodyPr/>
          <a:lstStyle/>
          <a:p>
            <a:fld id="{4022722E-B8F0-49A7-B007-BC47D25684C4}" type="slidenum">
              <a:rPr lang="en-US" smtClean="0"/>
              <a:t>6</a:t>
            </a:fld>
            <a:endParaRPr lang="en-US"/>
          </a:p>
        </p:txBody>
      </p:sp>
      <p:sp>
        <p:nvSpPr>
          <p:cNvPr id="7" name="Oval 6">
            <a:extLst>
              <a:ext uri="{FF2B5EF4-FFF2-40B4-BE49-F238E27FC236}">
                <a16:creationId xmlns:a16="http://schemas.microsoft.com/office/drawing/2014/main" id="{4476B079-8C10-4BE3-9EEF-C40B80255F6B}"/>
              </a:ext>
            </a:extLst>
          </p:cNvPr>
          <p:cNvSpPr/>
          <p:nvPr/>
        </p:nvSpPr>
        <p:spPr>
          <a:xfrm>
            <a:off x="6750524" y="1270832"/>
            <a:ext cx="2360820" cy="622851"/>
          </a:xfrm>
          <a:prstGeom prst="ellipse">
            <a:avLst/>
          </a:prstGeom>
          <a:solidFill>
            <a:schemeClr val="tx2">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b="1" dirty="0">
                <a:latin typeface="Agency FB" panose="020B0503020202020204" pitchFamily="34" charset="0"/>
              </a:rPr>
              <a:t>Schematic Capture</a:t>
            </a:r>
          </a:p>
        </p:txBody>
      </p:sp>
      <p:sp>
        <p:nvSpPr>
          <p:cNvPr id="8" name="Oval 7">
            <a:extLst>
              <a:ext uri="{FF2B5EF4-FFF2-40B4-BE49-F238E27FC236}">
                <a16:creationId xmlns:a16="http://schemas.microsoft.com/office/drawing/2014/main" id="{5D121E1C-E767-490D-993C-BF96419816E5}"/>
              </a:ext>
            </a:extLst>
          </p:cNvPr>
          <p:cNvSpPr/>
          <p:nvPr/>
        </p:nvSpPr>
        <p:spPr>
          <a:xfrm>
            <a:off x="9612156" y="1270993"/>
            <a:ext cx="1955536" cy="622851"/>
          </a:xfrm>
          <a:prstGeom prst="ellipse">
            <a:avLst/>
          </a:prstGeom>
          <a:solidFill>
            <a:schemeClr val="tx2">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b="1" dirty="0">
                <a:latin typeface="Agency FB" panose="020B0503020202020204" pitchFamily="34" charset="0"/>
              </a:rPr>
              <a:t>Source Code</a:t>
            </a:r>
          </a:p>
        </p:txBody>
      </p:sp>
      <p:sp>
        <p:nvSpPr>
          <p:cNvPr id="9" name="Rectangle: Rounded Corners 8">
            <a:extLst>
              <a:ext uri="{FF2B5EF4-FFF2-40B4-BE49-F238E27FC236}">
                <a16:creationId xmlns:a16="http://schemas.microsoft.com/office/drawing/2014/main" id="{6D8025D0-EA6C-4EA7-82DD-EDCE4DFFB205}"/>
              </a:ext>
            </a:extLst>
          </p:cNvPr>
          <p:cNvSpPr/>
          <p:nvPr/>
        </p:nvSpPr>
        <p:spPr>
          <a:xfrm>
            <a:off x="8240554" y="2226806"/>
            <a:ext cx="1881808" cy="622851"/>
          </a:xfrm>
          <a:prstGeom prst="roundRect">
            <a:avLst/>
          </a:prstGeom>
          <a:solidFill>
            <a:schemeClr val="bg2">
              <a:lumMod val="75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b="1" dirty="0">
                <a:latin typeface="Courier New" panose="02070309020205020404" pitchFamily="49" charset="0"/>
                <a:cs typeface="Courier New" panose="02070309020205020404" pitchFamily="49" charset="0"/>
              </a:rPr>
              <a:t>Logic Synthesis</a:t>
            </a:r>
          </a:p>
        </p:txBody>
      </p:sp>
      <p:sp>
        <p:nvSpPr>
          <p:cNvPr id="10" name="Rectangle: Rounded Corners 9">
            <a:extLst>
              <a:ext uri="{FF2B5EF4-FFF2-40B4-BE49-F238E27FC236}">
                <a16:creationId xmlns:a16="http://schemas.microsoft.com/office/drawing/2014/main" id="{8C3599E5-E0D0-453C-9CA3-7E37DDC41793}"/>
              </a:ext>
            </a:extLst>
          </p:cNvPr>
          <p:cNvSpPr/>
          <p:nvPr/>
        </p:nvSpPr>
        <p:spPr>
          <a:xfrm>
            <a:off x="8240555" y="3199495"/>
            <a:ext cx="1881808" cy="622851"/>
          </a:xfrm>
          <a:prstGeom prst="roundRect">
            <a:avLst/>
          </a:prstGeom>
          <a:solidFill>
            <a:schemeClr val="bg2">
              <a:lumMod val="75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b="1" dirty="0">
                <a:latin typeface="Courier New" panose="02070309020205020404" pitchFamily="49" charset="0"/>
                <a:cs typeface="Courier New" panose="02070309020205020404" pitchFamily="49" charset="0"/>
              </a:rPr>
              <a:t>Simulation</a:t>
            </a:r>
          </a:p>
        </p:txBody>
      </p:sp>
      <p:sp>
        <p:nvSpPr>
          <p:cNvPr id="12" name="Rectangle 11">
            <a:extLst>
              <a:ext uri="{FF2B5EF4-FFF2-40B4-BE49-F238E27FC236}">
                <a16:creationId xmlns:a16="http://schemas.microsoft.com/office/drawing/2014/main" id="{CBDEC1A7-E3C5-4CC4-892E-128EA68EB01B}"/>
              </a:ext>
            </a:extLst>
          </p:cNvPr>
          <p:cNvSpPr/>
          <p:nvPr/>
        </p:nvSpPr>
        <p:spPr>
          <a:xfrm>
            <a:off x="7986503" y="138233"/>
            <a:ext cx="2389909" cy="525438"/>
          </a:xfrm>
          <a:prstGeom prst="rect">
            <a:avLst/>
          </a:prstGeom>
          <a:solidFill>
            <a:schemeClr val="tx2"/>
          </a:solidFill>
        </p:spPr>
        <p:style>
          <a:lnRef idx="2">
            <a:schemeClr val="accent3"/>
          </a:lnRef>
          <a:fillRef idx="1">
            <a:schemeClr val="lt1"/>
          </a:fillRef>
          <a:effectRef idx="0">
            <a:schemeClr val="accent3"/>
          </a:effectRef>
          <a:fontRef idx="minor">
            <a:schemeClr val="dk1"/>
          </a:fontRef>
        </p:style>
        <p:txBody>
          <a:bodyPr rtlCol="0" anchor="ctr"/>
          <a:lstStyle/>
          <a:p>
            <a:pPr algn="ctr"/>
            <a:r>
              <a:rPr lang="en-US" dirty="0">
                <a:latin typeface="Aharoni" panose="02010803020104030203" pitchFamily="2" charset="-79"/>
                <a:cs typeface="Aharoni" panose="02010803020104030203" pitchFamily="2" charset="-79"/>
              </a:rPr>
              <a:t>Design conception</a:t>
            </a:r>
          </a:p>
        </p:txBody>
      </p:sp>
      <p:sp>
        <p:nvSpPr>
          <p:cNvPr id="13" name="Diamond 12">
            <a:extLst>
              <a:ext uri="{FF2B5EF4-FFF2-40B4-BE49-F238E27FC236}">
                <a16:creationId xmlns:a16="http://schemas.microsoft.com/office/drawing/2014/main" id="{DA03688A-3CB5-4E44-8C4B-86C9948BFEB4}"/>
              </a:ext>
            </a:extLst>
          </p:cNvPr>
          <p:cNvSpPr/>
          <p:nvPr/>
        </p:nvSpPr>
        <p:spPr>
          <a:xfrm>
            <a:off x="8097128" y="4064076"/>
            <a:ext cx="2154382" cy="808776"/>
          </a:xfrm>
          <a:prstGeom prst="diamond">
            <a:avLst/>
          </a:prstGeom>
          <a:solidFill>
            <a:schemeClr val="accent2">
              <a:lumMod val="60000"/>
              <a:lumOff val="4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latin typeface="Aharoni" panose="02010803020104030203" pitchFamily="2" charset="-79"/>
                <a:cs typeface="Aharoni" panose="02010803020104030203" pitchFamily="2" charset="-79"/>
              </a:rPr>
              <a:t>Design Correct?</a:t>
            </a:r>
          </a:p>
        </p:txBody>
      </p:sp>
      <p:sp>
        <p:nvSpPr>
          <p:cNvPr id="14" name="Rectangle: Rounded Corners 13">
            <a:extLst>
              <a:ext uri="{FF2B5EF4-FFF2-40B4-BE49-F238E27FC236}">
                <a16:creationId xmlns:a16="http://schemas.microsoft.com/office/drawing/2014/main" id="{AD2E5479-C5CD-4C5A-B83E-C36A10237D75}"/>
              </a:ext>
            </a:extLst>
          </p:cNvPr>
          <p:cNvSpPr/>
          <p:nvPr/>
        </p:nvSpPr>
        <p:spPr>
          <a:xfrm>
            <a:off x="8240554" y="5025426"/>
            <a:ext cx="1881808" cy="622851"/>
          </a:xfrm>
          <a:prstGeom prst="roundRect">
            <a:avLst/>
          </a:prstGeom>
          <a:solidFill>
            <a:schemeClr val="bg2">
              <a:lumMod val="75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b="1" dirty="0">
                <a:latin typeface="Courier New" panose="02070309020205020404" pitchFamily="49" charset="0"/>
                <a:cs typeface="Courier New" panose="02070309020205020404" pitchFamily="49" charset="0"/>
              </a:rPr>
              <a:t>Physical Design</a:t>
            </a:r>
          </a:p>
        </p:txBody>
      </p:sp>
      <p:sp>
        <p:nvSpPr>
          <p:cNvPr id="16" name="Rectangle 15">
            <a:extLst>
              <a:ext uri="{FF2B5EF4-FFF2-40B4-BE49-F238E27FC236}">
                <a16:creationId xmlns:a16="http://schemas.microsoft.com/office/drawing/2014/main" id="{8F22451F-8480-47BF-ADC0-77573E422196}"/>
              </a:ext>
            </a:extLst>
          </p:cNvPr>
          <p:cNvSpPr/>
          <p:nvPr/>
        </p:nvSpPr>
        <p:spPr>
          <a:xfrm>
            <a:off x="7986502" y="5909657"/>
            <a:ext cx="2389909" cy="414752"/>
          </a:xfrm>
          <a:prstGeom prst="rect">
            <a:avLst/>
          </a:prstGeom>
          <a:solidFill>
            <a:schemeClr val="tx2"/>
          </a:solidFill>
        </p:spPr>
        <p:style>
          <a:lnRef idx="2">
            <a:schemeClr val="accent3"/>
          </a:lnRef>
          <a:fillRef idx="1">
            <a:schemeClr val="lt1"/>
          </a:fillRef>
          <a:effectRef idx="0">
            <a:schemeClr val="accent3"/>
          </a:effectRef>
          <a:fontRef idx="minor">
            <a:schemeClr val="dk1"/>
          </a:fontRef>
        </p:style>
        <p:txBody>
          <a:bodyPr rtlCol="0" anchor="ctr"/>
          <a:lstStyle/>
          <a:p>
            <a:pPr algn="ctr"/>
            <a:r>
              <a:rPr lang="en-US" dirty="0">
                <a:latin typeface="Aharoni" panose="02010803020104030203" pitchFamily="2" charset="-79"/>
                <a:cs typeface="Aharoni" panose="02010803020104030203" pitchFamily="2" charset="-79"/>
              </a:rPr>
              <a:t>Chip configuration</a:t>
            </a:r>
          </a:p>
        </p:txBody>
      </p:sp>
      <p:sp>
        <p:nvSpPr>
          <p:cNvPr id="17" name="TextBox 16">
            <a:extLst>
              <a:ext uri="{FF2B5EF4-FFF2-40B4-BE49-F238E27FC236}">
                <a16:creationId xmlns:a16="http://schemas.microsoft.com/office/drawing/2014/main" id="{BA4750D8-8D88-4696-9B81-2C3BEE808E17}"/>
              </a:ext>
            </a:extLst>
          </p:cNvPr>
          <p:cNvSpPr txBox="1"/>
          <p:nvPr/>
        </p:nvSpPr>
        <p:spPr>
          <a:xfrm>
            <a:off x="8207963" y="899517"/>
            <a:ext cx="1849576" cy="369332"/>
          </a:xfrm>
          <a:prstGeom prst="rect">
            <a:avLst/>
          </a:prstGeom>
          <a:noFill/>
          <a:ln>
            <a:noFill/>
          </a:ln>
        </p:spPr>
        <p:txBody>
          <a:bodyPr wrap="square" rtlCol="0">
            <a:spAutoFit/>
          </a:bodyPr>
          <a:lstStyle/>
          <a:p>
            <a:r>
              <a:rPr lang="en-US" b="1" dirty="0">
                <a:latin typeface="Courier New" panose="02070309020205020404" pitchFamily="49" charset="0"/>
                <a:cs typeface="Courier New" panose="02070309020205020404" pitchFamily="49" charset="0"/>
              </a:rPr>
              <a:t>Design Entry</a:t>
            </a:r>
          </a:p>
        </p:txBody>
      </p:sp>
      <p:cxnSp>
        <p:nvCxnSpPr>
          <p:cNvPr id="21" name="Connector: Elbow 20">
            <a:extLst>
              <a:ext uri="{FF2B5EF4-FFF2-40B4-BE49-F238E27FC236}">
                <a16:creationId xmlns:a16="http://schemas.microsoft.com/office/drawing/2014/main" id="{09B0940E-11C9-4E0D-B8C7-F981EE264FDB}"/>
              </a:ext>
            </a:extLst>
          </p:cNvPr>
          <p:cNvCxnSpPr>
            <a:cxnSpLocks/>
            <a:stCxn id="8" idx="4"/>
            <a:endCxn id="9" idx="3"/>
          </p:cNvCxnSpPr>
          <p:nvPr/>
        </p:nvCxnSpPr>
        <p:spPr>
          <a:xfrm rot="5400000">
            <a:off x="10033949" y="1982257"/>
            <a:ext cx="644388" cy="467562"/>
          </a:xfrm>
          <a:prstGeom prst="bentConnector2">
            <a:avLst/>
          </a:prstGeom>
          <a:ln w="28575">
            <a:solidFill>
              <a:schemeClr val="accent2">
                <a:lumMod val="50000"/>
              </a:schemeClr>
            </a:solidFill>
            <a:tailEnd type="triangle"/>
          </a:ln>
        </p:spPr>
        <p:style>
          <a:lnRef idx="1">
            <a:schemeClr val="accent2"/>
          </a:lnRef>
          <a:fillRef idx="0">
            <a:schemeClr val="accent2"/>
          </a:fillRef>
          <a:effectRef idx="0">
            <a:schemeClr val="accent2"/>
          </a:effectRef>
          <a:fontRef idx="minor">
            <a:schemeClr val="tx1"/>
          </a:fontRef>
        </p:style>
      </p:cxnSp>
      <p:cxnSp>
        <p:nvCxnSpPr>
          <p:cNvPr id="25" name="Straight Arrow Connector 24">
            <a:extLst>
              <a:ext uri="{FF2B5EF4-FFF2-40B4-BE49-F238E27FC236}">
                <a16:creationId xmlns:a16="http://schemas.microsoft.com/office/drawing/2014/main" id="{2EDC5B87-40A0-4706-AEE7-9EAD82C01133}"/>
              </a:ext>
            </a:extLst>
          </p:cNvPr>
          <p:cNvCxnSpPr>
            <a:cxnSpLocks/>
            <a:stCxn id="9" idx="2"/>
            <a:endCxn id="10" idx="0"/>
          </p:cNvCxnSpPr>
          <p:nvPr/>
        </p:nvCxnSpPr>
        <p:spPr>
          <a:xfrm>
            <a:off x="9181458" y="2849657"/>
            <a:ext cx="1" cy="349838"/>
          </a:xfrm>
          <a:prstGeom prst="straightConnector1">
            <a:avLst/>
          </a:prstGeom>
          <a:ln w="28575">
            <a:solidFill>
              <a:schemeClr val="accent2">
                <a:lumMod val="50000"/>
              </a:schemeClr>
            </a:solidFill>
            <a:tailEnd type="triangle"/>
          </a:ln>
        </p:spPr>
        <p:style>
          <a:lnRef idx="1">
            <a:schemeClr val="accent2"/>
          </a:lnRef>
          <a:fillRef idx="0">
            <a:schemeClr val="accent2"/>
          </a:fillRef>
          <a:effectRef idx="0">
            <a:schemeClr val="accent2"/>
          </a:effectRef>
          <a:fontRef idx="minor">
            <a:schemeClr val="tx1"/>
          </a:fontRef>
        </p:style>
      </p:cxnSp>
      <p:cxnSp>
        <p:nvCxnSpPr>
          <p:cNvPr id="27" name="Straight Arrow Connector 26">
            <a:extLst>
              <a:ext uri="{FF2B5EF4-FFF2-40B4-BE49-F238E27FC236}">
                <a16:creationId xmlns:a16="http://schemas.microsoft.com/office/drawing/2014/main" id="{DE5B2C79-933E-4090-9ABE-CB3965FBE327}"/>
              </a:ext>
            </a:extLst>
          </p:cNvPr>
          <p:cNvCxnSpPr>
            <a:cxnSpLocks/>
            <a:stCxn id="10" idx="2"/>
            <a:endCxn id="13" idx="0"/>
          </p:cNvCxnSpPr>
          <p:nvPr/>
        </p:nvCxnSpPr>
        <p:spPr>
          <a:xfrm flipH="1">
            <a:off x="9174319" y="3822346"/>
            <a:ext cx="7140" cy="241730"/>
          </a:xfrm>
          <a:prstGeom prst="straightConnector1">
            <a:avLst/>
          </a:prstGeom>
          <a:ln w="28575">
            <a:solidFill>
              <a:schemeClr val="accent2">
                <a:lumMod val="50000"/>
              </a:schemeClr>
            </a:solidFill>
            <a:tailEnd type="triangle"/>
          </a:ln>
        </p:spPr>
        <p:style>
          <a:lnRef idx="1">
            <a:schemeClr val="accent2"/>
          </a:lnRef>
          <a:fillRef idx="0">
            <a:schemeClr val="accent2"/>
          </a:fillRef>
          <a:effectRef idx="0">
            <a:schemeClr val="accent2"/>
          </a:effectRef>
          <a:fontRef idx="minor">
            <a:schemeClr val="tx1"/>
          </a:fontRef>
        </p:style>
      </p:cxnSp>
      <p:cxnSp>
        <p:nvCxnSpPr>
          <p:cNvPr id="29" name="Straight Arrow Connector 28">
            <a:extLst>
              <a:ext uri="{FF2B5EF4-FFF2-40B4-BE49-F238E27FC236}">
                <a16:creationId xmlns:a16="http://schemas.microsoft.com/office/drawing/2014/main" id="{B8001EFB-C333-4AA7-A833-6F6C899D973A}"/>
              </a:ext>
            </a:extLst>
          </p:cNvPr>
          <p:cNvCxnSpPr>
            <a:cxnSpLocks/>
            <a:stCxn id="13" idx="2"/>
            <a:endCxn id="14" idx="0"/>
          </p:cNvCxnSpPr>
          <p:nvPr/>
        </p:nvCxnSpPr>
        <p:spPr>
          <a:xfrm>
            <a:off x="9174319" y="4872852"/>
            <a:ext cx="7139" cy="152574"/>
          </a:xfrm>
          <a:prstGeom prst="straightConnector1">
            <a:avLst/>
          </a:prstGeom>
          <a:ln w="28575">
            <a:solidFill>
              <a:schemeClr val="accent2">
                <a:lumMod val="50000"/>
              </a:schemeClr>
            </a:solidFill>
            <a:tailEnd type="triangle"/>
          </a:ln>
        </p:spPr>
        <p:style>
          <a:lnRef idx="1">
            <a:schemeClr val="accent2"/>
          </a:lnRef>
          <a:fillRef idx="0">
            <a:schemeClr val="accent2"/>
          </a:fillRef>
          <a:effectRef idx="0">
            <a:schemeClr val="accent2"/>
          </a:effectRef>
          <a:fontRef idx="minor">
            <a:schemeClr val="tx1"/>
          </a:fontRef>
        </p:style>
      </p:cxnSp>
      <p:cxnSp>
        <p:nvCxnSpPr>
          <p:cNvPr id="31" name="Straight Arrow Connector 30">
            <a:extLst>
              <a:ext uri="{FF2B5EF4-FFF2-40B4-BE49-F238E27FC236}">
                <a16:creationId xmlns:a16="http://schemas.microsoft.com/office/drawing/2014/main" id="{08C2C727-4E51-4D70-ABFF-2BAED754F674}"/>
              </a:ext>
            </a:extLst>
          </p:cNvPr>
          <p:cNvCxnSpPr>
            <a:cxnSpLocks/>
            <a:stCxn id="14" idx="2"/>
            <a:endCxn id="16" idx="0"/>
          </p:cNvCxnSpPr>
          <p:nvPr/>
        </p:nvCxnSpPr>
        <p:spPr>
          <a:xfrm flipH="1">
            <a:off x="9181457" y="5648277"/>
            <a:ext cx="1" cy="261380"/>
          </a:xfrm>
          <a:prstGeom prst="straightConnector1">
            <a:avLst/>
          </a:prstGeom>
          <a:ln w="28575">
            <a:solidFill>
              <a:schemeClr val="accent2">
                <a:lumMod val="50000"/>
              </a:schemeClr>
            </a:solidFill>
            <a:tailEnd type="triangle"/>
          </a:ln>
        </p:spPr>
        <p:style>
          <a:lnRef idx="1">
            <a:schemeClr val="accent2"/>
          </a:lnRef>
          <a:fillRef idx="0">
            <a:schemeClr val="accent2"/>
          </a:fillRef>
          <a:effectRef idx="0">
            <a:schemeClr val="accent2"/>
          </a:effectRef>
          <a:fontRef idx="minor">
            <a:schemeClr val="tx1"/>
          </a:fontRef>
        </p:style>
      </p:cxnSp>
      <p:sp>
        <p:nvSpPr>
          <p:cNvPr id="41" name="TextBox 40">
            <a:extLst>
              <a:ext uri="{FF2B5EF4-FFF2-40B4-BE49-F238E27FC236}">
                <a16:creationId xmlns:a16="http://schemas.microsoft.com/office/drawing/2014/main" id="{2AED236E-59CC-4231-8CC4-0B0344A2EFA3}"/>
              </a:ext>
            </a:extLst>
          </p:cNvPr>
          <p:cNvSpPr txBox="1"/>
          <p:nvPr/>
        </p:nvSpPr>
        <p:spPr>
          <a:xfrm>
            <a:off x="9411406" y="4701679"/>
            <a:ext cx="631853" cy="307777"/>
          </a:xfrm>
          <a:prstGeom prst="rect">
            <a:avLst/>
          </a:prstGeom>
          <a:noFill/>
        </p:spPr>
        <p:txBody>
          <a:bodyPr wrap="square" rtlCol="0" anchor="ctr" anchorCtr="1">
            <a:spAutoFit/>
          </a:bodyPr>
          <a:lstStyle/>
          <a:p>
            <a:r>
              <a:rPr lang="en-US" sz="1400" dirty="0">
                <a:solidFill>
                  <a:schemeClr val="bg1"/>
                </a:solidFill>
                <a:latin typeface="Aharoni" panose="02010803020104030203" pitchFamily="2" charset="-79"/>
                <a:cs typeface="Aharoni" panose="02010803020104030203" pitchFamily="2" charset="-79"/>
              </a:rPr>
              <a:t>Yes</a:t>
            </a:r>
          </a:p>
        </p:txBody>
      </p:sp>
      <p:sp>
        <p:nvSpPr>
          <p:cNvPr id="42" name="TextBox 41">
            <a:extLst>
              <a:ext uri="{FF2B5EF4-FFF2-40B4-BE49-F238E27FC236}">
                <a16:creationId xmlns:a16="http://schemas.microsoft.com/office/drawing/2014/main" id="{916B8C58-46E2-449B-97E3-F612A3BF41ED}"/>
              </a:ext>
            </a:extLst>
          </p:cNvPr>
          <p:cNvSpPr txBox="1"/>
          <p:nvPr/>
        </p:nvSpPr>
        <p:spPr>
          <a:xfrm>
            <a:off x="10258437" y="4079677"/>
            <a:ext cx="459310" cy="307777"/>
          </a:xfrm>
          <a:prstGeom prst="rect">
            <a:avLst/>
          </a:prstGeom>
          <a:noFill/>
        </p:spPr>
        <p:txBody>
          <a:bodyPr wrap="square" rtlCol="0" anchor="ctr" anchorCtr="1">
            <a:spAutoFit/>
          </a:bodyPr>
          <a:lstStyle/>
          <a:p>
            <a:r>
              <a:rPr lang="en-US" sz="1400" dirty="0">
                <a:solidFill>
                  <a:schemeClr val="bg1"/>
                </a:solidFill>
                <a:latin typeface="Aharoni" panose="02010803020104030203" pitchFamily="2" charset="-79"/>
                <a:cs typeface="Aharoni" panose="02010803020104030203" pitchFamily="2" charset="-79"/>
              </a:rPr>
              <a:t>No</a:t>
            </a:r>
          </a:p>
        </p:txBody>
      </p:sp>
      <p:cxnSp>
        <p:nvCxnSpPr>
          <p:cNvPr id="45" name="Connector: Elbow 44">
            <a:extLst>
              <a:ext uri="{FF2B5EF4-FFF2-40B4-BE49-F238E27FC236}">
                <a16:creationId xmlns:a16="http://schemas.microsoft.com/office/drawing/2014/main" id="{320DEA22-6B20-41FC-9753-1CCF334EA34A}"/>
              </a:ext>
            </a:extLst>
          </p:cNvPr>
          <p:cNvCxnSpPr/>
          <p:nvPr/>
        </p:nvCxnSpPr>
        <p:spPr>
          <a:xfrm rot="16200000" flipH="1">
            <a:off x="7772106" y="2069784"/>
            <a:ext cx="644388" cy="292513"/>
          </a:xfrm>
          <a:prstGeom prst="bentConnector2">
            <a:avLst/>
          </a:prstGeom>
          <a:ln w="28575">
            <a:solidFill>
              <a:schemeClr val="accent2">
                <a:lumMod val="50000"/>
              </a:schemeClr>
            </a:solidFill>
            <a:tailEnd type="triangle"/>
          </a:ln>
        </p:spPr>
        <p:style>
          <a:lnRef idx="3">
            <a:schemeClr val="accent2"/>
          </a:lnRef>
          <a:fillRef idx="0">
            <a:schemeClr val="accent2"/>
          </a:fillRef>
          <a:effectRef idx="2">
            <a:schemeClr val="accent2"/>
          </a:effectRef>
          <a:fontRef idx="minor">
            <a:schemeClr val="tx1"/>
          </a:fontRef>
        </p:style>
      </p:cxnSp>
      <p:cxnSp>
        <p:nvCxnSpPr>
          <p:cNvPr id="46" name="Straight Arrow Connector 45">
            <a:extLst>
              <a:ext uri="{FF2B5EF4-FFF2-40B4-BE49-F238E27FC236}">
                <a16:creationId xmlns:a16="http://schemas.microsoft.com/office/drawing/2014/main" id="{645EB121-7F79-4D1F-88DE-5D7E4218EC71}"/>
              </a:ext>
            </a:extLst>
          </p:cNvPr>
          <p:cNvCxnSpPr/>
          <p:nvPr/>
        </p:nvCxnSpPr>
        <p:spPr>
          <a:xfrm flipH="1">
            <a:off x="9153453" y="644012"/>
            <a:ext cx="2" cy="208136"/>
          </a:xfrm>
          <a:prstGeom prst="straightConnector1">
            <a:avLst/>
          </a:prstGeom>
          <a:ln w="28575">
            <a:solidFill>
              <a:schemeClr val="accent2">
                <a:lumMod val="50000"/>
              </a:schemeClr>
            </a:solidFill>
            <a:tailEnd type="triangle"/>
          </a:ln>
        </p:spPr>
        <p:style>
          <a:lnRef idx="1">
            <a:schemeClr val="accent2"/>
          </a:lnRef>
          <a:fillRef idx="0">
            <a:schemeClr val="accent2"/>
          </a:fillRef>
          <a:effectRef idx="0">
            <a:schemeClr val="accent2"/>
          </a:effectRef>
          <a:fontRef idx="minor">
            <a:schemeClr val="tx1"/>
          </a:fontRef>
        </p:style>
      </p:cxnSp>
      <p:sp>
        <p:nvSpPr>
          <p:cNvPr id="77" name="Title 1">
            <a:extLst>
              <a:ext uri="{FF2B5EF4-FFF2-40B4-BE49-F238E27FC236}">
                <a16:creationId xmlns:a16="http://schemas.microsoft.com/office/drawing/2014/main" id="{2A41AB14-08E7-4F86-844A-62B3CF3C0329}"/>
              </a:ext>
            </a:extLst>
          </p:cNvPr>
          <p:cNvSpPr txBox="1">
            <a:spLocks/>
          </p:cNvSpPr>
          <p:nvPr/>
        </p:nvSpPr>
        <p:spPr>
          <a:xfrm>
            <a:off x="421219" y="1531120"/>
            <a:ext cx="2893370" cy="3215373"/>
          </a:xfrm>
          <a:prstGeom prst="rect">
            <a:avLst/>
          </a:prstGeom>
        </p:spPr>
        <p:txBody>
          <a:bodyPr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bg1"/>
                </a:solidFill>
              </a:rPr>
              <a:t>Design Flowchart of a Typical CAD System</a:t>
            </a:r>
          </a:p>
        </p:txBody>
      </p:sp>
      <p:cxnSp>
        <p:nvCxnSpPr>
          <p:cNvPr id="79" name="Straight Connector 78">
            <a:extLst>
              <a:ext uri="{FF2B5EF4-FFF2-40B4-BE49-F238E27FC236}">
                <a16:creationId xmlns:a16="http://schemas.microsoft.com/office/drawing/2014/main" id="{BC85401A-569C-4979-986A-97E4E790B25A}"/>
              </a:ext>
            </a:extLst>
          </p:cNvPr>
          <p:cNvCxnSpPr/>
          <p:nvPr/>
        </p:nvCxnSpPr>
        <p:spPr>
          <a:xfrm>
            <a:off x="3257437" y="1268849"/>
            <a:ext cx="0" cy="4225636"/>
          </a:xfrm>
          <a:prstGeom prst="line">
            <a:avLst/>
          </a:prstGeom>
          <a:ln w="38100"/>
        </p:spPr>
        <p:style>
          <a:lnRef idx="3">
            <a:schemeClr val="accent3"/>
          </a:lnRef>
          <a:fillRef idx="0">
            <a:schemeClr val="accent3"/>
          </a:fillRef>
          <a:effectRef idx="2">
            <a:schemeClr val="accent3"/>
          </a:effectRef>
          <a:fontRef idx="minor">
            <a:schemeClr val="tx1"/>
          </a:fontRef>
        </p:style>
      </p:cxnSp>
      <p:sp>
        <p:nvSpPr>
          <p:cNvPr id="85" name="Footer Placeholder 3">
            <a:extLst>
              <a:ext uri="{FF2B5EF4-FFF2-40B4-BE49-F238E27FC236}">
                <a16:creationId xmlns:a16="http://schemas.microsoft.com/office/drawing/2014/main" id="{5B68AED0-0FE0-4269-B840-DF5ADF02B7B0}"/>
              </a:ext>
            </a:extLst>
          </p:cNvPr>
          <p:cNvSpPr txBox="1">
            <a:spLocks/>
          </p:cNvSpPr>
          <p:nvPr/>
        </p:nvSpPr>
        <p:spPr>
          <a:xfrm>
            <a:off x="4038600" y="6356350"/>
            <a:ext cx="4114800" cy="365125"/>
          </a:xfrm>
          <a:prstGeom prst="rect">
            <a:avLst/>
          </a:prstGeom>
        </p:spPr>
        <p:txBody>
          <a:bodyPr vert="horz" lIns="91440" tIns="45720" rIns="91440" bIns="45720" rtlCol="0" anchor="ctr">
            <a:norm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b="1" dirty="0">
                <a:solidFill>
                  <a:schemeClr val="bg1"/>
                </a:solidFill>
              </a:rPr>
              <a:t>CSE460 : VLSI Design</a:t>
            </a:r>
            <a:r>
              <a:rPr lang="en-US" dirty="0">
                <a:solidFill>
                  <a:schemeClr val="bg1"/>
                </a:solidFill>
              </a:rPr>
              <a:t> </a:t>
            </a:r>
          </a:p>
        </p:txBody>
      </p:sp>
      <p:pic>
        <p:nvPicPr>
          <p:cNvPr id="28" name="Picture 27">
            <a:extLst>
              <a:ext uri="{FF2B5EF4-FFF2-40B4-BE49-F238E27FC236}">
                <a16:creationId xmlns:a16="http://schemas.microsoft.com/office/drawing/2014/main" id="{A067F3EE-40F2-A149-9132-9A42E1A7E0B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4768" y="5790091"/>
            <a:ext cx="928231" cy="928231"/>
          </a:xfrm>
          <a:prstGeom prst="rect">
            <a:avLst/>
          </a:prstGeom>
        </p:spPr>
      </p:pic>
      <p:cxnSp>
        <p:nvCxnSpPr>
          <p:cNvPr id="30" name="Straight Arrow Connector 29">
            <a:extLst>
              <a:ext uri="{FF2B5EF4-FFF2-40B4-BE49-F238E27FC236}">
                <a16:creationId xmlns:a16="http://schemas.microsoft.com/office/drawing/2014/main" id="{4B3EB2ED-B013-42F7-85C7-D8911BF32E7C}"/>
              </a:ext>
            </a:extLst>
          </p:cNvPr>
          <p:cNvCxnSpPr>
            <a:cxnSpLocks/>
          </p:cNvCxnSpPr>
          <p:nvPr/>
        </p:nvCxnSpPr>
        <p:spPr>
          <a:xfrm rot="10800000">
            <a:off x="10376411" y="364656"/>
            <a:ext cx="1554480" cy="0"/>
          </a:xfrm>
          <a:prstGeom prst="straightConnector1">
            <a:avLst/>
          </a:prstGeom>
          <a:ln w="28575">
            <a:solidFill>
              <a:schemeClr val="accent2">
                <a:lumMod val="50000"/>
              </a:schemeClr>
            </a:solidFill>
            <a:tailEnd type="triangle"/>
          </a:ln>
        </p:spPr>
        <p:style>
          <a:lnRef idx="1">
            <a:schemeClr val="accent2"/>
          </a:lnRef>
          <a:fillRef idx="0">
            <a:schemeClr val="accent2"/>
          </a:fillRef>
          <a:effectRef idx="0">
            <a:schemeClr val="accent2"/>
          </a:effectRef>
          <a:fontRef idx="minor">
            <a:schemeClr val="tx1"/>
          </a:fontRef>
        </p:style>
      </p:cxnSp>
      <p:cxnSp>
        <p:nvCxnSpPr>
          <p:cNvPr id="15" name="Connector: Elbow 14">
            <a:extLst>
              <a:ext uri="{FF2B5EF4-FFF2-40B4-BE49-F238E27FC236}">
                <a16:creationId xmlns:a16="http://schemas.microsoft.com/office/drawing/2014/main" id="{A3F399FD-037F-4113-981A-1D85BC2C9EC0}"/>
              </a:ext>
            </a:extLst>
          </p:cNvPr>
          <p:cNvCxnSpPr>
            <a:cxnSpLocks/>
          </p:cNvCxnSpPr>
          <p:nvPr/>
        </p:nvCxnSpPr>
        <p:spPr>
          <a:xfrm flipV="1">
            <a:off x="10237222" y="350366"/>
            <a:ext cx="1679381" cy="4114800"/>
          </a:xfrm>
          <a:prstGeom prst="bentConnector2">
            <a:avLst/>
          </a:prstGeom>
          <a:ln w="285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pic>
        <p:nvPicPr>
          <p:cNvPr id="19" name="Picture 18" descr="Diagram, schematic&#10;&#10;Description automatically generated">
            <a:extLst>
              <a:ext uri="{FF2B5EF4-FFF2-40B4-BE49-F238E27FC236}">
                <a16:creationId xmlns:a16="http://schemas.microsoft.com/office/drawing/2014/main" id="{23218DE4-AB67-4358-A351-D9B3DF0145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18439" y="810136"/>
            <a:ext cx="2573243" cy="1389900"/>
          </a:xfrm>
          <a:prstGeom prst="rect">
            <a:avLst/>
          </a:prstGeom>
        </p:spPr>
      </p:pic>
      <p:sp>
        <p:nvSpPr>
          <p:cNvPr id="20" name="Arrow: Right 19">
            <a:extLst>
              <a:ext uri="{FF2B5EF4-FFF2-40B4-BE49-F238E27FC236}">
                <a16:creationId xmlns:a16="http://schemas.microsoft.com/office/drawing/2014/main" id="{C6D90BC8-0E06-47AB-9D66-8BB6C0189545}"/>
              </a:ext>
            </a:extLst>
          </p:cNvPr>
          <p:cNvSpPr/>
          <p:nvPr/>
        </p:nvSpPr>
        <p:spPr>
          <a:xfrm>
            <a:off x="6164102" y="1322523"/>
            <a:ext cx="344509" cy="365125"/>
          </a:xfrm>
          <a:prstGeom prst="rightArrow">
            <a:avLst/>
          </a:prstGeom>
          <a:solidFill>
            <a:srgbClr val="B52F0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graphicFrame>
            <p:nvGraphicFramePr>
              <p:cNvPr id="22" name="Table 22">
                <a:extLst>
                  <a:ext uri="{FF2B5EF4-FFF2-40B4-BE49-F238E27FC236}">
                    <a16:creationId xmlns:a16="http://schemas.microsoft.com/office/drawing/2014/main" id="{746BDD87-1B15-47F7-A345-BDB505C763F0}"/>
                  </a:ext>
                </a:extLst>
              </p:cNvPr>
              <p:cNvGraphicFramePr>
                <a:graphicFrameLocks noGrp="1"/>
              </p:cNvGraphicFramePr>
              <p:nvPr>
                <p:extLst>
                  <p:ext uri="{D42A27DB-BD31-4B8C-83A1-F6EECF244321}">
                    <p14:modId xmlns:p14="http://schemas.microsoft.com/office/powerpoint/2010/main" val="3091527511"/>
                  </p:ext>
                </p:extLst>
              </p:nvPr>
            </p:nvGraphicFramePr>
            <p:xfrm>
              <a:off x="3738968" y="92618"/>
              <a:ext cx="2132183" cy="652526"/>
            </p:xfrm>
            <a:graphic>
              <a:graphicData uri="http://schemas.openxmlformats.org/drawingml/2006/table">
                <a:tbl>
                  <a:tblPr firstRow="1" bandRow="1">
                    <a:tableStyleId>{5C22544A-7EE6-4342-B048-85BDC9FD1C3A}</a:tableStyleId>
                  </a:tblPr>
                  <a:tblGrid>
                    <a:gridCol w="2132183">
                      <a:extLst>
                        <a:ext uri="{9D8B030D-6E8A-4147-A177-3AD203B41FA5}">
                          <a16:colId xmlns:a16="http://schemas.microsoft.com/office/drawing/2014/main" val="3553238846"/>
                        </a:ext>
                      </a:extLst>
                    </a:gridCol>
                  </a:tblGrid>
                  <a:tr h="370840">
                    <a:tc>
                      <a:txBody>
                        <a:bodyPr/>
                        <a:lstStyle/>
                        <a:p>
                          <a:pPr algn="ctr"/>
                          <a14:m>
                            <m:oMathPara xmlns:m="http://schemas.openxmlformats.org/officeDocument/2006/math">
                              <m:oMathParaPr>
                                <m:jc m:val="centerGroup"/>
                              </m:oMathParaPr>
                              <m:oMath xmlns:m="http://schemas.openxmlformats.org/officeDocument/2006/math">
                                <m:sSub>
                                  <m:sSubPr>
                                    <m:ctrlPr>
                                      <a:rPr lang="en-US" b="1" i="1" smtClean="0">
                                        <a:solidFill>
                                          <a:schemeClr val="tx1"/>
                                        </a:solidFill>
                                        <a:latin typeface="Cambria Math" panose="02040503050406030204" pitchFamily="18" charset="0"/>
                                      </a:rPr>
                                    </m:ctrlPr>
                                  </m:sSubPr>
                                  <m:e>
                                    <m:r>
                                      <a:rPr lang="en-US" b="1" i="1" smtClean="0">
                                        <a:solidFill>
                                          <a:schemeClr val="tx1"/>
                                        </a:solidFill>
                                        <a:latin typeface="Cambria Math" panose="02040503050406030204" pitchFamily="18" charset="0"/>
                                      </a:rPr>
                                      <m:t>𝒚</m:t>
                                    </m:r>
                                  </m:e>
                                  <m:sub>
                                    <m:r>
                                      <a:rPr lang="en-US" b="1" i="1" smtClean="0">
                                        <a:solidFill>
                                          <a:schemeClr val="tx1"/>
                                        </a:solidFill>
                                        <a:latin typeface="Cambria Math" panose="02040503050406030204" pitchFamily="18" charset="0"/>
                                      </a:rPr>
                                      <m:t>𝟏</m:t>
                                    </m:r>
                                  </m:sub>
                                </m:sSub>
                                <m:r>
                                  <a:rPr lang="en-US" b="1" i="1" smtClean="0">
                                    <a:solidFill>
                                      <a:schemeClr val="tx1"/>
                                    </a:solidFill>
                                    <a:latin typeface="Cambria Math" panose="02040503050406030204" pitchFamily="18" charset="0"/>
                                  </a:rPr>
                                  <m:t>= </m:t>
                                </m:r>
                                <m:acc>
                                  <m:accPr>
                                    <m:chr m:val="̅"/>
                                    <m:ctrlPr>
                                      <a:rPr lang="en-US" b="1" i="1" smtClean="0">
                                        <a:solidFill>
                                          <a:schemeClr val="tx1"/>
                                        </a:solidFill>
                                        <a:latin typeface="Cambria Math" panose="02040503050406030204" pitchFamily="18" charset="0"/>
                                      </a:rPr>
                                    </m:ctrlPr>
                                  </m:accPr>
                                  <m:e>
                                    <m:r>
                                      <a:rPr lang="en-US" b="1" i="1" smtClean="0">
                                        <a:solidFill>
                                          <a:schemeClr val="tx1"/>
                                        </a:solidFill>
                                        <a:latin typeface="Cambria Math" panose="02040503050406030204" pitchFamily="18" charset="0"/>
                                      </a:rPr>
                                      <m:t>𝒂</m:t>
                                    </m:r>
                                    <m:r>
                                      <a:rPr lang="en-US" b="1" i="1" smtClean="0">
                                        <a:solidFill>
                                          <a:schemeClr val="tx1"/>
                                        </a:solidFill>
                                        <a:latin typeface="Cambria Math" panose="02040503050406030204" pitchFamily="18" charset="0"/>
                                      </a:rPr>
                                      <m:t>.</m:t>
                                    </m:r>
                                    <m:r>
                                      <a:rPr lang="en-US" b="1" i="1" smtClean="0">
                                        <a:solidFill>
                                          <a:schemeClr val="tx1"/>
                                        </a:solidFill>
                                        <a:latin typeface="Cambria Math" panose="02040503050406030204" pitchFamily="18" charset="0"/>
                                      </a:rPr>
                                      <m:t>𝒃</m:t>
                                    </m:r>
                                  </m:e>
                                </m:acc>
                              </m:oMath>
                              <m:oMath xmlns:m="http://schemas.openxmlformats.org/officeDocument/2006/math">
                                <m:sSub>
                                  <m:sSubPr>
                                    <m:ctrlPr>
                                      <a:rPr lang="en-US" b="1" i="1" smtClean="0">
                                        <a:solidFill>
                                          <a:schemeClr val="tx1"/>
                                        </a:solidFill>
                                        <a:latin typeface="Cambria Math" panose="02040503050406030204" pitchFamily="18" charset="0"/>
                                      </a:rPr>
                                    </m:ctrlPr>
                                  </m:sSubPr>
                                  <m:e>
                                    <m:r>
                                      <a:rPr lang="en-US" b="1" i="1" smtClean="0">
                                        <a:solidFill>
                                          <a:schemeClr val="tx1"/>
                                        </a:solidFill>
                                        <a:latin typeface="Cambria Math" panose="02040503050406030204" pitchFamily="18" charset="0"/>
                                      </a:rPr>
                                      <m:t>𝒚</m:t>
                                    </m:r>
                                  </m:e>
                                  <m:sub>
                                    <m:r>
                                      <a:rPr lang="en-US" b="1" i="1" smtClean="0">
                                        <a:solidFill>
                                          <a:schemeClr val="tx1"/>
                                        </a:solidFill>
                                        <a:latin typeface="Cambria Math" panose="02040503050406030204" pitchFamily="18" charset="0"/>
                                      </a:rPr>
                                      <m:t>𝟐</m:t>
                                    </m:r>
                                  </m:sub>
                                </m:sSub>
                                <m:r>
                                  <a:rPr lang="en-US" b="1" i="1" smtClean="0">
                                    <a:solidFill>
                                      <a:schemeClr val="tx1"/>
                                    </a:solidFill>
                                    <a:latin typeface="Cambria Math" panose="02040503050406030204" pitchFamily="18" charset="0"/>
                                  </a:rPr>
                                  <m:t>= </m:t>
                                </m:r>
                                <m:acc>
                                  <m:accPr>
                                    <m:chr m:val="̅"/>
                                    <m:ctrlPr>
                                      <a:rPr lang="en-US" b="1" i="1" smtClean="0">
                                        <a:solidFill>
                                          <a:schemeClr val="tx1"/>
                                        </a:solidFill>
                                        <a:latin typeface="Cambria Math" panose="02040503050406030204" pitchFamily="18" charset="0"/>
                                      </a:rPr>
                                    </m:ctrlPr>
                                  </m:accPr>
                                  <m:e>
                                    <m:r>
                                      <a:rPr lang="en-US" b="1" i="1" smtClean="0">
                                        <a:solidFill>
                                          <a:schemeClr val="tx1"/>
                                        </a:solidFill>
                                        <a:latin typeface="Cambria Math" panose="02040503050406030204" pitchFamily="18" charset="0"/>
                                      </a:rPr>
                                      <m:t>𝒂</m:t>
                                    </m:r>
                                    <m:r>
                                      <a:rPr lang="en-US" b="1" i="1" smtClean="0">
                                        <a:solidFill>
                                          <a:schemeClr val="tx1"/>
                                        </a:solidFill>
                                        <a:latin typeface="Cambria Math" panose="02040503050406030204" pitchFamily="18" charset="0"/>
                                      </a:rPr>
                                      <m:t>+</m:t>
                                    </m:r>
                                    <m:r>
                                      <a:rPr lang="en-US" b="1" i="1" smtClean="0">
                                        <a:solidFill>
                                          <a:schemeClr val="tx1"/>
                                        </a:solidFill>
                                        <a:latin typeface="Cambria Math" panose="02040503050406030204" pitchFamily="18" charset="0"/>
                                      </a:rPr>
                                      <m:t>𝒃</m:t>
                                    </m:r>
                                  </m:e>
                                </m:acc>
                              </m:oMath>
                            </m:oMathPara>
                          </a14:m>
                          <a:endParaRPr 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6633"/>
                        </a:solidFill>
                      </a:tcPr>
                    </a:tc>
                    <a:extLst>
                      <a:ext uri="{0D108BD9-81ED-4DB2-BD59-A6C34878D82A}">
                        <a16:rowId xmlns:a16="http://schemas.microsoft.com/office/drawing/2014/main" val="3802797528"/>
                      </a:ext>
                    </a:extLst>
                  </a:tr>
                </a:tbl>
              </a:graphicData>
            </a:graphic>
          </p:graphicFrame>
        </mc:Choice>
        <mc:Fallback>
          <p:graphicFrame>
            <p:nvGraphicFramePr>
              <p:cNvPr id="22" name="Table 22">
                <a:extLst>
                  <a:ext uri="{FF2B5EF4-FFF2-40B4-BE49-F238E27FC236}">
                    <a16:creationId xmlns:a16="http://schemas.microsoft.com/office/drawing/2014/main" id="{746BDD87-1B15-47F7-A345-BDB505C763F0}"/>
                  </a:ext>
                </a:extLst>
              </p:cNvPr>
              <p:cNvGraphicFramePr>
                <a:graphicFrameLocks noGrp="1"/>
              </p:cNvGraphicFramePr>
              <p:nvPr>
                <p:extLst>
                  <p:ext uri="{D42A27DB-BD31-4B8C-83A1-F6EECF244321}">
                    <p14:modId xmlns:p14="http://schemas.microsoft.com/office/powerpoint/2010/main" val="3091527511"/>
                  </p:ext>
                </p:extLst>
              </p:nvPr>
            </p:nvGraphicFramePr>
            <p:xfrm>
              <a:off x="3738968" y="92618"/>
              <a:ext cx="2132183" cy="652526"/>
            </p:xfrm>
            <a:graphic>
              <a:graphicData uri="http://schemas.openxmlformats.org/drawingml/2006/table">
                <a:tbl>
                  <a:tblPr firstRow="1" bandRow="1">
                    <a:tableStyleId>{5C22544A-7EE6-4342-B048-85BDC9FD1C3A}</a:tableStyleId>
                  </a:tblPr>
                  <a:tblGrid>
                    <a:gridCol w="2132183">
                      <a:extLst>
                        <a:ext uri="{9D8B030D-6E8A-4147-A177-3AD203B41FA5}">
                          <a16:colId xmlns:a16="http://schemas.microsoft.com/office/drawing/2014/main" val="3553238846"/>
                        </a:ext>
                      </a:extLst>
                    </a:gridCol>
                  </a:tblGrid>
                  <a:tr h="652526">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285" t="-926" r="-570" b="-3704"/>
                          </a:stretch>
                        </a:blipFill>
                      </a:tcPr>
                    </a:tc>
                    <a:extLst>
                      <a:ext uri="{0D108BD9-81ED-4DB2-BD59-A6C34878D82A}">
                        <a16:rowId xmlns:a16="http://schemas.microsoft.com/office/drawing/2014/main" val="3802797528"/>
                      </a:ext>
                    </a:extLst>
                  </a:tr>
                </a:tbl>
              </a:graphicData>
            </a:graphic>
          </p:graphicFrame>
        </mc:Fallback>
      </mc:AlternateContent>
      <mc:AlternateContent xmlns:mc="http://schemas.openxmlformats.org/markup-compatibility/2006">
        <mc:Choice xmlns:a14="http://schemas.microsoft.com/office/drawing/2010/main" Requires="a14">
          <p:graphicFrame>
            <p:nvGraphicFramePr>
              <p:cNvPr id="40" name="Table 22">
                <a:extLst>
                  <a:ext uri="{FF2B5EF4-FFF2-40B4-BE49-F238E27FC236}">
                    <a16:creationId xmlns:a16="http://schemas.microsoft.com/office/drawing/2014/main" id="{3979E8DC-5F63-4DE7-94D0-D598830E2087}"/>
                  </a:ext>
                </a:extLst>
              </p:cNvPr>
              <p:cNvGraphicFramePr>
                <a:graphicFrameLocks noGrp="1"/>
              </p:cNvGraphicFramePr>
              <p:nvPr>
                <p:extLst>
                  <p:ext uri="{D42A27DB-BD31-4B8C-83A1-F6EECF244321}">
                    <p14:modId xmlns:p14="http://schemas.microsoft.com/office/powerpoint/2010/main" val="1620085422"/>
                  </p:ext>
                </p:extLst>
              </p:nvPr>
            </p:nvGraphicFramePr>
            <p:xfrm>
              <a:off x="3824795" y="2276034"/>
              <a:ext cx="2132183" cy="652526"/>
            </p:xfrm>
            <a:graphic>
              <a:graphicData uri="http://schemas.openxmlformats.org/drawingml/2006/table">
                <a:tbl>
                  <a:tblPr firstRow="1" bandRow="1">
                    <a:tableStyleId>{5C22544A-7EE6-4342-B048-85BDC9FD1C3A}</a:tableStyleId>
                  </a:tblPr>
                  <a:tblGrid>
                    <a:gridCol w="2132183">
                      <a:extLst>
                        <a:ext uri="{9D8B030D-6E8A-4147-A177-3AD203B41FA5}">
                          <a16:colId xmlns:a16="http://schemas.microsoft.com/office/drawing/2014/main" val="3553238846"/>
                        </a:ext>
                      </a:extLst>
                    </a:gridCol>
                  </a:tblGrid>
                  <a:tr h="370840">
                    <a:tc>
                      <a:txBody>
                        <a:bodyPr/>
                        <a:lstStyle/>
                        <a:p>
                          <a:pPr algn="ctr"/>
                          <a14:m>
                            <m:oMathPara xmlns:m="http://schemas.openxmlformats.org/officeDocument/2006/math">
                              <m:oMathParaPr>
                                <m:jc m:val="centerGroup"/>
                              </m:oMathParaPr>
                              <m:oMath xmlns:m="http://schemas.openxmlformats.org/officeDocument/2006/math">
                                <m:sSub>
                                  <m:sSubPr>
                                    <m:ctrlPr>
                                      <a:rPr lang="en-US" b="1" i="1" smtClean="0">
                                        <a:solidFill>
                                          <a:schemeClr val="tx1"/>
                                        </a:solidFill>
                                        <a:latin typeface="Cambria Math" panose="02040503050406030204" pitchFamily="18" charset="0"/>
                                      </a:rPr>
                                    </m:ctrlPr>
                                  </m:sSubPr>
                                  <m:e>
                                    <m:r>
                                      <a:rPr lang="en-US" b="1" i="1" smtClean="0">
                                        <a:solidFill>
                                          <a:schemeClr val="tx1"/>
                                        </a:solidFill>
                                        <a:latin typeface="Cambria Math" panose="02040503050406030204" pitchFamily="18" charset="0"/>
                                      </a:rPr>
                                      <m:t>𝒚</m:t>
                                    </m:r>
                                  </m:e>
                                  <m:sub>
                                    <m:r>
                                      <a:rPr lang="en-US" b="1" i="1" smtClean="0">
                                        <a:solidFill>
                                          <a:schemeClr val="tx1"/>
                                        </a:solidFill>
                                        <a:latin typeface="Cambria Math" panose="02040503050406030204" pitchFamily="18" charset="0"/>
                                      </a:rPr>
                                      <m:t>𝟏</m:t>
                                    </m:r>
                                  </m:sub>
                                </m:sSub>
                                <m:r>
                                  <a:rPr lang="en-US" b="1" i="1" smtClean="0">
                                    <a:solidFill>
                                      <a:schemeClr val="tx1"/>
                                    </a:solidFill>
                                    <a:latin typeface="Cambria Math" panose="02040503050406030204" pitchFamily="18" charset="0"/>
                                  </a:rPr>
                                  <m:t>= </m:t>
                                </m:r>
                                <m:acc>
                                  <m:accPr>
                                    <m:chr m:val="̅"/>
                                    <m:ctrlPr>
                                      <a:rPr lang="en-US" b="1" i="1" smtClean="0">
                                        <a:solidFill>
                                          <a:schemeClr val="tx1"/>
                                        </a:solidFill>
                                        <a:latin typeface="Cambria Math" panose="02040503050406030204" pitchFamily="18" charset="0"/>
                                      </a:rPr>
                                    </m:ctrlPr>
                                  </m:accPr>
                                  <m:e>
                                    <m:r>
                                      <a:rPr lang="en-US" b="1" i="1" smtClean="0">
                                        <a:solidFill>
                                          <a:schemeClr val="tx1"/>
                                        </a:solidFill>
                                        <a:latin typeface="Cambria Math" panose="02040503050406030204" pitchFamily="18" charset="0"/>
                                      </a:rPr>
                                      <m:t>𝒂</m:t>
                                    </m:r>
                                    <m:r>
                                      <a:rPr lang="en-US" b="1" i="1" smtClean="0">
                                        <a:solidFill>
                                          <a:schemeClr val="tx1"/>
                                        </a:solidFill>
                                        <a:latin typeface="Cambria Math" panose="02040503050406030204" pitchFamily="18" charset="0"/>
                                      </a:rPr>
                                      <m:t>.</m:t>
                                    </m:r>
                                    <m:r>
                                      <a:rPr lang="en-US" b="1" i="1" smtClean="0">
                                        <a:solidFill>
                                          <a:schemeClr val="tx1"/>
                                        </a:solidFill>
                                        <a:latin typeface="Cambria Math" panose="02040503050406030204" pitchFamily="18" charset="0"/>
                                      </a:rPr>
                                      <m:t>𝒃</m:t>
                                    </m:r>
                                  </m:e>
                                </m:acc>
                              </m:oMath>
                              <m:oMath xmlns:m="http://schemas.openxmlformats.org/officeDocument/2006/math">
                                <m:sSub>
                                  <m:sSubPr>
                                    <m:ctrlPr>
                                      <a:rPr lang="en-US" b="1" i="1" smtClean="0">
                                        <a:solidFill>
                                          <a:schemeClr val="tx1"/>
                                        </a:solidFill>
                                        <a:latin typeface="Cambria Math" panose="02040503050406030204" pitchFamily="18" charset="0"/>
                                      </a:rPr>
                                    </m:ctrlPr>
                                  </m:sSubPr>
                                  <m:e>
                                    <m:r>
                                      <a:rPr lang="en-US" b="1" i="1" smtClean="0">
                                        <a:solidFill>
                                          <a:schemeClr val="tx1"/>
                                        </a:solidFill>
                                        <a:latin typeface="Cambria Math" panose="02040503050406030204" pitchFamily="18" charset="0"/>
                                      </a:rPr>
                                      <m:t>𝒚</m:t>
                                    </m:r>
                                  </m:e>
                                  <m:sub>
                                    <m:r>
                                      <a:rPr lang="en-US" b="1" i="1" smtClean="0">
                                        <a:solidFill>
                                          <a:schemeClr val="tx1"/>
                                        </a:solidFill>
                                        <a:latin typeface="Cambria Math" panose="02040503050406030204" pitchFamily="18" charset="0"/>
                                      </a:rPr>
                                      <m:t>𝟐</m:t>
                                    </m:r>
                                  </m:sub>
                                </m:sSub>
                                <m:r>
                                  <a:rPr lang="en-US" b="1" i="1" smtClean="0">
                                    <a:solidFill>
                                      <a:schemeClr val="tx1"/>
                                    </a:solidFill>
                                    <a:latin typeface="Cambria Math" panose="02040503050406030204" pitchFamily="18" charset="0"/>
                                  </a:rPr>
                                  <m:t>= </m:t>
                                </m:r>
                                <m:acc>
                                  <m:accPr>
                                    <m:chr m:val="̅"/>
                                    <m:ctrlPr>
                                      <a:rPr lang="en-US" b="1" i="1" smtClean="0">
                                        <a:solidFill>
                                          <a:schemeClr val="tx1"/>
                                        </a:solidFill>
                                        <a:latin typeface="Cambria Math" panose="02040503050406030204" pitchFamily="18" charset="0"/>
                                      </a:rPr>
                                    </m:ctrlPr>
                                  </m:accPr>
                                  <m:e>
                                    <m:r>
                                      <a:rPr lang="en-US" b="1" i="1" smtClean="0">
                                        <a:solidFill>
                                          <a:schemeClr val="tx1"/>
                                        </a:solidFill>
                                        <a:latin typeface="Cambria Math" panose="02040503050406030204" pitchFamily="18" charset="0"/>
                                      </a:rPr>
                                      <m:t>𝒂</m:t>
                                    </m:r>
                                    <m:r>
                                      <a:rPr lang="en-US" b="1" i="1" smtClean="0">
                                        <a:solidFill>
                                          <a:schemeClr val="tx1"/>
                                        </a:solidFill>
                                        <a:latin typeface="Cambria Math" panose="02040503050406030204" pitchFamily="18" charset="0"/>
                                      </a:rPr>
                                      <m:t>+</m:t>
                                    </m:r>
                                    <m:r>
                                      <a:rPr lang="en-US" b="1" i="1" smtClean="0">
                                        <a:solidFill>
                                          <a:schemeClr val="tx1"/>
                                        </a:solidFill>
                                        <a:latin typeface="Cambria Math" panose="02040503050406030204" pitchFamily="18" charset="0"/>
                                      </a:rPr>
                                      <m:t>𝒃</m:t>
                                    </m:r>
                                  </m:e>
                                </m:acc>
                              </m:oMath>
                            </m:oMathPara>
                          </a14:m>
                          <a:endParaRPr 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8080"/>
                        </a:solidFill>
                      </a:tcPr>
                    </a:tc>
                    <a:extLst>
                      <a:ext uri="{0D108BD9-81ED-4DB2-BD59-A6C34878D82A}">
                        <a16:rowId xmlns:a16="http://schemas.microsoft.com/office/drawing/2014/main" val="3802797528"/>
                      </a:ext>
                    </a:extLst>
                  </a:tr>
                </a:tbl>
              </a:graphicData>
            </a:graphic>
          </p:graphicFrame>
        </mc:Choice>
        <mc:Fallback>
          <p:graphicFrame>
            <p:nvGraphicFramePr>
              <p:cNvPr id="40" name="Table 22">
                <a:extLst>
                  <a:ext uri="{FF2B5EF4-FFF2-40B4-BE49-F238E27FC236}">
                    <a16:creationId xmlns:a16="http://schemas.microsoft.com/office/drawing/2014/main" id="{3979E8DC-5F63-4DE7-94D0-D598830E2087}"/>
                  </a:ext>
                </a:extLst>
              </p:cNvPr>
              <p:cNvGraphicFramePr>
                <a:graphicFrameLocks noGrp="1"/>
              </p:cNvGraphicFramePr>
              <p:nvPr>
                <p:extLst>
                  <p:ext uri="{D42A27DB-BD31-4B8C-83A1-F6EECF244321}">
                    <p14:modId xmlns:p14="http://schemas.microsoft.com/office/powerpoint/2010/main" val="1620085422"/>
                  </p:ext>
                </p:extLst>
              </p:nvPr>
            </p:nvGraphicFramePr>
            <p:xfrm>
              <a:off x="3824795" y="2276034"/>
              <a:ext cx="2132183" cy="652526"/>
            </p:xfrm>
            <a:graphic>
              <a:graphicData uri="http://schemas.openxmlformats.org/drawingml/2006/table">
                <a:tbl>
                  <a:tblPr firstRow="1" bandRow="1">
                    <a:tableStyleId>{5C22544A-7EE6-4342-B048-85BDC9FD1C3A}</a:tableStyleId>
                  </a:tblPr>
                  <a:tblGrid>
                    <a:gridCol w="2132183">
                      <a:extLst>
                        <a:ext uri="{9D8B030D-6E8A-4147-A177-3AD203B41FA5}">
                          <a16:colId xmlns:a16="http://schemas.microsoft.com/office/drawing/2014/main" val="3553238846"/>
                        </a:ext>
                      </a:extLst>
                    </a:gridCol>
                  </a:tblGrid>
                  <a:tr h="652526">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5"/>
                          <a:stretch>
                            <a:fillRect l="-285" t="-926" r="-570" b="-3704"/>
                          </a:stretch>
                        </a:blipFill>
                      </a:tcPr>
                    </a:tc>
                    <a:extLst>
                      <a:ext uri="{0D108BD9-81ED-4DB2-BD59-A6C34878D82A}">
                        <a16:rowId xmlns:a16="http://schemas.microsoft.com/office/drawing/2014/main" val="3802797528"/>
                      </a:ext>
                    </a:extLst>
                  </a:tr>
                </a:tbl>
              </a:graphicData>
            </a:graphic>
          </p:graphicFrame>
        </mc:Fallback>
      </mc:AlternateContent>
      <p:sp>
        <p:nvSpPr>
          <p:cNvPr id="43" name="Arrow: Right 42">
            <a:extLst>
              <a:ext uri="{FF2B5EF4-FFF2-40B4-BE49-F238E27FC236}">
                <a16:creationId xmlns:a16="http://schemas.microsoft.com/office/drawing/2014/main" id="{41F9D4CA-B53F-48A5-BBD0-277698B279A4}"/>
              </a:ext>
            </a:extLst>
          </p:cNvPr>
          <p:cNvSpPr/>
          <p:nvPr/>
        </p:nvSpPr>
        <p:spPr>
          <a:xfrm rot="10800000">
            <a:off x="6654103" y="2366381"/>
            <a:ext cx="731520" cy="457200"/>
          </a:xfrm>
          <a:prstGeom prst="rightArrow">
            <a:avLst>
              <a:gd name="adj1" fmla="val 50000"/>
              <a:gd name="adj2" fmla="val 50000"/>
            </a:avLst>
          </a:prstGeom>
          <a:solidFill>
            <a:srgbClr val="B52F0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Arrow: Right 43">
            <a:extLst>
              <a:ext uri="{FF2B5EF4-FFF2-40B4-BE49-F238E27FC236}">
                <a16:creationId xmlns:a16="http://schemas.microsoft.com/office/drawing/2014/main" id="{2A296234-1CB1-4086-A950-272B1B4A9434}"/>
              </a:ext>
            </a:extLst>
          </p:cNvPr>
          <p:cNvSpPr/>
          <p:nvPr/>
        </p:nvSpPr>
        <p:spPr>
          <a:xfrm rot="10800000">
            <a:off x="6654103" y="190281"/>
            <a:ext cx="731520" cy="457200"/>
          </a:xfrm>
          <a:prstGeom prst="rightArrow">
            <a:avLst>
              <a:gd name="adj1" fmla="val 50000"/>
              <a:gd name="adj2" fmla="val 50000"/>
            </a:avLst>
          </a:prstGeom>
          <a:solidFill>
            <a:srgbClr val="B52F0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graphicFrame>
            <p:nvGraphicFramePr>
              <p:cNvPr id="49" name="Table 23">
                <a:extLst>
                  <a:ext uri="{FF2B5EF4-FFF2-40B4-BE49-F238E27FC236}">
                    <a16:creationId xmlns:a16="http://schemas.microsoft.com/office/drawing/2014/main" id="{EE8BC527-8829-4636-ABAF-1FF59DFA1EE3}"/>
                  </a:ext>
                </a:extLst>
              </p:cNvPr>
              <p:cNvGraphicFramePr>
                <a:graphicFrameLocks noGrp="1"/>
              </p:cNvGraphicFramePr>
              <p:nvPr>
                <p:extLst>
                  <p:ext uri="{D42A27DB-BD31-4B8C-83A1-F6EECF244321}">
                    <p14:modId xmlns:p14="http://schemas.microsoft.com/office/powerpoint/2010/main" val="3006959472"/>
                  </p:ext>
                </p:extLst>
              </p:nvPr>
            </p:nvGraphicFramePr>
            <p:xfrm>
              <a:off x="3507480" y="3046447"/>
              <a:ext cx="2651760" cy="1828800"/>
            </p:xfrm>
            <a:graphic>
              <a:graphicData uri="http://schemas.openxmlformats.org/drawingml/2006/table">
                <a:tbl>
                  <a:tblPr firstRow="1" bandRow="1">
                    <a:tableStyleId>{93296810-A885-4BE3-A3E7-6D5BEEA58F35}</a:tableStyleId>
                  </a:tblPr>
                  <a:tblGrid>
                    <a:gridCol w="662940">
                      <a:extLst>
                        <a:ext uri="{9D8B030D-6E8A-4147-A177-3AD203B41FA5}">
                          <a16:colId xmlns:a16="http://schemas.microsoft.com/office/drawing/2014/main" val="3478976293"/>
                        </a:ext>
                      </a:extLst>
                    </a:gridCol>
                    <a:gridCol w="662940">
                      <a:extLst>
                        <a:ext uri="{9D8B030D-6E8A-4147-A177-3AD203B41FA5}">
                          <a16:colId xmlns:a16="http://schemas.microsoft.com/office/drawing/2014/main" val="2103369421"/>
                        </a:ext>
                      </a:extLst>
                    </a:gridCol>
                    <a:gridCol w="662940">
                      <a:extLst>
                        <a:ext uri="{9D8B030D-6E8A-4147-A177-3AD203B41FA5}">
                          <a16:colId xmlns:a16="http://schemas.microsoft.com/office/drawing/2014/main" val="676203287"/>
                        </a:ext>
                      </a:extLst>
                    </a:gridCol>
                    <a:gridCol w="662940">
                      <a:extLst>
                        <a:ext uri="{9D8B030D-6E8A-4147-A177-3AD203B41FA5}">
                          <a16:colId xmlns:a16="http://schemas.microsoft.com/office/drawing/2014/main" val="3052768907"/>
                        </a:ext>
                      </a:extLst>
                    </a:gridCol>
                  </a:tblGrid>
                  <a:tr h="274320">
                    <a:tc>
                      <a:txBody>
                        <a:bodyPr/>
                        <a:lstStyle/>
                        <a:p>
                          <a:pPr algn="ctr"/>
                          <a:r>
                            <a:rPr lang="en-US" dirty="0"/>
                            <a:t>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b</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b="1" smtClean="0"/>
                                    </m:ctrlPr>
                                  </m:sSubPr>
                                  <m:e>
                                    <m:r>
                                      <a:rPr lang="en-US" b="1" smtClean="0"/>
                                      <m:t>𝒚</m:t>
                                    </m:r>
                                  </m:e>
                                  <m:sub>
                                    <m:r>
                                      <a:rPr lang="en-US" b="1" smtClean="0"/>
                                      <m:t>𝟏</m:t>
                                    </m:r>
                                  </m:sub>
                                </m:sSub>
                              </m:oMath>
                            </m:oMathPara>
                          </a14:m>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b="1" smtClean="0"/>
                                    </m:ctrlPr>
                                  </m:sSubPr>
                                  <m:e>
                                    <m:r>
                                      <a:rPr lang="en-US" b="1" smtClean="0"/>
                                      <m:t>𝒚</m:t>
                                    </m:r>
                                  </m:e>
                                  <m:sub>
                                    <m:r>
                                      <a:rPr lang="en-US" b="1" smtClean="0"/>
                                      <m:t>𝟐</m:t>
                                    </m:r>
                                  </m:sub>
                                </m:sSub>
                              </m:oMath>
                            </m:oMathPara>
                          </a14:m>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2556296"/>
                      </a:ext>
                    </a:extLst>
                  </a:tr>
                  <a:tr h="274320">
                    <a:tc>
                      <a:txBody>
                        <a:bodyPr/>
                        <a:lstStyle/>
                        <a:p>
                          <a:pPr algn="ctr"/>
                          <a:r>
                            <a:rPr lang="en-US" dirty="0"/>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04381767"/>
                      </a:ext>
                    </a:extLst>
                  </a:tr>
                  <a:tr h="274320">
                    <a:tc>
                      <a:txBody>
                        <a:bodyPr/>
                        <a:lstStyle/>
                        <a:p>
                          <a:pPr algn="ctr"/>
                          <a:r>
                            <a:rPr lang="en-US" dirty="0"/>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10386191"/>
                      </a:ext>
                    </a:extLst>
                  </a:tr>
                  <a:tr h="274320">
                    <a:tc>
                      <a:txBody>
                        <a:bodyPr/>
                        <a:lstStyle/>
                        <a:p>
                          <a:pPr algn="ctr"/>
                          <a:r>
                            <a:rPr lang="en-US" dirty="0"/>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75201481"/>
                      </a:ext>
                    </a:extLst>
                  </a:tr>
                  <a:tr h="274320">
                    <a:tc>
                      <a:txBody>
                        <a:bodyPr/>
                        <a:lstStyle/>
                        <a:p>
                          <a:pPr algn="ctr"/>
                          <a:r>
                            <a:rPr lang="en-US" dirty="0"/>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41501692"/>
                      </a:ext>
                    </a:extLst>
                  </a:tr>
                </a:tbl>
              </a:graphicData>
            </a:graphic>
          </p:graphicFrame>
        </mc:Choice>
        <mc:Fallback>
          <p:graphicFrame>
            <p:nvGraphicFramePr>
              <p:cNvPr id="49" name="Table 23">
                <a:extLst>
                  <a:ext uri="{FF2B5EF4-FFF2-40B4-BE49-F238E27FC236}">
                    <a16:creationId xmlns:a16="http://schemas.microsoft.com/office/drawing/2014/main" id="{EE8BC527-8829-4636-ABAF-1FF59DFA1EE3}"/>
                  </a:ext>
                </a:extLst>
              </p:cNvPr>
              <p:cNvGraphicFramePr>
                <a:graphicFrameLocks noGrp="1"/>
              </p:cNvGraphicFramePr>
              <p:nvPr>
                <p:extLst>
                  <p:ext uri="{D42A27DB-BD31-4B8C-83A1-F6EECF244321}">
                    <p14:modId xmlns:p14="http://schemas.microsoft.com/office/powerpoint/2010/main" val="3006959472"/>
                  </p:ext>
                </p:extLst>
              </p:nvPr>
            </p:nvGraphicFramePr>
            <p:xfrm>
              <a:off x="3507480" y="3046447"/>
              <a:ext cx="2651760" cy="1828800"/>
            </p:xfrm>
            <a:graphic>
              <a:graphicData uri="http://schemas.openxmlformats.org/drawingml/2006/table">
                <a:tbl>
                  <a:tblPr firstRow="1" bandRow="1">
                    <a:tableStyleId>{93296810-A885-4BE3-A3E7-6D5BEEA58F35}</a:tableStyleId>
                  </a:tblPr>
                  <a:tblGrid>
                    <a:gridCol w="662940">
                      <a:extLst>
                        <a:ext uri="{9D8B030D-6E8A-4147-A177-3AD203B41FA5}">
                          <a16:colId xmlns:a16="http://schemas.microsoft.com/office/drawing/2014/main" val="3478976293"/>
                        </a:ext>
                      </a:extLst>
                    </a:gridCol>
                    <a:gridCol w="662940">
                      <a:extLst>
                        <a:ext uri="{9D8B030D-6E8A-4147-A177-3AD203B41FA5}">
                          <a16:colId xmlns:a16="http://schemas.microsoft.com/office/drawing/2014/main" val="2103369421"/>
                        </a:ext>
                      </a:extLst>
                    </a:gridCol>
                    <a:gridCol w="662940">
                      <a:extLst>
                        <a:ext uri="{9D8B030D-6E8A-4147-A177-3AD203B41FA5}">
                          <a16:colId xmlns:a16="http://schemas.microsoft.com/office/drawing/2014/main" val="676203287"/>
                        </a:ext>
                      </a:extLst>
                    </a:gridCol>
                    <a:gridCol w="662940">
                      <a:extLst>
                        <a:ext uri="{9D8B030D-6E8A-4147-A177-3AD203B41FA5}">
                          <a16:colId xmlns:a16="http://schemas.microsoft.com/office/drawing/2014/main" val="3052768907"/>
                        </a:ext>
                      </a:extLst>
                    </a:gridCol>
                  </a:tblGrid>
                  <a:tr h="365760">
                    <a:tc>
                      <a:txBody>
                        <a:bodyPr/>
                        <a:lstStyle/>
                        <a:p>
                          <a:pPr algn="ctr"/>
                          <a:r>
                            <a:rPr lang="en-US" dirty="0"/>
                            <a:t>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b</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6"/>
                          <a:stretch>
                            <a:fillRect l="-200917" t="-8333" r="-101835" b="-428333"/>
                          </a:stretch>
                        </a:blip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6"/>
                          <a:stretch>
                            <a:fillRect l="-300917" t="-8333" r="-1835" b="-428333"/>
                          </a:stretch>
                        </a:blipFill>
                      </a:tcPr>
                    </a:tc>
                    <a:extLst>
                      <a:ext uri="{0D108BD9-81ED-4DB2-BD59-A6C34878D82A}">
                        <a16:rowId xmlns:a16="http://schemas.microsoft.com/office/drawing/2014/main" val="372556296"/>
                      </a:ext>
                    </a:extLst>
                  </a:tr>
                  <a:tr h="365760">
                    <a:tc>
                      <a:txBody>
                        <a:bodyPr/>
                        <a:lstStyle/>
                        <a:p>
                          <a:pPr algn="ctr"/>
                          <a:r>
                            <a:rPr lang="en-US" dirty="0"/>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04381767"/>
                      </a:ext>
                    </a:extLst>
                  </a:tr>
                  <a:tr h="365760">
                    <a:tc>
                      <a:txBody>
                        <a:bodyPr/>
                        <a:lstStyle/>
                        <a:p>
                          <a:pPr algn="ctr"/>
                          <a:r>
                            <a:rPr lang="en-US" dirty="0"/>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10386191"/>
                      </a:ext>
                    </a:extLst>
                  </a:tr>
                  <a:tr h="365760">
                    <a:tc>
                      <a:txBody>
                        <a:bodyPr/>
                        <a:lstStyle/>
                        <a:p>
                          <a:pPr algn="ctr"/>
                          <a:r>
                            <a:rPr lang="en-US" dirty="0"/>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75201481"/>
                      </a:ext>
                    </a:extLst>
                  </a:tr>
                  <a:tr h="365760">
                    <a:tc>
                      <a:txBody>
                        <a:bodyPr/>
                        <a:lstStyle/>
                        <a:p>
                          <a:pPr algn="ctr"/>
                          <a:r>
                            <a:rPr lang="en-US" dirty="0"/>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41501692"/>
                      </a:ext>
                    </a:extLst>
                  </a:tr>
                </a:tbl>
              </a:graphicData>
            </a:graphic>
          </p:graphicFrame>
        </mc:Fallback>
      </mc:AlternateContent>
      <p:sp>
        <p:nvSpPr>
          <p:cNvPr id="50" name="Arrow: Left-Right 49">
            <a:extLst>
              <a:ext uri="{FF2B5EF4-FFF2-40B4-BE49-F238E27FC236}">
                <a16:creationId xmlns:a16="http://schemas.microsoft.com/office/drawing/2014/main" id="{590660A5-000A-41CD-9C92-7165775F9D31}"/>
              </a:ext>
            </a:extLst>
          </p:cNvPr>
          <p:cNvSpPr/>
          <p:nvPr/>
        </p:nvSpPr>
        <p:spPr>
          <a:xfrm>
            <a:off x="6654103" y="3606251"/>
            <a:ext cx="914400" cy="457200"/>
          </a:xfrm>
          <a:prstGeom prst="leftRightArrow">
            <a:avLst/>
          </a:prstGeom>
          <a:solidFill>
            <a:srgbClr val="B52F0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540863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wipe(up)">
                                      <p:cBhvr>
                                        <p:cTn id="7" dur="500"/>
                                        <p:tgtEl>
                                          <p:spTgt spid="46"/>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wipe(up)">
                                      <p:cBhvr>
                                        <p:cTn id="10" dur="500"/>
                                        <p:tgtEl>
                                          <p:spTgt spid="17"/>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up)">
                                      <p:cBhvr>
                                        <p:cTn id="13" dur="500"/>
                                        <p:tgtEl>
                                          <p:spTgt spid="7"/>
                                        </p:tgtEl>
                                      </p:cBhvr>
                                    </p:animEffect>
                                  </p:childTnLst>
                                </p:cTn>
                              </p:par>
                              <p:par>
                                <p:cTn id="14" presetID="22" presetClass="entr" presetSubtype="1"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wipe(up)">
                                      <p:cBhvr>
                                        <p:cTn id="16" dur="500"/>
                                        <p:tgtEl>
                                          <p:spTgt spid="8"/>
                                        </p:tgtEl>
                                      </p:cBhvr>
                                    </p:animEffect>
                                  </p:childTnLst>
                                </p:cTn>
                              </p:par>
                              <p:par>
                                <p:cTn id="17" presetID="22" presetClass="entr" presetSubtype="1"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wipe(up)">
                                      <p:cBhvr>
                                        <p:cTn id="19" dur="500"/>
                                        <p:tgtEl>
                                          <p:spTgt spid="11"/>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1" fill="hold" nodeType="clickEffect">
                                  <p:stCondLst>
                                    <p:cond delay="0"/>
                                  </p:stCondLst>
                                  <p:childTnLst>
                                    <p:set>
                                      <p:cBhvr>
                                        <p:cTn id="23" dur="1" fill="hold">
                                          <p:stCondLst>
                                            <p:cond delay="0"/>
                                          </p:stCondLst>
                                        </p:cTn>
                                        <p:tgtEl>
                                          <p:spTgt spid="45"/>
                                        </p:tgtEl>
                                        <p:attrNameLst>
                                          <p:attrName>style.visibility</p:attrName>
                                        </p:attrNameLst>
                                      </p:cBhvr>
                                      <p:to>
                                        <p:strVal val="visible"/>
                                      </p:to>
                                    </p:set>
                                    <p:animEffect transition="in" filter="wipe(up)">
                                      <p:cBhvr>
                                        <p:cTn id="24" dur="500"/>
                                        <p:tgtEl>
                                          <p:spTgt spid="45"/>
                                        </p:tgtEl>
                                      </p:cBhvr>
                                    </p:animEffect>
                                  </p:childTnLst>
                                </p:cTn>
                              </p:par>
                              <p:par>
                                <p:cTn id="25" presetID="22" presetClass="entr" presetSubtype="1" fill="hold" nodeType="with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wipe(up)">
                                      <p:cBhvr>
                                        <p:cTn id="27" dur="500"/>
                                        <p:tgtEl>
                                          <p:spTgt spid="21"/>
                                        </p:tgtEl>
                                      </p:cBhvr>
                                    </p:animEffect>
                                  </p:childTnLst>
                                </p:cTn>
                              </p:par>
                              <p:par>
                                <p:cTn id="28" presetID="22" presetClass="entr" presetSubtype="1" fill="hold" grpId="0" nodeType="with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wipe(up)">
                                      <p:cBhvr>
                                        <p:cTn id="30" dur="500"/>
                                        <p:tgtEl>
                                          <p:spTgt spid="9"/>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1" fill="hold" nodeType="clickEffect">
                                  <p:stCondLst>
                                    <p:cond delay="0"/>
                                  </p:stCondLst>
                                  <p:childTnLst>
                                    <p:set>
                                      <p:cBhvr>
                                        <p:cTn id="34" dur="1" fill="hold">
                                          <p:stCondLst>
                                            <p:cond delay="0"/>
                                          </p:stCondLst>
                                        </p:cTn>
                                        <p:tgtEl>
                                          <p:spTgt spid="25"/>
                                        </p:tgtEl>
                                        <p:attrNameLst>
                                          <p:attrName>style.visibility</p:attrName>
                                        </p:attrNameLst>
                                      </p:cBhvr>
                                      <p:to>
                                        <p:strVal val="visible"/>
                                      </p:to>
                                    </p:set>
                                    <p:animEffect transition="in" filter="wipe(up)">
                                      <p:cBhvr>
                                        <p:cTn id="35" dur="500"/>
                                        <p:tgtEl>
                                          <p:spTgt spid="25"/>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wipe(up)">
                                      <p:cBhvr>
                                        <p:cTn id="38" dur="500"/>
                                        <p:tgtEl>
                                          <p:spTgt spid="10"/>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1" fill="hold" nodeType="clickEffect">
                                  <p:stCondLst>
                                    <p:cond delay="0"/>
                                  </p:stCondLst>
                                  <p:childTnLst>
                                    <p:set>
                                      <p:cBhvr>
                                        <p:cTn id="42" dur="1" fill="hold">
                                          <p:stCondLst>
                                            <p:cond delay="0"/>
                                          </p:stCondLst>
                                        </p:cTn>
                                        <p:tgtEl>
                                          <p:spTgt spid="27"/>
                                        </p:tgtEl>
                                        <p:attrNameLst>
                                          <p:attrName>style.visibility</p:attrName>
                                        </p:attrNameLst>
                                      </p:cBhvr>
                                      <p:to>
                                        <p:strVal val="visible"/>
                                      </p:to>
                                    </p:set>
                                    <p:animEffect transition="in" filter="wipe(up)">
                                      <p:cBhvr>
                                        <p:cTn id="43" dur="500"/>
                                        <p:tgtEl>
                                          <p:spTgt spid="27"/>
                                        </p:tgtEl>
                                      </p:cBhvr>
                                    </p:animEffect>
                                  </p:childTnLst>
                                </p:cTn>
                              </p:par>
                              <p:par>
                                <p:cTn id="44" presetID="22" presetClass="entr" presetSubtype="1" fill="hold" grpId="0" nodeType="withEffect">
                                  <p:stCondLst>
                                    <p:cond delay="0"/>
                                  </p:stCondLst>
                                  <p:childTnLst>
                                    <p:set>
                                      <p:cBhvr>
                                        <p:cTn id="45" dur="1" fill="hold">
                                          <p:stCondLst>
                                            <p:cond delay="0"/>
                                          </p:stCondLst>
                                        </p:cTn>
                                        <p:tgtEl>
                                          <p:spTgt spid="13"/>
                                        </p:tgtEl>
                                        <p:attrNameLst>
                                          <p:attrName>style.visibility</p:attrName>
                                        </p:attrNameLst>
                                      </p:cBhvr>
                                      <p:to>
                                        <p:strVal val="visible"/>
                                      </p:to>
                                    </p:set>
                                    <p:animEffect transition="in" filter="wipe(up)">
                                      <p:cBhvr>
                                        <p:cTn id="46" dur="500"/>
                                        <p:tgtEl>
                                          <p:spTgt spid="13"/>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42"/>
                                        </p:tgtEl>
                                        <p:attrNameLst>
                                          <p:attrName>style.visibility</p:attrName>
                                        </p:attrNameLst>
                                      </p:cBhvr>
                                      <p:to>
                                        <p:strVal val="visible"/>
                                      </p:to>
                                    </p:set>
                                    <p:animEffect transition="in" filter="fade">
                                      <p:cBhvr>
                                        <p:cTn id="51" dur="500"/>
                                        <p:tgtEl>
                                          <p:spTgt spid="42"/>
                                        </p:tgtEl>
                                      </p:cBhvr>
                                    </p:animEffect>
                                  </p:childTnLst>
                                </p:cTn>
                              </p:par>
                              <p:par>
                                <p:cTn id="52" presetID="10" presetClass="entr" presetSubtype="0" fill="hold" nodeType="withEffect">
                                  <p:stCondLst>
                                    <p:cond delay="0"/>
                                  </p:stCondLst>
                                  <p:childTnLst>
                                    <p:set>
                                      <p:cBhvr>
                                        <p:cTn id="53" dur="1" fill="hold">
                                          <p:stCondLst>
                                            <p:cond delay="0"/>
                                          </p:stCondLst>
                                        </p:cTn>
                                        <p:tgtEl>
                                          <p:spTgt spid="15"/>
                                        </p:tgtEl>
                                        <p:attrNameLst>
                                          <p:attrName>style.visibility</p:attrName>
                                        </p:attrNameLst>
                                      </p:cBhvr>
                                      <p:to>
                                        <p:strVal val="visible"/>
                                      </p:to>
                                    </p:set>
                                    <p:animEffect transition="in" filter="fade">
                                      <p:cBhvr>
                                        <p:cTn id="54" dur="500"/>
                                        <p:tgtEl>
                                          <p:spTgt spid="15"/>
                                        </p:tgtEl>
                                      </p:cBhvr>
                                    </p:animEffect>
                                  </p:childTnLst>
                                </p:cTn>
                              </p:par>
                              <p:par>
                                <p:cTn id="55" presetID="10" presetClass="entr" presetSubtype="0" fill="hold" nodeType="withEffect">
                                  <p:stCondLst>
                                    <p:cond delay="0"/>
                                  </p:stCondLst>
                                  <p:childTnLst>
                                    <p:set>
                                      <p:cBhvr>
                                        <p:cTn id="56" dur="1" fill="hold">
                                          <p:stCondLst>
                                            <p:cond delay="0"/>
                                          </p:stCondLst>
                                        </p:cTn>
                                        <p:tgtEl>
                                          <p:spTgt spid="30"/>
                                        </p:tgtEl>
                                        <p:attrNameLst>
                                          <p:attrName>style.visibility</p:attrName>
                                        </p:attrNameLst>
                                      </p:cBhvr>
                                      <p:to>
                                        <p:strVal val="visible"/>
                                      </p:to>
                                    </p:set>
                                    <p:animEffect transition="in" filter="fade">
                                      <p:cBhvr>
                                        <p:cTn id="57" dur="500"/>
                                        <p:tgtEl>
                                          <p:spTgt spid="30"/>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1" fill="hold" nodeType="clickEffect">
                                  <p:stCondLst>
                                    <p:cond delay="0"/>
                                  </p:stCondLst>
                                  <p:childTnLst>
                                    <p:set>
                                      <p:cBhvr>
                                        <p:cTn id="61" dur="1" fill="hold">
                                          <p:stCondLst>
                                            <p:cond delay="0"/>
                                          </p:stCondLst>
                                        </p:cTn>
                                        <p:tgtEl>
                                          <p:spTgt spid="29"/>
                                        </p:tgtEl>
                                        <p:attrNameLst>
                                          <p:attrName>style.visibility</p:attrName>
                                        </p:attrNameLst>
                                      </p:cBhvr>
                                      <p:to>
                                        <p:strVal val="visible"/>
                                      </p:to>
                                    </p:set>
                                    <p:animEffect transition="in" filter="wipe(up)">
                                      <p:cBhvr>
                                        <p:cTn id="62" dur="500"/>
                                        <p:tgtEl>
                                          <p:spTgt spid="29"/>
                                        </p:tgtEl>
                                      </p:cBhvr>
                                    </p:animEffect>
                                  </p:childTnLst>
                                </p:cTn>
                              </p:par>
                              <p:par>
                                <p:cTn id="63" presetID="22" presetClass="entr" presetSubtype="1" fill="hold" grpId="0" nodeType="withEffect">
                                  <p:stCondLst>
                                    <p:cond delay="0"/>
                                  </p:stCondLst>
                                  <p:childTnLst>
                                    <p:set>
                                      <p:cBhvr>
                                        <p:cTn id="64" dur="1" fill="hold">
                                          <p:stCondLst>
                                            <p:cond delay="0"/>
                                          </p:stCondLst>
                                        </p:cTn>
                                        <p:tgtEl>
                                          <p:spTgt spid="41"/>
                                        </p:tgtEl>
                                        <p:attrNameLst>
                                          <p:attrName>style.visibility</p:attrName>
                                        </p:attrNameLst>
                                      </p:cBhvr>
                                      <p:to>
                                        <p:strVal val="visible"/>
                                      </p:to>
                                    </p:set>
                                    <p:animEffect transition="in" filter="wipe(up)">
                                      <p:cBhvr>
                                        <p:cTn id="65" dur="500"/>
                                        <p:tgtEl>
                                          <p:spTgt spid="41"/>
                                        </p:tgtEl>
                                      </p:cBhvr>
                                    </p:animEffect>
                                  </p:childTnLst>
                                </p:cTn>
                              </p:par>
                              <p:par>
                                <p:cTn id="66" presetID="22" presetClass="entr" presetSubtype="1" fill="hold" grpId="0" nodeType="withEffect">
                                  <p:stCondLst>
                                    <p:cond delay="0"/>
                                  </p:stCondLst>
                                  <p:childTnLst>
                                    <p:set>
                                      <p:cBhvr>
                                        <p:cTn id="67" dur="1" fill="hold">
                                          <p:stCondLst>
                                            <p:cond delay="0"/>
                                          </p:stCondLst>
                                        </p:cTn>
                                        <p:tgtEl>
                                          <p:spTgt spid="14"/>
                                        </p:tgtEl>
                                        <p:attrNameLst>
                                          <p:attrName>style.visibility</p:attrName>
                                        </p:attrNameLst>
                                      </p:cBhvr>
                                      <p:to>
                                        <p:strVal val="visible"/>
                                      </p:to>
                                    </p:set>
                                    <p:animEffect transition="in" filter="wipe(up)">
                                      <p:cBhvr>
                                        <p:cTn id="68" dur="500"/>
                                        <p:tgtEl>
                                          <p:spTgt spid="14"/>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ntr" presetSubtype="1" fill="hold" nodeType="clickEffect">
                                  <p:stCondLst>
                                    <p:cond delay="0"/>
                                  </p:stCondLst>
                                  <p:childTnLst>
                                    <p:set>
                                      <p:cBhvr>
                                        <p:cTn id="72" dur="1" fill="hold">
                                          <p:stCondLst>
                                            <p:cond delay="0"/>
                                          </p:stCondLst>
                                        </p:cTn>
                                        <p:tgtEl>
                                          <p:spTgt spid="31"/>
                                        </p:tgtEl>
                                        <p:attrNameLst>
                                          <p:attrName>style.visibility</p:attrName>
                                        </p:attrNameLst>
                                      </p:cBhvr>
                                      <p:to>
                                        <p:strVal val="visible"/>
                                      </p:to>
                                    </p:set>
                                    <p:animEffect transition="in" filter="wipe(up)">
                                      <p:cBhvr>
                                        <p:cTn id="73" dur="500"/>
                                        <p:tgtEl>
                                          <p:spTgt spid="31"/>
                                        </p:tgtEl>
                                      </p:cBhvr>
                                    </p:animEffect>
                                  </p:childTnLst>
                                </p:cTn>
                              </p:par>
                            </p:childTnLst>
                          </p:cTn>
                        </p:par>
                      </p:childTnLst>
                    </p:cTn>
                  </p:par>
                  <p:par>
                    <p:cTn id="74" fill="hold">
                      <p:stCondLst>
                        <p:cond delay="indefinite"/>
                      </p:stCondLst>
                      <p:childTnLst>
                        <p:par>
                          <p:cTn id="75" fill="hold">
                            <p:stCondLst>
                              <p:cond delay="0"/>
                            </p:stCondLst>
                            <p:childTnLst>
                              <p:par>
                                <p:cTn id="76" presetID="22" presetClass="entr" presetSubtype="2" fill="hold" nodeType="clickEffect">
                                  <p:stCondLst>
                                    <p:cond delay="0"/>
                                  </p:stCondLst>
                                  <p:childTnLst>
                                    <p:set>
                                      <p:cBhvr>
                                        <p:cTn id="77" dur="1" fill="hold">
                                          <p:stCondLst>
                                            <p:cond delay="0"/>
                                          </p:stCondLst>
                                        </p:cTn>
                                        <p:tgtEl>
                                          <p:spTgt spid="22"/>
                                        </p:tgtEl>
                                        <p:attrNameLst>
                                          <p:attrName>style.visibility</p:attrName>
                                        </p:attrNameLst>
                                      </p:cBhvr>
                                      <p:to>
                                        <p:strVal val="visible"/>
                                      </p:to>
                                    </p:set>
                                    <p:animEffect transition="in" filter="wipe(right)">
                                      <p:cBhvr>
                                        <p:cTn id="78" dur="500"/>
                                        <p:tgtEl>
                                          <p:spTgt spid="22"/>
                                        </p:tgtEl>
                                      </p:cBhvr>
                                    </p:animEffect>
                                  </p:childTnLst>
                                </p:cTn>
                              </p:par>
                              <p:par>
                                <p:cTn id="79" presetID="22" presetClass="entr" presetSubtype="2" fill="hold" grpId="0" nodeType="withEffect">
                                  <p:stCondLst>
                                    <p:cond delay="0"/>
                                  </p:stCondLst>
                                  <p:childTnLst>
                                    <p:set>
                                      <p:cBhvr>
                                        <p:cTn id="80" dur="1" fill="hold">
                                          <p:stCondLst>
                                            <p:cond delay="0"/>
                                          </p:stCondLst>
                                        </p:cTn>
                                        <p:tgtEl>
                                          <p:spTgt spid="44"/>
                                        </p:tgtEl>
                                        <p:attrNameLst>
                                          <p:attrName>style.visibility</p:attrName>
                                        </p:attrNameLst>
                                      </p:cBhvr>
                                      <p:to>
                                        <p:strVal val="visible"/>
                                      </p:to>
                                    </p:set>
                                    <p:animEffect transition="in" filter="wipe(right)">
                                      <p:cBhvr>
                                        <p:cTn id="81" dur="500"/>
                                        <p:tgtEl>
                                          <p:spTgt spid="44"/>
                                        </p:tgtEl>
                                      </p:cBhvr>
                                    </p:animEffect>
                                  </p:childTnLst>
                                </p:cTn>
                              </p:par>
                            </p:childTnLst>
                          </p:cTn>
                        </p:par>
                      </p:childTnLst>
                    </p:cTn>
                  </p:par>
                  <p:par>
                    <p:cTn id="82" fill="hold">
                      <p:stCondLst>
                        <p:cond delay="indefinite"/>
                      </p:stCondLst>
                      <p:childTnLst>
                        <p:par>
                          <p:cTn id="83" fill="hold">
                            <p:stCondLst>
                              <p:cond delay="0"/>
                            </p:stCondLst>
                            <p:childTnLst>
                              <p:par>
                                <p:cTn id="84" presetID="22" presetClass="entr" presetSubtype="8" fill="hold" nodeType="clickEffect">
                                  <p:stCondLst>
                                    <p:cond delay="0"/>
                                  </p:stCondLst>
                                  <p:childTnLst>
                                    <p:set>
                                      <p:cBhvr>
                                        <p:cTn id="85" dur="1" fill="hold">
                                          <p:stCondLst>
                                            <p:cond delay="0"/>
                                          </p:stCondLst>
                                        </p:cTn>
                                        <p:tgtEl>
                                          <p:spTgt spid="19"/>
                                        </p:tgtEl>
                                        <p:attrNameLst>
                                          <p:attrName>style.visibility</p:attrName>
                                        </p:attrNameLst>
                                      </p:cBhvr>
                                      <p:to>
                                        <p:strVal val="visible"/>
                                      </p:to>
                                    </p:set>
                                    <p:animEffect transition="in" filter="wipe(left)">
                                      <p:cBhvr>
                                        <p:cTn id="86" dur="500"/>
                                        <p:tgtEl>
                                          <p:spTgt spid="19"/>
                                        </p:tgtEl>
                                      </p:cBhvr>
                                    </p:animEffect>
                                  </p:childTnLst>
                                </p:cTn>
                              </p:par>
                              <p:par>
                                <p:cTn id="87" presetID="22" presetClass="entr" presetSubtype="8" fill="hold" grpId="0" nodeType="withEffect">
                                  <p:stCondLst>
                                    <p:cond delay="0"/>
                                  </p:stCondLst>
                                  <p:childTnLst>
                                    <p:set>
                                      <p:cBhvr>
                                        <p:cTn id="88" dur="1" fill="hold">
                                          <p:stCondLst>
                                            <p:cond delay="0"/>
                                          </p:stCondLst>
                                        </p:cTn>
                                        <p:tgtEl>
                                          <p:spTgt spid="20"/>
                                        </p:tgtEl>
                                        <p:attrNameLst>
                                          <p:attrName>style.visibility</p:attrName>
                                        </p:attrNameLst>
                                      </p:cBhvr>
                                      <p:to>
                                        <p:strVal val="visible"/>
                                      </p:to>
                                    </p:set>
                                    <p:animEffect transition="in" filter="wipe(left)">
                                      <p:cBhvr>
                                        <p:cTn id="89" dur="500"/>
                                        <p:tgtEl>
                                          <p:spTgt spid="20"/>
                                        </p:tgtEl>
                                      </p:cBhvr>
                                    </p:animEffect>
                                  </p:childTnLst>
                                </p:cTn>
                              </p:par>
                            </p:childTnLst>
                          </p:cTn>
                        </p:par>
                      </p:childTnLst>
                    </p:cTn>
                  </p:par>
                  <p:par>
                    <p:cTn id="90" fill="hold">
                      <p:stCondLst>
                        <p:cond delay="indefinite"/>
                      </p:stCondLst>
                      <p:childTnLst>
                        <p:par>
                          <p:cTn id="91" fill="hold">
                            <p:stCondLst>
                              <p:cond delay="0"/>
                            </p:stCondLst>
                            <p:childTnLst>
                              <p:par>
                                <p:cTn id="92" presetID="22" presetClass="entr" presetSubtype="2" fill="hold" grpId="0" nodeType="clickEffect">
                                  <p:stCondLst>
                                    <p:cond delay="0"/>
                                  </p:stCondLst>
                                  <p:childTnLst>
                                    <p:set>
                                      <p:cBhvr>
                                        <p:cTn id="93" dur="1" fill="hold">
                                          <p:stCondLst>
                                            <p:cond delay="0"/>
                                          </p:stCondLst>
                                        </p:cTn>
                                        <p:tgtEl>
                                          <p:spTgt spid="43"/>
                                        </p:tgtEl>
                                        <p:attrNameLst>
                                          <p:attrName>style.visibility</p:attrName>
                                        </p:attrNameLst>
                                      </p:cBhvr>
                                      <p:to>
                                        <p:strVal val="visible"/>
                                      </p:to>
                                    </p:set>
                                    <p:animEffect transition="in" filter="wipe(right)">
                                      <p:cBhvr>
                                        <p:cTn id="94" dur="500"/>
                                        <p:tgtEl>
                                          <p:spTgt spid="43"/>
                                        </p:tgtEl>
                                      </p:cBhvr>
                                    </p:animEffect>
                                  </p:childTnLst>
                                </p:cTn>
                              </p:par>
                              <p:par>
                                <p:cTn id="95" presetID="22" presetClass="entr" presetSubtype="2" fill="hold" nodeType="withEffect">
                                  <p:stCondLst>
                                    <p:cond delay="0"/>
                                  </p:stCondLst>
                                  <p:childTnLst>
                                    <p:set>
                                      <p:cBhvr>
                                        <p:cTn id="96" dur="1" fill="hold">
                                          <p:stCondLst>
                                            <p:cond delay="0"/>
                                          </p:stCondLst>
                                        </p:cTn>
                                        <p:tgtEl>
                                          <p:spTgt spid="40"/>
                                        </p:tgtEl>
                                        <p:attrNameLst>
                                          <p:attrName>style.visibility</p:attrName>
                                        </p:attrNameLst>
                                      </p:cBhvr>
                                      <p:to>
                                        <p:strVal val="visible"/>
                                      </p:to>
                                    </p:set>
                                    <p:animEffect transition="in" filter="wipe(right)">
                                      <p:cBhvr>
                                        <p:cTn id="97" dur="500"/>
                                        <p:tgtEl>
                                          <p:spTgt spid="40"/>
                                        </p:tgtEl>
                                      </p:cBhvr>
                                    </p:animEffect>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nodeType="clickEffect">
                                  <p:stCondLst>
                                    <p:cond delay="0"/>
                                  </p:stCondLst>
                                  <p:childTnLst>
                                    <p:set>
                                      <p:cBhvr>
                                        <p:cTn id="101" dur="1" fill="hold">
                                          <p:stCondLst>
                                            <p:cond delay="0"/>
                                          </p:stCondLst>
                                        </p:cTn>
                                        <p:tgtEl>
                                          <p:spTgt spid="49"/>
                                        </p:tgtEl>
                                        <p:attrNameLst>
                                          <p:attrName>style.visibility</p:attrName>
                                        </p:attrNameLst>
                                      </p:cBhvr>
                                      <p:to>
                                        <p:strVal val="visible"/>
                                      </p:to>
                                    </p:set>
                                    <p:animEffect transition="in" filter="fade">
                                      <p:cBhvr>
                                        <p:cTn id="102" dur="500"/>
                                        <p:tgtEl>
                                          <p:spTgt spid="49"/>
                                        </p:tgtEl>
                                      </p:cBhvr>
                                    </p:animEffect>
                                  </p:childTnLst>
                                </p:cTn>
                              </p:par>
                              <p:par>
                                <p:cTn id="103" presetID="10" presetClass="entr" presetSubtype="0" fill="hold" grpId="0" nodeType="withEffect">
                                  <p:stCondLst>
                                    <p:cond delay="0"/>
                                  </p:stCondLst>
                                  <p:childTnLst>
                                    <p:set>
                                      <p:cBhvr>
                                        <p:cTn id="104" dur="1" fill="hold">
                                          <p:stCondLst>
                                            <p:cond delay="0"/>
                                          </p:stCondLst>
                                        </p:cTn>
                                        <p:tgtEl>
                                          <p:spTgt spid="50"/>
                                        </p:tgtEl>
                                        <p:attrNameLst>
                                          <p:attrName>style.visibility</p:attrName>
                                        </p:attrNameLst>
                                      </p:cBhvr>
                                      <p:to>
                                        <p:strVal val="visible"/>
                                      </p:to>
                                    </p:set>
                                    <p:animEffect transition="in" filter="fade">
                                      <p:cBhvr>
                                        <p:cTn id="105"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7" grpId="0" animBg="1"/>
      <p:bldP spid="8" grpId="0" animBg="1"/>
      <p:bldP spid="9" grpId="0" animBg="1"/>
      <p:bldP spid="10" grpId="0" animBg="1"/>
      <p:bldP spid="13" grpId="0" animBg="1"/>
      <p:bldP spid="14" grpId="0" animBg="1"/>
      <p:bldP spid="17" grpId="0"/>
      <p:bldP spid="41" grpId="0"/>
      <p:bldP spid="42" grpId="0"/>
      <p:bldP spid="20" grpId="0" animBg="1"/>
      <p:bldP spid="43" grpId="0" animBg="1"/>
      <p:bldP spid="44" grpId="0" animBg="1"/>
      <p:bldP spid="50"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26923395-19C0-451E-987A-5C05D150DF0E}"/>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US" sz="5400">
                <a:solidFill>
                  <a:srgbClr val="FFFFFF"/>
                </a:solidFill>
              </a:rPr>
              <a:t>CAD tools providers</a:t>
            </a:r>
          </a:p>
        </p:txBody>
      </p:sp>
      <p:cxnSp>
        <p:nvCxnSpPr>
          <p:cNvPr id="35" name="Straight Connector 34">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11" name="Content Placeholder 10" descr="Logo, company name&#10;&#10;Description automatically generated">
            <a:extLst>
              <a:ext uri="{FF2B5EF4-FFF2-40B4-BE49-F238E27FC236}">
                <a16:creationId xmlns:a16="http://schemas.microsoft.com/office/drawing/2014/main" id="{F428F8F8-DC57-41C9-B1ED-E3B7D256643C}"/>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260466" y="2596837"/>
            <a:ext cx="4264960" cy="3657600"/>
          </a:xfrm>
          <a:prstGeom prst="rect">
            <a:avLst/>
          </a:prstGeom>
        </p:spPr>
      </p:pic>
      <p:cxnSp>
        <p:nvCxnSpPr>
          <p:cNvPr id="37" name="Straight Connector 36">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17" name="Content Placeholder 16">
            <a:extLst>
              <a:ext uri="{FF2B5EF4-FFF2-40B4-BE49-F238E27FC236}">
                <a16:creationId xmlns:a16="http://schemas.microsoft.com/office/drawing/2014/main" id="{A4F80449-BEDE-4E43-8873-52CB85C76614}"/>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rcRect/>
          <a:stretch/>
        </p:blipFill>
        <p:spPr>
          <a:xfrm>
            <a:off x="6507940" y="2621649"/>
            <a:ext cx="5330182" cy="3607975"/>
          </a:xfrm>
          <a:prstGeom prst="rect">
            <a:avLst/>
          </a:prstGeom>
        </p:spPr>
      </p:pic>
      <p:sp>
        <p:nvSpPr>
          <p:cNvPr id="3" name="Slide Number Placeholder 2">
            <a:extLst>
              <a:ext uri="{FF2B5EF4-FFF2-40B4-BE49-F238E27FC236}">
                <a16:creationId xmlns:a16="http://schemas.microsoft.com/office/drawing/2014/main" id="{1C9651AD-A63B-4432-9ECE-2EDFAF994C98}"/>
              </a:ext>
            </a:extLst>
          </p:cNvPr>
          <p:cNvSpPr>
            <a:spLocks noGrp="1"/>
          </p:cNvSpPr>
          <p:nvPr>
            <p:ph type="sldNum" sz="quarter" idx="12"/>
          </p:nvPr>
        </p:nvSpPr>
        <p:spPr>
          <a:xfrm>
            <a:off x="8603343" y="6522430"/>
            <a:ext cx="2743200" cy="347472"/>
          </a:xfrm>
        </p:spPr>
        <p:txBody>
          <a:bodyPr vert="horz" lIns="91440" tIns="45720" rIns="91440" bIns="45720" rtlCol="0" anchor="ctr">
            <a:normAutofit/>
          </a:bodyPr>
          <a:lstStyle/>
          <a:p>
            <a:pPr>
              <a:spcAft>
                <a:spcPts val="600"/>
              </a:spcAft>
            </a:pPr>
            <a:fld id="{4022722E-B8F0-49A7-B007-BC47D25684C4}" type="slidenum">
              <a:rPr lang="en-US">
                <a:solidFill>
                  <a:srgbClr val="898989"/>
                </a:solidFill>
              </a:rPr>
              <a:pPr>
                <a:spcAft>
                  <a:spcPts val="600"/>
                </a:spcAft>
              </a:pPr>
              <a:t>7</a:t>
            </a:fld>
            <a:endParaRPr lang="en-US">
              <a:solidFill>
                <a:srgbClr val="898989"/>
              </a:solidFill>
            </a:endParaRPr>
          </a:p>
        </p:txBody>
      </p:sp>
      <p:sp>
        <p:nvSpPr>
          <p:cNvPr id="29" name="Footer Placeholder 3">
            <a:extLst>
              <a:ext uri="{FF2B5EF4-FFF2-40B4-BE49-F238E27FC236}">
                <a16:creationId xmlns:a16="http://schemas.microsoft.com/office/drawing/2014/main" id="{997F54BE-5957-48A6-8357-6D131D1AF129}"/>
              </a:ext>
            </a:extLst>
          </p:cNvPr>
          <p:cNvSpPr txBox="1">
            <a:spLocks noGrp="1"/>
          </p:cNvSpPr>
          <p:nvPr>
            <p:ph type="ftr" sz="quarter" idx="11"/>
          </p:nvPr>
        </p:nvSpPr>
        <p:spPr>
          <a:xfrm>
            <a:off x="4038600" y="6523038"/>
            <a:ext cx="4114800" cy="346075"/>
          </a:xfrm>
          <a:prstGeom prst="rect">
            <a:avLst/>
          </a:prstGeom>
        </p:spPr>
        <p:txBody>
          <a:bodyPr vert="horz" lIns="91440" tIns="45720" rIns="91440" bIns="45720" rtlCol="0" anchor="ctr">
            <a:norm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b="1" dirty="0">
                <a:solidFill>
                  <a:schemeClr val="bg1"/>
                </a:solidFill>
              </a:rPr>
              <a:t>CSE460 : VLSI Design</a:t>
            </a:r>
            <a:r>
              <a:rPr lang="en-US" dirty="0">
                <a:solidFill>
                  <a:schemeClr val="bg1"/>
                </a:solidFill>
              </a:rPr>
              <a:t> </a:t>
            </a:r>
          </a:p>
        </p:txBody>
      </p:sp>
      <p:pic>
        <p:nvPicPr>
          <p:cNvPr id="10" name="Picture 9">
            <a:extLst>
              <a:ext uri="{FF2B5EF4-FFF2-40B4-BE49-F238E27FC236}">
                <a16:creationId xmlns:a16="http://schemas.microsoft.com/office/drawing/2014/main" id="{9CE274F9-AD3A-7042-82D1-9E6400FE582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4768" y="5790091"/>
            <a:ext cx="928231" cy="928231"/>
          </a:xfrm>
          <a:prstGeom prst="rect">
            <a:avLst/>
          </a:prstGeom>
        </p:spPr>
      </p:pic>
    </p:spTree>
    <p:extLst>
      <p:ext uri="{BB962C8B-B14F-4D97-AF65-F5344CB8AC3E}">
        <p14:creationId xmlns:p14="http://schemas.microsoft.com/office/powerpoint/2010/main" val="5758184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Rectangle 84">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1" name="Picture 80">
            <a:extLst>
              <a:ext uri="{FF2B5EF4-FFF2-40B4-BE49-F238E27FC236}">
                <a16:creationId xmlns:a16="http://schemas.microsoft.com/office/drawing/2014/main" id="{C19DDA55-E286-4AA1-9BB8-5A439D5C93A1}"/>
              </a:ext>
            </a:extLst>
          </p:cNvPr>
          <p:cNvPicPr>
            <a:picLocks noChangeAspect="1"/>
          </p:cNvPicPr>
          <p:nvPr/>
        </p:nvPicPr>
        <p:blipFill rotWithShape="1">
          <a:blip r:embed="rId2">
            <a:alphaModFix amt="35000"/>
          </a:blip>
          <a:srcRect/>
          <a:stretch/>
        </p:blipFill>
        <p:spPr>
          <a:xfrm>
            <a:off x="0" y="1"/>
            <a:ext cx="12191980" cy="6857999"/>
          </a:xfrm>
          <a:prstGeom prst="rect">
            <a:avLst/>
          </a:prstGeom>
        </p:spPr>
      </p:pic>
      <p:sp>
        <p:nvSpPr>
          <p:cNvPr id="2" name="Title 1">
            <a:extLst>
              <a:ext uri="{FF2B5EF4-FFF2-40B4-BE49-F238E27FC236}">
                <a16:creationId xmlns:a16="http://schemas.microsoft.com/office/drawing/2014/main" id="{9171F2E8-0414-4A2C-B2C7-B7E1B4FCB204}"/>
              </a:ext>
            </a:extLst>
          </p:cNvPr>
          <p:cNvSpPr>
            <a:spLocks noGrp="1"/>
          </p:cNvSpPr>
          <p:nvPr>
            <p:ph type="title"/>
          </p:nvPr>
        </p:nvSpPr>
        <p:spPr>
          <a:xfrm>
            <a:off x="838201" y="1065862"/>
            <a:ext cx="3313164" cy="4726276"/>
          </a:xfrm>
        </p:spPr>
        <p:txBody>
          <a:bodyPr>
            <a:normAutofit/>
          </a:bodyPr>
          <a:lstStyle/>
          <a:p>
            <a:r>
              <a:rPr lang="en-US" sz="4000" dirty="0">
                <a:solidFill>
                  <a:srgbClr val="FFFFFF"/>
                </a:solidFill>
              </a:rPr>
              <a:t>Emergence of HDLs</a:t>
            </a:r>
          </a:p>
        </p:txBody>
      </p:sp>
      <p:cxnSp>
        <p:nvCxnSpPr>
          <p:cNvPr id="87" name="Straight Connector 86">
            <a:extLst>
              <a:ext uri="{FF2B5EF4-FFF2-40B4-BE49-F238E27FC236}">
                <a16:creationId xmlns:a16="http://schemas.microsoft.com/office/drawing/2014/main" id="{67182200-4859-4C8D-BCBB-55B245C28B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372"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B7F31141-B1DA-4BFC-86FD-1092C85E262F}"/>
              </a:ext>
            </a:extLst>
          </p:cNvPr>
          <p:cNvSpPr>
            <a:spLocks noGrp="1"/>
          </p:cNvSpPr>
          <p:nvPr>
            <p:ph idx="1"/>
          </p:nvPr>
        </p:nvSpPr>
        <p:spPr>
          <a:xfrm>
            <a:off x="5155379" y="629587"/>
            <a:ext cx="5744685" cy="5456420"/>
          </a:xfrm>
        </p:spPr>
        <p:txBody>
          <a:bodyPr anchor="ctr">
            <a:normAutofit fontScale="92500"/>
          </a:bodyPr>
          <a:lstStyle/>
          <a:p>
            <a:pPr algn="just">
              <a:buFont typeface="Wingdings" panose="05000000000000000000" pitchFamily="2" charset="2"/>
              <a:buChar char="§"/>
            </a:pPr>
            <a:r>
              <a:rPr lang="en-US" sz="2400" dirty="0">
                <a:solidFill>
                  <a:schemeClr val="accent6"/>
                </a:solidFill>
              </a:rPr>
              <a:t>Hardware Description Languages (HDLs) </a:t>
            </a:r>
            <a:r>
              <a:rPr lang="en-US" sz="2400" dirty="0">
                <a:solidFill>
                  <a:srgbClr val="FFFFFF"/>
                </a:solidFill>
              </a:rPr>
              <a:t>allow the designers to model the concurrency of the processes found in the hardware elements. </a:t>
            </a:r>
          </a:p>
          <a:p>
            <a:pPr algn="just">
              <a:buFont typeface="Wingdings" panose="05000000000000000000" pitchFamily="2" charset="2"/>
              <a:buChar char="§"/>
            </a:pPr>
            <a:endParaRPr lang="en-US" sz="2400" dirty="0">
              <a:solidFill>
                <a:srgbClr val="FFFFFF"/>
              </a:solidFill>
            </a:endParaRPr>
          </a:p>
          <a:p>
            <a:pPr algn="just">
              <a:buFont typeface="Wingdings" panose="05000000000000000000" pitchFamily="2" charset="2"/>
              <a:buChar char="§"/>
            </a:pPr>
            <a:r>
              <a:rPr lang="en-US" sz="2400" dirty="0">
                <a:solidFill>
                  <a:srgbClr val="FFFFFF"/>
                </a:solidFill>
              </a:rPr>
              <a:t>Designs can be described </a:t>
            </a:r>
            <a:r>
              <a:rPr lang="en-US" sz="2400" dirty="0">
                <a:solidFill>
                  <a:schemeClr val="accent6"/>
                </a:solidFill>
              </a:rPr>
              <a:t>at a very abstract level</a:t>
            </a:r>
            <a:r>
              <a:rPr lang="en-US" sz="2400" dirty="0">
                <a:solidFill>
                  <a:srgbClr val="FFFFFF"/>
                </a:solidFill>
              </a:rPr>
              <a:t> by using HDLs.</a:t>
            </a:r>
          </a:p>
          <a:p>
            <a:pPr algn="just">
              <a:buFont typeface="Wingdings" panose="05000000000000000000" pitchFamily="2" charset="2"/>
              <a:buChar char="§"/>
            </a:pPr>
            <a:endParaRPr lang="en-US" sz="2400" dirty="0">
              <a:solidFill>
                <a:srgbClr val="FFFFFF"/>
              </a:solidFill>
            </a:endParaRPr>
          </a:p>
          <a:p>
            <a:pPr algn="just">
              <a:buFont typeface="Wingdings" panose="05000000000000000000" pitchFamily="2" charset="2"/>
              <a:buChar char="§"/>
            </a:pPr>
            <a:r>
              <a:rPr lang="en-US" sz="2400" dirty="0">
                <a:solidFill>
                  <a:srgbClr val="FFFFFF"/>
                </a:solidFill>
              </a:rPr>
              <a:t>The RTL description of the design derived from the </a:t>
            </a:r>
            <a:r>
              <a:rPr lang="en-US" sz="2400" dirty="0">
                <a:solidFill>
                  <a:schemeClr val="accent6"/>
                </a:solidFill>
              </a:rPr>
              <a:t>HDL source code can be converted into any fabrication technology</a:t>
            </a:r>
            <a:r>
              <a:rPr lang="en-US" sz="2400" dirty="0">
                <a:solidFill>
                  <a:srgbClr val="FFFFFF"/>
                </a:solidFill>
              </a:rPr>
              <a:t> using the logic synthesizer tools. </a:t>
            </a:r>
          </a:p>
          <a:p>
            <a:endParaRPr lang="en-US" sz="2400" dirty="0">
              <a:solidFill>
                <a:srgbClr val="FFFFFF"/>
              </a:solidFill>
            </a:endParaRPr>
          </a:p>
          <a:p>
            <a:r>
              <a:rPr lang="en-US" sz="2400" dirty="0">
                <a:solidFill>
                  <a:srgbClr val="FFFFFF"/>
                </a:solidFill>
              </a:rPr>
              <a:t>By describing the design in HDLs, </a:t>
            </a:r>
            <a:r>
              <a:rPr lang="en-US" sz="2400" dirty="0">
                <a:solidFill>
                  <a:schemeClr val="accent6"/>
                </a:solidFill>
              </a:rPr>
              <a:t>functional verification can be performed</a:t>
            </a:r>
            <a:r>
              <a:rPr lang="en-US" sz="2400" dirty="0">
                <a:solidFill>
                  <a:srgbClr val="FFFFFF"/>
                </a:solidFill>
              </a:rPr>
              <a:t> very easily.</a:t>
            </a:r>
          </a:p>
          <a:p>
            <a:endParaRPr lang="en-US" sz="2400" dirty="0">
              <a:solidFill>
                <a:srgbClr val="FFFFFF"/>
              </a:solidFill>
            </a:endParaRPr>
          </a:p>
        </p:txBody>
      </p:sp>
      <p:sp>
        <p:nvSpPr>
          <p:cNvPr id="4" name="Footer Placeholder 3">
            <a:extLst>
              <a:ext uri="{FF2B5EF4-FFF2-40B4-BE49-F238E27FC236}">
                <a16:creationId xmlns:a16="http://schemas.microsoft.com/office/drawing/2014/main" id="{58FA0B4F-8892-4132-9DF8-AD92D834B889}"/>
              </a:ext>
            </a:extLst>
          </p:cNvPr>
          <p:cNvSpPr>
            <a:spLocks noGrp="1"/>
          </p:cNvSpPr>
          <p:nvPr>
            <p:ph type="ftr" sz="quarter" idx="11"/>
          </p:nvPr>
        </p:nvSpPr>
        <p:spPr>
          <a:xfrm>
            <a:off x="5150428" y="6356350"/>
            <a:ext cx="5152157" cy="365125"/>
          </a:xfrm>
        </p:spPr>
        <p:txBody>
          <a:bodyPr anchorCtr="1">
            <a:normAutofit/>
          </a:bodyPr>
          <a:lstStyle/>
          <a:p>
            <a:pPr algn="l">
              <a:spcAft>
                <a:spcPts val="600"/>
              </a:spcAft>
            </a:pPr>
            <a:r>
              <a:rPr lang="en-US" b="1" dirty="0">
                <a:solidFill>
                  <a:srgbClr val="FFFFFF"/>
                </a:solidFill>
              </a:rPr>
              <a:t>CSE460 : VLSI Design</a:t>
            </a:r>
            <a:r>
              <a:rPr lang="en-US" dirty="0">
                <a:solidFill>
                  <a:srgbClr val="FFFFFF"/>
                </a:solidFill>
              </a:rPr>
              <a:t> </a:t>
            </a:r>
          </a:p>
        </p:txBody>
      </p:sp>
      <p:sp>
        <p:nvSpPr>
          <p:cNvPr id="5" name="Slide Number Placeholder 4">
            <a:extLst>
              <a:ext uri="{FF2B5EF4-FFF2-40B4-BE49-F238E27FC236}">
                <a16:creationId xmlns:a16="http://schemas.microsoft.com/office/drawing/2014/main" id="{AB55F852-4FF0-416C-9389-BB194B508318}"/>
              </a:ext>
            </a:extLst>
          </p:cNvPr>
          <p:cNvSpPr>
            <a:spLocks noGrp="1"/>
          </p:cNvSpPr>
          <p:nvPr>
            <p:ph type="sldNum" sz="quarter" idx="12"/>
          </p:nvPr>
        </p:nvSpPr>
        <p:spPr>
          <a:xfrm>
            <a:off x="10453254" y="6356350"/>
            <a:ext cx="900545" cy="365125"/>
          </a:xfrm>
        </p:spPr>
        <p:txBody>
          <a:bodyPr>
            <a:normAutofit/>
          </a:bodyPr>
          <a:lstStyle/>
          <a:p>
            <a:pPr>
              <a:spcAft>
                <a:spcPts val="600"/>
              </a:spcAft>
            </a:pPr>
            <a:fld id="{4022722E-B8F0-49A7-B007-BC47D25684C4}" type="slidenum">
              <a:rPr lang="en-US" smtClean="0">
                <a:solidFill>
                  <a:srgbClr val="FFFFFF"/>
                </a:solidFill>
              </a:rPr>
              <a:pPr>
                <a:spcAft>
                  <a:spcPts val="600"/>
                </a:spcAft>
              </a:pPr>
              <a:t>8</a:t>
            </a:fld>
            <a:endParaRPr lang="en-US">
              <a:solidFill>
                <a:srgbClr val="FFFFFF"/>
              </a:solidFill>
            </a:endParaRPr>
          </a:p>
        </p:txBody>
      </p:sp>
      <p:pic>
        <p:nvPicPr>
          <p:cNvPr id="9" name="Picture 8">
            <a:extLst>
              <a:ext uri="{FF2B5EF4-FFF2-40B4-BE49-F238E27FC236}">
                <a16:creationId xmlns:a16="http://schemas.microsoft.com/office/drawing/2014/main" id="{95492D96-2FF4-414D-886C-5E7A26ABB0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4768" y="5790091"/>
            <a:ext cx="928231" cy="928231"/>
          </a:xfrm>
          <a:prstGeom prst="rect">
            <a:avLst/>
          </a:prstGeom>
        </p:spPr>
      </p:pic>
    </p:spTree>
    <p:extLst>
      <p:ext uri="{BB962C8B-B14F-4D97-AF65-F5344CB8AC3E}">
        <p14:creationId xmlns:p14="http://schemas.microsoft.com/office/powerpoint/2010/main" val="27389033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6">
            <a:extLst>
              <a:ext uri="{FF2B5EF4-FFF2-40B4-BE49-F238E27FC236}">
                <a16:creationId xmlns:a16="http://schemas.microsoft.com/office/drawing/2014/main" id="{513FA118-BCFA-40D4-A203-0CD5B727DA8D}"/>
              </a:ext>
            </a:extLst>
          </p:cNvPr>
          <p:cNvSpPr>
            <a:spLocks noGrp="1"/>
          </p:cNvSpPr>
          <p:nvPr>
            <p:ph type="title"/>
          </p:nvPr>
        </p:nvSpPr>
        <p:spPr>
          <a:xfrm>
            <a:off x="1102368" y="923293"/>
            <a:ext cx="4030132" cy="4641720"/>
          </a:xfrm>
        </p:spPr>
        <p:txBody>
          <a:bodyPr>
            <a:normAutofit/>
          </a:bodyPr>
          <a:lstStyle/>
          <a:p>
            <a:pPr algn="ctr"/>
            <a:r>
              <a:rPr lang="en-US" dirty="0">
                <a:solidFill>
                  <a:schemeClr val="bg1"/>
                </a:solidFill>
              </a:rPr>
              <a:t>Verilog HDL</a:t>
            </a:r>
          </a:p>
        </p:txBody>
      </p:sp>
      <p:sp>
        <p:nvSpPr>
          <p:cNvPr id="15" name="Freeform: Shape 14">
            <a:extLst>
              <a:ext uri="{FF2B5EF4-FFF2-40B4-BE49-F238E27FC236}">
                <a16:creationId xmlns:a16="http://schemas.microsoft.com/office/drawing/2014/main" id="{D0A98BBA-D3EA-45DC-B8A1-9C61397D4C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55862"/>
            <a:ext cx="1170294" cy="274629"/>
          </a:xfrm>
          <a:custGeom>
            <a:avLst/>
            <a:gdLst>
              <a:gd name="connsiteX0" fmla="*/ 453342 w 1170294"/>
              <a:gd name="connsiteY0" fmla="*/ 0 h 274629"/>
              <a:gd name="connsiteX1" fmla="*/ 689085 w 1170294"/>
              <a:gd name="connsiteY1" fmla="*/ 235744 h 274629"/>
              <a:gd name="connsiteX2" fmla="*/ 924829 w 1170294"/>
              <a:gd name="connsiteY2" fmla="*/ 0 h 274629"/>
              <a:gd name="connsiteX3" fmla="*/ 1170294 w 1170294"/>
              <a:gd name="connsiteY3" fmla="*/ 245465 h 274629"/>
              <a:gd name="connsiteX4" fmla="*/ 1153282 w 1170294"/>
              <a:gd name="connsiteY4" fmla="*/ 264908 h 274629"/>
              <a:gd name="connsiteX5" fmla="*/ 924829 w 1170294"/>
              <a:gd name="connsiteY5" fmla="*/ 38885 h 274629"/>
              <a:gd name="connsiteX6" fmla="*/ 689085 w 1170294"/>
              <a:gd name="connsiteY6" fmla="*/ 274629 h 274629"/>
              <a:gd name="connsiteX7" fmla="*/ 453342 w 1170294"/>
              <a:gd name="connsiteY7" fmla="*/ 38885 h 274629"/>
              <a:gd name="connsiteX8" fmla="*/ 215168 w 1170294"/>
              <a:gd name="connsiteY8" fmla="*/ 274629 h 274629"/>
              <a:gd name="connsiteX9" fmla="*/ 0 w 1170294"/>
              <a:gd name="connsiteY9" fmla="*/ 59462 h 274629"/>
              <a:gd name="connsiteX10" fmla="*/ 0 w 1170294"/>
              <a:gd name="connsiteY10" fmla="*/ 20577 h 274629"/>
              <a:gd name="connsiteX11" fmla="*/ 215168 w 1170294"/>
              <a:gd name="connsiteY11" fmla="*/ 235744 h 274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70294" h="274629">
                <a:moveTo>
                  <a:pt x="453342" y="0"/>
                </a:moveTo>
                <a:lnTo>
                  <a:pt x="689085" y="235744"/>
                </a:lnTo>
                <a:lnTo>
                  <a:pt x="924829" y="0"/>
                </a:lnTo>
                <a:lnTo>
                  <a:pt x="1170294" y="245465"/>
                </a:lnTo>
                <a:lnTo>
                  <a:pt x="1153282" y="264908"/>
                </a:lnTo>
                <a:lnTo>
                  <a:pt x="924829" y="38885"/>
                </a:lnTo>
                <a:lnTo>
                  <a:pt x="689085" y="274629"/>
                </a:lnTo>
                <a:lnTo>
                  <a:pt x="453342" y="38885"/>
                </a:lnTo>
                <a:lnTo>
                  <a:pt x="215168" y="274629"/>
                </a:lnTo>
                <a:lnTo>
                  <a:pt x="0" y="59462"/>
                </a:lnTo>
                <a:lnTo>
                  <a:pt x="0" y="20577"/>
                </a:lnTo>
                <a:lnTo>
                  <a:pt x="215168" y="235744"/>
                </a:ln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sp>
        <p:nvSpPr>
          <p:cNvPr id="17" name="Freeform: Shape 16">
            <a:extLst>
              <a:ext uri="{FF2B5EF4-FFF2-40B4-BE49-F238E27FC236}">
                <a16:creationId xmlns:a16="http://schemas.microsoft.com/office/drawing/2014/main" id="{2E4C95AB-2BD7-4E38-BDD5-1E41F3A9BC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90894"/>
            <a:ext cx="1170294" cy="274629"/>
          </a:xfrm>
          <a:custGeom>
            <a:avLst/>
            <a:gdLst>
              <a:gd name="connsiteX0" fmla="*/ 453342 w 1170294"/>
              <a:gd name="connsiteY0" fmla="*/ 0 h 274629"/>
              <a:gd name="connsiteX1" fmla="*/ 689085 w 1170294"/>
              <a:gd name="connsiteY1" fmla="*/ 238174 h 274629"/>
              <a:gd name="connsiteX2" fmla="*/ 924829 w 1170294"/>
              <a:gd name="connsiteY2" fmla="*/ 0 h 274629"/>
              <a:gd name="connsiteX3" fmla="*/ 1170294 w 1170294"/>
              <a:gd name="connsiteY3" fmla="*/ 247895 h 274629"/>
              <a:gd name="connsiteX4" fmla="*/ 1153282 w 1170294"/>
              <a:gd name="connsiteY4" fmla="*/ 264908 h 274629"/>
              <a:gd name="connsiteX5" fmla="*/ 924829 w 1170294"/>
              <a:gd name="connsiteY5" fmla="*/ 38885 h 274629"/>
              <a:gd name="connsiteX6" fmla="*/ 689085 w 1170294"/>
              <a:gd name="connsiteY6" fmla="*/ 274629 h 274629"/>
              <a:gd name="connsiteX7" fmla="*/ 453342 w 1170294"/>
              <a:gd name="connsiteY7" fmla="*/ 38885 h 274629"/>
              <a:gd name="connsiteX8" fmla="*/ 215168 w 1170294"/>
              <a:gd name="connsiteY8" fmla="*/ 274629 h 274629"/>
              <a:gd name="connsiteX9" fmla="*/ 0 w 1170294"/>
              <a:gd name="connsiteY9" fmla="*/ 59462 h 274629"/>
              <a:gd name="connsiteX10" fmla="*/ 0 w 1170294"/>
              <a:gd name="connsiteY10" fmla="*/ 20789 h 274629"/>
              <a:gd name="connsiteX11" fmla="*/ 215168 w 1170294"/>
              <a:gd name="connsiteY11" fmla="*/ 238174 h 274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70294" h="274629">
                <a:moveTo>
                  <a:pt x="453342" y="0"/>
                </a:moveTo>
                <a:lnTo>
                  <a:pt x="689085" y="238174"/>
                </a:lnTo>
                <a:lnTo>
                  <a:pt x="924829" y="0"/>
                </a:lnTo>
                <a:lnTo>
                  <a:pt x="1170294" y="247895"/>
                </a:lnTo>
                <a:lnTo>
                  <a:pt x="1153282" y="264908"/>
                </a:lnTo>
                <a:lnTo>
                  <a:pt x="924829" y="38885"/>
                </a:lnTo>
                <a:lnTo>
                  <a:pt x="689085" y="274629"/>
                </a:lnTo>
                <a:lnTo>
                  <a:pt x="453342" y="38885"/>
                </a:lnTo>
                <a:lnTo>
                  <a:pt x="215168" y="274629"/>
                </a:lnTo>
                <a:lnTo>
                  <a:pt x="0" y="59462"/>
                </a:lnTo>
                <a:lnTo>
                  <a:pt x="0" y="20789"/>
                </a:lnTo>
                <a:lnTo>
                  <a:pt x="215168" y="23817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7">
            <a:extLst>
              <a:ext uri="{FF2B5EF4-FFF2-40B4-BE49-F238E27FC236}">
                <a16:creationId xmlns:a16="http://schemas.microsoft.com/office/drawing/2014/main" id="{D95CDA7D-1175-466A-984A-49C246C6F6BD}"/>
              </a:ext>
            </a:extLst>
          </p:cNvPr>
          <p:cNvSpPr>
            <a:spLocks noGrp="1"/>
          </p:cNvSpPr>
          <p:nvPr>
            <p:ph idx="1"/>
          </p:nvPr>
        </p:nvSpPr>
        <p:spPr>
          <a:xfrm>
            <a:off x="6003744" y="1130846"/>
            <a:ext cx="5778525" cy="4351338"/>
          </a:xfrm>
        </p:spPr>
        <p:txBody>
          <a:bodyPr>
            <a:normAutofit/>
          </a:bodyPr>
          <a:lstStyle/>
          <a:p>
            <a:pPr algn="just"/>
            <a:r>
              <a:rPr lang="en-US" sz="2400" dirty="0">
                <a:solidFill>
                  <a:schemeClr val="bg1"/>
                </a:solidFill>
              </a:rPr>
              <a:t>Verilog HDL is a general-purpose </a:t>
            </a:r>
            <a:r>
              <a:rPr lang="en-US" sz="2400" dirty="0">
                <a:solidFill>
                  <a:schemeClr val="accent6"/>
                </a:solidFill>
              </a:rPr>
              <a:t>hardware description language which can describe the digital circuits</a:t>
            </a:r>
            <a:r>
              <a:rPr lang="en-US" sz="2400" dirty="0">
                <a:solidFill>
                  <a:schemeClr val="bg1"/>
                </a:solidFill>
              </a:rPr>
              <a:t> with C-like syntax.</a:t>
            </a:r>
          </a:p>
          <a:p>
            <a:pPr algn="just"/>
            <a:endParaRPr lang="en-US" sz="2400" dirty="0">
              <a:solidFill>
                <a:schemeClr val="bg1"/>
              </a:solidFill>
            </a:endParaRPr>
          </a:p>
          <a:p>
            <a:pPr algn="just"/>
            <a:r>
              <a:rPr lang="en-US" sz="2400" dirty="0">
                <a:solidFill>
                  <a:schemeClr val="bg1"/>
                </a:solidFill>
              </a:rPr>
              <a:t>Most popular logic synthesis tools support Verilog HDL.</a:t>
            </a:r>
          </a:p>
          <a:p>
            <a:pPr algn="just"/>
            <a:endParaRPr lang="en-US" sz="2400" dirty="0">
              <a:solidFill>
                <a:schemeClr val="bg1"/>
              </a:solidFill>
            </a:endParaRPr>
          </a:p>
          <a:p>
            <a:pPr algn="just"/>
            <a:r>
              <a:rPr lang="en-US" sz="2400" dirty="0">
                <a:solidFill>
                  <a:schemeClr val="bg1"/>
                </a:solidFill>
              </a:rPr>
              <a:t>Digital circuits can be described at the RTL of abstraction which ensures design portability.</a:t>
            </a:r>
          </a:p>
        </p:txBody>
      </p:sp>
      <p:grpSp>
        <p:nvGrpSpPr>
          <p:cNvPr id="19" name="Group 18">
            <a:extLst>
              <a:ext uri="{FF2B5EF4-FFF2-40B4-BE49-F238E27FC236}">
                <a16:creationId xmlns:a16="http://schemas.microsoft.com/office/drawing/2014/main" id="{85836128-58DE-4E5A-B27E-DFE747CA0B2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21348" y="5364542"/>
            <a:ext cx="1562428" cy="1493465"/>
            <a:chOff x="3121343" y="4864099"/>
            <a:chExt cx="2085971" cy="1993901"/>
          </a:xfrm>
          <a:solidFill>
            <a:schemeClr val="bg1"/>
          </a:solidFill>
        </p:grpSpPr>
        <p:sp>
          <p:nvSpPr>
            <p:cNvPr id="387" name="Freeform: Shape 19">
              <a:extLst>
                <a:ext uri="{FF2B5EF4-FFF2-40B4-BE49-F238E27FC236}">
                  <a16:creationId xmlns:a16="http://schemas.microsoft.com/office/drawing/2014/main" id="{A92DF49A-063A-4F60-BE30-D268264925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38556" y="4981312"/>
              <a:ext cx="442726" cy="442726"/>
            </a:xfrm>
            <a:custGeom>
              <a:avLst/>
              <a:gdLst>
                <a:gd name="connsiteX0" fmla="*/ 112967 w 112966"/>
                <a:gd name="connsiteY0" fmla="*/ 0 h 112966"/>
                <a:gd name="connsiteX1" fmla="*/ 0 w 112966"/>
                <a:gd name="connsiteY1" fmla="*/ 112967 h 112966"/>
                <a:gd name="connsiteX2" fmla="*/ 112967 w 112966"/>
                <a:gd name="connsiteY2" fmla="*/ 0 h 112966"/>
              </a:gdLst>
              <a:ahLst/>
              <a:cxnLst>
                <a:cxn ang="0">
                  <a:pos x="connsiteX0" y="connsiteY0"/>
                </a:cxn>
                <a:cxn ang="0">
                  <a:pos x="connsiteX1" y="connsiteY1"/>
                </a:cxn>
                <a:cxn ang="0">
                  <a:pos x="connsiteX2" y="connsiteY2"/>
                </a:cxn>
              </a:cxnLst>
              <a:rect l="l" t="t" r="r" b="b"/>
              <a:pathLst>
                <a:path w="112966" h="112966">
                  <a:moveTo>
                    <a:pt x="112967" y="0"/>
                  </a:moveTo>
                  <a:lnTo>
                    <a:pt x="0" y="112967"/>
                  </a:lnTo>
                  <a:cubicBezTo>
                    <a:pt x="25356" y="64747"/>
                    <a:pt x="64747" y="25356"/>
                    <a:pt x="112967" y="0"/>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21" name="Freeform: Shape 20">
              <a:extLst>
                <a:ext uri="{FF2B5EF4-FFF2-40B4-BE49-F238E27FC236}">
                  <a16:creationId xmlns:a16="http://schemas.microsoft.com/office/drawing/2014/main" id="{70DCBBE0-7DEE-43ED-BEE3-ABB179CFC1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128809" y="4871565"/>
              <a:ext cx="902626" cy="902626"/>
            </a:xfrm>
            <a:custGeom>
              <a:avLst/>
              <a:gdLst>
                <a:gd name="connsiteX0" fmla="*/ 230314 w 230314"/>
                <a:gd name="connsiteY0" fmla="*/ 0 h 230314"/>
                <a:gd name="connsiteX1" fmla="*/ 0 w 230314"/>
                <a:gd name="connsiteY1" fmla="*/ 230314 h 230314"/>
                <a:gd name="connsiteX2" fmla="*/ 3524 w 230314"/>
                <a:gd name="connsiteY2" fmla="*/ 209550 h 230314"/>
                <a:gd name="connsiteX3" fmla="*/ 209550 w 230314"/>
                <a:gd name="connsiteY3" fmla="*/ 3524 h 230314"/>
                <a:gd name="connsiteX4" fmla="*/ 230314 w 230314"/>
                <a:gd name="connsiteY4" fmla="*/ 0 h 230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314" h="230314">
                  <a:moveTo>
                    <a:pt x="230314" y="0"/>
                  </a:moveTo>
                  <a:lnTo>
                    <a:pt x="0" y="230314"/>
                  </a:lnTo>
                  <a:cubicBezTo>
                    <a:pt x="953" y="223361"/>
                    <a:pt x="2095" y="216408"/>
                    <a:pt x="3524" y="209550"/>
                  </a:cubicBezTo>
                  <a:lnTo>
                    <a:pt x="209550" y="3524"/>
                  </a:lnTo>
                  <a:cubicBezTo>
                    <a:pt x="216408" y="2095"/>
                    <a:pt x="223361" y="953"/>
                    <a:pt x="230314" y="0"/>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388" name="Freeform: Shape 21">
              <a:extLst>
                <a:ext uri="{FF2B5EF4-FFF2-40B4-BE49-F238E27FC236}">
                  <a16:creationId xmlns:a16="http://schemas.microsoft.com/office/drawing/2014/main" id="{539FE8DF-D1B2-4074-9BDF-C458EA0123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121343" y="4864099"/>
              <a:ext cx="1152732" cy="1152732"/>
            </a:xfrm>
            <a:custGeom>
              <a:avLst/>
              <a:gdLst>
                <a:gd name="connsiteX0" fmla="*/ 294132 w 294131"/>
                <a:gd name="connsiteY0" fmla="*/ 1238 h 294131"/>
                <a:gd name="connsiteX1" fmla="*/ 1238 w 294131"/>
                <a:gd name="connsiteY1" fmla="*/ 294132 h 294131"/>
                <a:gd name="connsiteX2" fmla="*/ 0 w 294131"/>
                <a:gd name="connsiteY2" fmla="*/ 278225 h 294131"/>
                <a:gd name="connsiteX3" fmla="*/ 278225 w 294131"/>
                <a:gd name="connsiteY3" fmla="*/ 0 h 294131"/>
                <a:gd name="connsiteX4" fmla="*/ 294132 w 294131"/>
                <a:gd name="connsiteY4" fmla="*/ 1238 h 294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131" h="294131">
                  <a:moveTo>
                    <a:pt x="294132" y="1238"/>
                  </a:moveTo>
                  <a:lnTo>
                    <a:pt x="1238" y="294132"/>
                  </a:lnTo>
                  <a:cubicBezTo>
                    <a:pt x="667" y="288893"/>
                    <a:pt x="0" y="283559"/>
                    <a:pt x="0" y="278225"/>
                  </a:cubicBezTo>
                  <a:lnTo>
                    <a:pt x="278225" y="0"/>
                  </a:lnTo>
                  <a:cubicBezTo>
                    <a:pt x="283559" y="0"/>
                    <a:pt x="288893" y="667"/>
                    <a:pt x="294132" y="1238"/>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23" name="Freeform: Shape 22">
              <a:extLst>
                <a:ext uri="{FF2B5EF4-FFF2-40B4-BE49-F238E27FC236}">
                  <a16:creationId xmlns:a16="http://schemas.microsoft.com/office/drawing/2014/main" id="{61C143B5-6E24-417D-A035-65747A8E9D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152324" y="4894707"/>
              <a:ext cx="1321462" cy="1321838"/>
            </a:xfrm>
            <a:custGeom>
              <a:avLst/>
              <a:gdLst>
                <a:gd name="connsiteX0" fmla="*/ 337185 w 337184"/>
                <a:gd name="connsiteY0" fmla="*/ 3905 h 337280"/>
                <a:gd name="connsiteX1" fmla="*/ 3810 w 337184"/>
                <a:gd name="connsiteY1" fmla="*/ 337280 h 337280"/>
                <a:gd name="connsiteX2" fmla="*/ 0 w 337184"/>
                <a:gd name="connsiteY2" fmla="*/ 323850 h 337280"/>
                <a:gd name="connsiteX3" fmla="*/ 323850 w 337184"/>
                <a:gd name="connsiteY3" fmla="*/ 0 h 337280"/>
                <a:gd name="connsiteX4" fmla="*/ 337185 w 337184"/>
                <a:gd name="connsiteY4" fmla="*/ 3905 h 33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184" h="337280">
                  <a:moveTo>
                    <a:pt x="337185" y="3905"/>
                  </a:moveTo>
                  <a:lnTo>
                    <a:pt x="3810" y="337280"/>
                  </a:lnTo>
                  <a:cubicBezTo>
                    <a:pt x="2381" y="332899"/>
                    <a:pt x="1143" y="328422"/>
                    <a:pt x="0" y="323850"/>
                  </a:cubicBezTo>
                  <a:lnTo>
                    <a:pt x="323850" y="0"/>
                  </a:lnTo>
                  <a:cubicBezTo>
                    <a:pt x="328327" y="1715"/>
                    <a:pt x="332804" y="2477"/>
                    <a:pt x="337185" y="3905"/>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389" name="Freeform: Shape 23">
              <a:extLst>
                <a:ext uri="{FF2B5EF4-FFF2-40B4-BE49-F238E27FC236}">
                  <a16:creationId xmlns:a16="http://schemas.microsoft.com/office/drawing/2014/main" id="{0331ED8C-8819-4FFB-BF3C-FDA6A90D4B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15037" y="4957793"/>
              <a:ext cx="1428975" cy="1428975"/>
            </a:xfrm>
            <a:custGeom>
              <a:avLst/>
              <a:gdLst>
                <a:gd name="connsiteX0" fmla="*/ 364617 w 364617"/>
                <a:gd name="connsiteY0" fmla="*/ 5620 h 364617"/>
                <a:gd name="connsiteX1" fmla="*/ 5620 w 364617"/>
                <a:gd name="connsiteY1" fmla="*/ 364617 h 364617"/>
                <a:gd name="connsiteX2" fmla="*/ 0 w 364617"/>
                <a:gd name="connsiteY2" fmla="*/ 353187 h 364617"/>
                <a:gd name="connsiteX3" fmla="*/ 353187 w 364617"/>
                <a:gd name="connsiteY3" fmla="*/ 0 h 364617"/>
                <a:gd name="connsiteX4" fmla="*/ 364617 w 364617"/>
                <a:gd name="connsiteY4" fmla="*/ 5620 h 364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617" h="364617">
                  <a:moveTo>
                    <a:pt x="364617" y="5620"/>
                  </a:moveTo>
                  <a:lnTo>
                    <a:pt x="5620" y="364617"/>
                  </a:lnTo>
                  <a:cubicBezTo>
                    <a:pt x="3620" y="360902"/>
                    <a:pt x="1715" y="357092"/>
                    <a:pt x="0" y="353187"/>
                  </a:cubicBezTo>
                  <a:lnTo>
                    <a:pt x="353187" y="0"/>
                  </a:lnTo>
                  <a:cubicBezTo>
                    <a:pt x="357092" y="1715"/>
                    <a:pt x="360902" y="3715"/>
                    <a:pt x="364617" y="5620"/>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sp>
          <p:nvSpPr>
            <p:cNvPr id="25" name="Freeform: Shape 24">
              <a:extLst>
                <a:ext uri="{FF2B5EF4-FFF2-40B4-BE49-F238E27FC236}">
                  <a16:creationId xmlns:a16="http://schemas.microsoft.com/office/drawing/2014/main" id="{2A39574D-5ECC-4A94-9CB6-646D90DA5A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301642" y="5044398"/>
              <a:ext cx="1490195" cy="1490195"/>
            </a:xfrm>
            <a:custGeom>
              <a:avLst/>
              <a:gdLst>
                <a:gd name="connsiteX0" fmla="*/ 380238 w 380238"/>
                <a:gd name="connsiteY0" fmla="*/ 7239 h 380238"/>
                <a:gd name="connsiteX1" fmla="*/ 7239 w 380238"/>
                <a:gd name="connsiteY1" fmla="*/ 380238 h 380238"/>
                <a:gd name="connsiteX2" fmla="*/ 0 w 380238"/>
                <a:gd name="connsiteY2" fmla="*/ 370713 h 380238"/>
                <a:gd name="connsiteX3" fmla="*/ 370237 w 380238"/>
                <a:gd name="connsiteY3" fmla="*/ 0 h 380238"/>
                <a:gd name="connsiteX4" fmla="*/ 380238 w 380238"/>
                <a:gd name="connsiteY4" fmla="*/ 7239 h 380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238" h="380238">
                  <a:moveTo>
                    <a:pt x="380238" y="7239"/>
                  </a:moveTo>
                  <a:lnTo>
                    <a:pt x="7239" y="380238"/>
                  </a:lnTo>
                  <a:cubicBezTo>
                    <a:pt x="4763" y="377000"/>
                    <a:pt x="2381" y="373571"/>
                    <a:pt x="0" y="370713"/>
                  </a:cubicBezTo>
                  <a:lnTo>
                    <a:pt x="370237" y="0"/>
                  </a:lnTo>
                  <a:cubicBezTo>
                    <a:pt x="373571" y="2381"/>
                    <a:pt x="377000" y="4763"/>
                    <a:pt x="380238" y="7239"/>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26" name="Freeform: Shape 25">
              <a:extLst>
                <a:ext uri="{FF2B5EF4-FFF2-40B4-BE49-F238E27FC236}">
                  <a16:creationId xmlns:a16="http://schemas.microsoft.com/office/drawing/2014/main" id="{6A73D6F7-977D-4026-8F68-CA63C162C6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09523" y="5152279"/>
              <a:ext cx="1509607" cy="1509607"/>
            </a:xfrm>
            <a:custGeom>
              <a:avLst/>
              <a:gdLst>
                <a:gd name="connsiteX0" fmla="*/ 380905 w 385191"/>
                <a:gd name="connsiteY0" fmla="*/ 4286 h 385191"/>
                <a:gd name="connsiteX1" fmla="*/ 385191 w 385191"/>
                <a:gd name="connsiteY1" fmla="*/ 8573 h 385191"/>
                <a:gd name="connsiteX2" fmla="*/ 8573 w 385191"/>
                <a:gd name="connsiteY2" fmla="*/ 385191 h 385191"/>
                <a:gd name="connsiteX3" fmla="*/ 4286 w 385191"/>
                <a:gd name="connsiteY3" fmla="*/ 380905 h 385191"/>
                <a:gd name="connsiteX4" fmla="*/ 0 w 385191"/>
                <a:gd name="connsiteY4" fmla="*/ 376523 h 385191"/>
                <a:gd name="connsiteX5" fmla="*/ 376523 w 385191"/>
                <a:gd name="connsiteY5" fmla="*/ 0 h 385191"/>
                <a:gd name="connsiteX6" fmla="*/ 380905 w 385191"/>
                <a:gd name="connsiteY6" fmla="*/ 4286 h 385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5191" h="385191">
                  <a:moveTo>
                    <a:pt x="380905" y="4286"/>
                  </a:moveTo>
                  <a:lnTo>
                    <a:pt x="385191" y="8573"/>
                  </a:lnTo>
                  <a:lnTo>
                    <a:pt x="8573" y="385191"/>
                  </a:lnTo>
                  <a:lnTo>
                    <a:pt x="4286" y="380905"/>
                  </a:lnTo>
                  <a:cubicBezTo>
                    <a:pt x="2762" y="379476"/>
                    <a:pt x="1334" y="377952"/>
                    <a:pt x="0" y="376523"/>
                  </a:cubicBezTo>
                  <a:lnTo>
                    <a:pt x="376523" y="0"/>
                  </a:lnTo>
                  <a:cubicBezTo>
                    <a:pt x="377952" y="1334"/>
                    <a:pt x="379476" y="2667"/>
                    <a:pt x="380905" y="4286"/>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27" name="Freeform: Shape 26">
              <a:extLst>
                <a:ext uri="{FF2B5EF4-FFF2-40B4-BE49-F238E27FC236}">
                  <a16:creationId xmlns:a16="http://schemas.microsoft.com/office/drawing/2014/main" id="{56348370-4FD9-4A99-BB05-944D5B0B0E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538685" y="5279576"/>
              <a:ext cx="1488326" cy="1490192"/>
            </a:xfrm>
            <a:custGeom>
              <a:avLst/>
              <a:gdLst>
                <a:gd name="connsiteX0" fmla="*/ 372428 w 379761"/>
                <a:gd name="connsiteY0" fmla="*/ 0 h 380237"/>
                <a:gd name="connsiteX1" fmla="*/ 379762 w 379761"/>
                <a:gd name="connsiteY1" fmla="*/ 9525 h 380237"/>
                <a:gd name="connsiteX2" fmla="*/ 9525 w 379761"/>
                <a:gd name="connsiteY2" fmla="*/ 380238 h 380237"/>
                <a:gd name="connsiteX3" fmla="*/ 0 w 379761"/>
                <a:gd name="connsiteY3" fmla="*/ 372904 h 380237"/>
              </a:gdLst>
              <a:ahLst/>
              <a:cxnLst>
                <a:cxn ang="0">
                  <a:pos x="connsiteX0" y="connsiteY0"/>
                </a:cxn>
                <a:cxn ang="0">
                  <a:pos x="connsiteX1" y="connsiteY1"/>
                </a:cxn>
                <a:cxn ang="0">
                  <a:pos x="connsiteX2" y="connsiteY2"/>
                </a:cxn>
                <a:cxn ang="0">
                  <a:pos x="connsiteX3" y="connsiteY3"/>
                </a:cxn>
              </a:cxnLst>
              <a:rect l="l" t="t" r="r" b="b"/>
              <a:pathLst>
                <a:path w="379761" h="380237">
                  <a:moveTo>
                    <a:pt x="372428" y="0"/>
                  </a:moveTo>
                  <a:cubicBezTo>
                    <a:pt x="374999" y="3239"/>
                    <a:pt x="377381" y="6572"/>
                    <a:pt x="379762" y="9525"/>
                  </a:cubicBezTo>
                  <a:lnTo>
                    <a:pt x="9525" y="380238"/>
                  </a:lnTo>
                  <a:cubicBezTo>
                    <a:pt x="6096" y="377857"/>
                    <a:pt x="2762" y="375476"/>
                    <a:pt x="0" y="372904"/>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28" name="Freeform: Shape 27">
              <a:extLst>
                <a:ext uri="{FF2B5EF4-FFF2-40B4-BE49-F238E27FC236}">
                  <a16:creationId xmlns:a16="http://schemas.microsoft.com/office/drawing/2014/main" id="{D1146D46-43DB-4487-A191-0970511C33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83896" y="5426652"/>
              <a:ext cx="1429720" cy="1429720"/>
            </a:xfrm>
            <a:custGeom>
              <a:avLst/>
              <a:gdLst>
                <a:gd name="connsiteX0" fmla="*/ 359188 w 364807"/>
                <a:gd name="connsiteY0" fmla="*/ 0 h 364807"/>
                <a:gd name="connsiteX1" fmla="*/ 364808 w 364807"/>
                <a:gd name="connsiteY1" fmla="*/ 11621 h 364807"/>
                <a:gd name="connsiteX2" fmla="*/ 11621 w 364807"/>
                <a:gd name="connsiteY2" fmla="*/ 364808 h 364807"/>
                <a:gd name="connsiteX3" fmla="*/ 0 w 364807"/>
                <a:gd name="connsiteY3" fmla="*/ 359188 h 364807"/>
              </a:gdLst>
              <a:ahLst/>
              <a:cxnLst>
                <a:cxn ang="0">
                  <a:pos x="connsiteX0" y="connsiteY0"/>
                </a:cxn>
                <a:cxn ang="0">
                  <a:pos x="connsiteX1" y="connsiteY1"/>
                </a:cxn>
                <a:cxn ang="0">
                  <a:pos x="connsiteX2" y="connsiteY2"/>
                </a:cxn>
                <a:cxn ang="0">
                  <a:pos x="connsiteX3" y="connsiteY3"/>
                </a:cxn>
              </a:cxnLst>
              <a:rect l="l" t="t" r="r" b="b"/>
              <a:pathLst>
                <a:path w="364807" h="364807">
                  <a:moveTo>
                    <a:pt x="359188" y="0"/>
                  </a:moveTo>
                  <a:cubicBezTo>
                    <a:pt x="361188" y="3905"/>
                    <a:pt x="362998" y="7715"/>
                    <a:pt x="364808" y="11621"/>
                  </a:cubicBezTo>
                  <a:lnTo>
                    <a:pt x="11621" y="364808"/>
                  </a:lnTo>
                  <a:cubicBezTo>
                    <a:pt x="7715" y="362998"/>
                    <a:pt x="3905" y="361188"/>
                    <a:pt x="0" y="359188"/>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29" name="Freeform: Shape 28">
              <a:extLst>
                <a:ext uri="{FF2B5EF4-FFF2-40B4-BE49-F238E27FC236}">
                  <a16:creationId xmlns:a16="http://schemas.microsoft.com/office/drawing/2014/main" id="{DDA0090F-4FBF-434D-83B1-B274F83A91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01021" y="5597624"/>
              <a:ext cx="1275308" cy="1260376"/>
            </a:xfrm>
            <a:custGeom>
              <a:avLst/>
              <a:gdLst>
                <a:gd name="connsiteX0" fmla="*/ 1260376 w 1275308"/>
                <a:gd name="connsiteY0" fmla="*/ 0 h 1260376"/>
                <a:gd name="connsiteX1" fmla="*/ 1275308 w 1275308"/>
                <a:gd name="connsiteY1" fmla="*/ 52634 h 1260376"/>
                <a:gd name="connsiteX2" fmla="*/ 67566 w 1275308"/>
                <a:gd name="connsiteY2" fmla="*/ 1260376 h 1260376"/>
                <a:gd name="connsiteX3" fmla="*/ 0 w 1275308"/>
                <a:gd name="connsiteY3" fmla="*/ 1260376 h 1260376"/>
              </a:gdLst>
              <a:ahLst/>
              <a:cxnLst>
                <a:cxn ang="0">
                  <a:pos x="connsiteX0" y="connsiteY0"/>
                </a:cxn>
                <a:cxn ang="0">
                  <a:pos x="connsiteX1" y="connsiteY1"/>
                </a:cxn>
                <a:cxn ang="0">
                  <a:pos x="connsiteX2" y="connsiteY2"/>
                </a:cxn>
                <a:cxn ang="0">
                  <a:pos x="connsiteX3" y="connsiteY3"/>
                </a:cxn>
              </a:cxnLst>
              <a:rect l="l" t="t" r="r" b="b"/>
              <a:pathLst>
                <a:path w="1275308" h="1260376">
                  <a:moveTo>
                    <a:pt x="1260376" y="0"/>
                  </a:moveTo>
                  <a:cubicBezTo>
                    <a:pt x="1265977" y="17174"/>
                    <a:pt x="1270829" y="34716"/>
                    <a:pt x="1275308" y="52634"/>
                  </a:cubicBezTo>
                  <a:lnTo>
                    <a:pt x="67566" y="1260376"/>
                  </a:lnTo>
                  <a:lnTo>
                    <a:pt x="0" y="1260376"/>
                  </a:ln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30" name="Freeform: Shape 29">
              <a:extLst>
                <a:ext uri="{FF2B5EF4-FFF2-40B4-BE49-F238E27FC236}">
                  <a16:creationId xmlns:a16="http://schemas.microsoft.com/office/drawing/2014/main" id="{C8DF6032-C07A-45C6-8A4F-04EF4EDC04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41456" y="5797338"/>
              <a:ext cx="1065858" cy="1060662"/>
            </a:xfrm>
            <a:custGeom>
              <a:avLst/>
              <a:gdLst>
                <a:gd name="connsiteX0" fmla="*/ 1061006 w 1065858"/>
                <a:gd name="connsiteY0" fmla="*/ 0 h 1060662"/>
                <a:gd name="connsiteX1" fmla="*/ 1065858 w 1065858"/>
                <a:gd name="connsiteY1" fmla="*/ 62342 h 1060662"/>
                <a:gd name="connsiteX2" fmla="*/ 67196 w 1065858"/>
                <a:gd name="connsiteY2" fmla="*/ 1060662 h 1060662"/>
                <a:gd name="connsiteX3" fmla="*/ 0 w 1065858"/>
                <a:gd name="connsiteY3" fmla="*/ 1060662 h 1060662"/>
              </a:gdLst>
              <a:ahLst/>
              <a:cxnLst>
                <a:cxn ang="0">
                  <a:pos x="connsiteX0" y="connsiteY0"/>
                </a:cxn>
                <a:cxn ang="0">
                  <a:pos x="connsiteX1" y="connsiteY1"/>
                </a:cxn>
                <a:cxn ang="0">
                  <a:pos x="connsiteX2" y="connsiteY2"/>
                </a:cxn>
                <a:cxn ang="0">
                  <a:pos x="connsiteX3" y="connsiteY3"/>
                </a:cxn>
              </a:cxnLst>
              <a:rect l="l" t="t" r="r" b="b"/>
              <a:pathLst>
                <a:path w="1065858" h="1060662">
                  <a:moveTo>
                    <a:pt x="1061006" y="0"/>
                  </a:moveTo>
                  <a:cubicBezTo>
                    <a:pt x="1063248" y="20905"/>
                    <a:pt x="1064741" y="41809"/>
                    <a:pt x="1065858" y="62342"/>
                  </a:cubicBezTo>
                  <a:lnTo>
                    <a:pt x="67196" y="1060662"/>
                  </a:lnTo>
                  <a:lnTo>
                    <a:pt x="0" y="1060662"/>
                  </a:ln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31" name="Freeform: Shape 30">
              <a:extLst>
                <a:ext uri="{FF2B5EF4-FFF2-40B4-BE49-F238E27FC236}">
                  <a16:creationId xmlns:a16="http://schemas.microsoft.com/office/drawing/2014/main" id="{F5B89F44-A096-479D-AD1F-120561C282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1830" y="6039978"/>
              <a:ext cx="818022" cy="818022"/>
            </a:xfrm>
            <a:custGeom>
              <a:avLst/>
              <a:gdLst>
                <a:gd name="connsiteX0" fmla="*/ 818022 w 818022"/>
                <a:gd name="connsiteY0" fmla="*/ 0 h 818022"/>
                <a:gd name="connsiteX1" fmla="*/ 804584 w 818022"/>
                <a:gd name="connsiteY1" fmla="*/ 80632 h 818022"/>
                <a:gd name="connsiteX2" fmla="*/ 67190 w 818022"/>
                <a:gd name="connsiteY2" fmla="*/ 818022 h 818022"/>
                <a:gd name="connsiteX3" fmla="*/ 0 w 818022"/>
                <a:gd name="connsiteY3" fmla="*/ 818022 h 818022"/>
              </a:gdLst>
              <a:ahLst/>
              <a:cxnLst>
                <a:cxn ang="0">
                  <a:pos x="connsiteX0" y="connsiteY0"/>
                </a:cxn>
                <a:cxn ang="0">
                  <a:pos x="connsiteX1" y="connsiteY1"/>
                </a:cxn>
                <a:cxn ang="0">
                  <a:pos x="connsiteX2" y="connsiteY2"/>
                </a:cxn>
                <a:cxn ang="0">
                  <a:pos x="connsiteX3" y="connsiteY3"/>
                </a:cxn>
              </a:cxnLst>
              <a:rect l="l" t="t" r="r" b="b"/>
              <a:pathLst>
                <a:path w="818022" h="818022">
                  <a:moveTo>
                    <a:pt x="818022" y="0"/>
                  </a:moveTo>
                  <a:cubicBezTo>
                    <a:pt x="814660" y="27250"/>
                    <a:pt x="810180" y="53755"/>
                    <a:pt x="804584" y="80632"/>
                  </a:cubicBezTo>
                  <a:lnTo>
                    <a:pt x="67190" y="818022"/>
                  </a:lnTo>
                  <a:lnTo>
                    <a:pt x="0" y="818022"/>
                  </a:ln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32" name="Freeform: Shape 31">
              <a:extLst>
                <a:ext uri="{FF2B5EF4-FFF2-40B4-BE49-F238E27FC236}">
                  <a16:creationId xmlns:a16="http://schemas.microsoft.com/office/drawing/2014/main" id="{25547DC8-8B87-4446-9CC9-65AF04A5FE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647375" y="6390131"/>
              <a:ext cx="442354" cy="442354"/>
            </a:xfrm>
            <a:custGeom>
              <a:avLst/>
              <a:gdLst>
                <a:gd name="connsiteX0" fmla="*/ 112871 w 112871"/>
                <a:gd name="connsiteY0" fmla="*/ 0 h 112871"/>
                <a:gd name="connsiteX1" fmla="*/ 0 w 112871"/>
                <a:gd name="connsiteY1" fmla="*/ 112871 h 112871"/>
              </a:gdLst>
              <a:ahLst/>
              <a:cxnLst>
                <a:cxn ang="0">
                  <a:pos x="connsiteX0" y="connsiteY0"/>
                </a:cxn>
                <a:cxn ang="0">
                  <a:pos x="connsiteX1" y="connsiteY1"/>
                </a:cxn>
              </a:cxnLst>
              <a:rect l="l" t="t" r="r" b="b"/>
              <a:pathLst>
                <a:path w="112871" h="112871">
                  <a:moveTo>
                    <a:pt x="112871" y="0"/>
                  </a:moveTo>
                  <a:cubicBezTo>
                    <a:pt x="87618" y="48239"/>
                    <a:pt x="48239" y="87618"/>
                    <a:pt x="0" y="112871"/>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grpSp>
      <p:sp>
        <p:nvSpPr>
          <p:cNvPr id="6" name="Slide Number Placeholder 5">
            <a:extLst>
              <a:ext uri="{FF2B5EF4-FFF2-40B4-BE49-F238E27FC236}">
                <a16:creationId xmlns:a16="http://schemas.microsoft.com/office/drawing/2014/main" id="{F504A792-E153-4753-BBB8-54E60555C24A}"/>
              </a:ext>
            </a:extLst>
          </p:cNvPr>
          <p:cNvSpPr>
            <a:spLocks noGrp="1"/>
          </p:cNvSpPr>
          <p:nvPr>
            <p:ph type="sldNum" sz="quarter" idx="12"/>
          </p:nvPr>
        </p:nvSpPr>
        <p:spPr>
          <a:xfrm>
            <a:off x="8610600" y="6356350"/>
            <a:ext cx="2743200" cy="365125"/>
          </a:xfrm>
        </p:spPr>
        <p:txBody>
          <a:bodyPr>
            <a:normAutofit/>
          </a:bodyPr>
          <a:lstStyle/>
          <a:p>
            <a:pPr>
              <a:spcAft>
                <a:spcPts val="600"/>
              </a:spcAft>
            </a:pPr>
            <a:fld id="{4022722E-B8F0-49A7-B007-BC47D25684C4}" type="slidenum">
              <a:rPr lang="en-US">
                <a:solidFill>
                  <a:schemeClr val="bg1"/>
                </a:solidFill>
              </a:rPr>
              <a:pPr>
                <a:spcAft>
                  <a:spcPts val="600"/>
                </a:spcAft>
              </a:pPr>
              <a:t>9</a:t>
            </a:fld>
            <a:endParaRPr lang="en-US">
              <a:solidFill>
                <a:schemeClr val="bg1"/>
              </a:solidFill>
            </a:endParaRPr>
          </a:p>
        </p:txBody>
      </p:sp>
      <p:sp>
        <p:nvSpPr>
          <p:cNvPr id="386" name="Footer Placeholder 3">
            <a:extLst>
              <a:ext uri="{FF2B5EF4-FFF2-40B4-BE49-F238E27FC236}">
                <a16:creationId xmlns:a16="http://schemas.microsoft.com/office/drawing/2014/main" id="{5F1C4C24-EEC9-4F85-92C7-ACF12923C6DE}"/>
              </a:ext>
            </a:extLst>
          </p:cNvPr>
          <p:cNvSpPr>
            <a:spLocks noGrp="1"/>
          </p:cNvSpPr>
          <p:nvPr>
            <p:ph type="ftr" sz="quarter" idx="11"/>
          </p:nvPr>
        </p:nvSpPr>
        <p:spPr>
          <a:xfrm>
            <a:off x="4038600" y="6356350"/>
            <a:ext cx="4114800" cy="365125"/>
          </a:xfrm>
        </p:spPr>
        <p:txBody>
          <a:bodyPr anchorCtr="1">
            <a:normAutofit/>
          </a:bodyPr>
          <a:lstStyle/>
          <a:p>
            <a:pPr algn="l">
              <a:spcAft>
                <a:spcPts val="600"/>
              </a:spcAft>
            </a:pPr>
            <a:r>
              <a:rPr lang="en-US" b="1" dirty="0">
                <a:solidFill>
                  <a:srgbClr val="FFFFFF"/>
                </a:solidFill>
              </a:rPr>
              <a:t>CSE460 : VLSI Design</a:t>
            </a:r>
            <a:r>
              <a:rPr lang="en-US" dirty="0">
                <a:solidFill>
                  <a:srgbClr val="FFFFFF"/>
                </a:solidFill>
              </a:rPr>
              <a:t> </a:t>
            </a:r>
          </a:p>
        </p:txBody>
      </p:sp>
      <p:pic>
        <p:nvPicPr>
          <p:cNvPr id="24" name="Picture 23">
            <a:extLst>
              <a:ext uri="{FF2B5EF4-FFF2-40B4-BE49-F238E27FC236}">
                <a16:creationId xmlns:a16="http://schemas.microsoft.com/office/drawing/2014/main" id="{046C96AA-888C-B545-9007-9FA643AD10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4768" y="5790091"/>
            <a:ext cx="928231" cy="928231"/>
          </a:xfrm>
          <a:prstGeom prst="rect">
            <a:avLst/>
          </a:prstGeom>
        </p:spPr>
      </p:pic>
    </p:spTree>
    <p:extLst>
      <p:ext uri="{BB962C8B-B14F-4D97-AF65-F5344CB8AC3E}">
        <p14:creationId xmlns:p14="http://schemas.microsoft.com/office/powerpoint/2010/main" val="17085741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7D289F3E9FE8A4BB213EEDC44A62B5B" ma:contentTypeVersion="2" ma:contentTypeDescription="Create a new document." ma:contentTypeScope="" ma:versionID="f1dd77465619b76b465b931f79b7f806">
  <xsd:schema xmlns:xsd="http://www.w3.org/2001/XMLSchema" xmlns:xs="http://www.w3.org/2001/XMLSchema" xmlns:p="http://schemas.microsoft.com/office/2006/metadata/properties" xmlns:ns3="d3a13c3a-e10e-4c8f-a5d6-2caa32e75f6b" targetNamespace="http://schemas.microsoft.com/office/2006/metadata/properties" ma:root="true" ma:fieldsID="0067c40a22c072218a8b0f6fa4ad2364" ns3:_="">
    <xsd:import namespace="d3a13c3a-e10e-4c8f-a5d6-2caa32e75f6b"/>
    <xsd:element name="properties">
      <xsd:complexType>
        <xsd:sequence>
          <xsd:element name="documentManagement">
            <xsd:complexType>
              <xsd:all>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3a13c3a-e10e-4c8f-a5d6-2caa32e75f6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17A89CA-2EE2-40DE-93C4-54CF4CD294D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3a13c3a-e10e-4c8f-a5d6-2caa32e75f6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72869D5-CD8F-4311-8500-AB72F0144ACE}">
  <ds:schemaRefs>
    <ds:schemaRef ds:uri="http://purl.org/dc/dcmitype/"/>
    <ds:schemaRef ds:uri="http://schemas.microsoft.com/office/infopath/2007/PartnerControls"/>
    <ds:schemaRef ds:uri="http://schemas.microsoft.com/office/2006/documentManagement/types"/>
    <ds:schemaRef ds:uri="d3a13c3a-e10e-4c8f-a5d6-2caa32e75f6b"/>
    <ds:schemaRef ds:uri="http://purl.org/dc/elements/1.1/"/>
    <ds:schemaRef ds:uri="http://purl.org/dc/terms/"/>
    <ds:schemaRef ds:uri="http://schemas.openxmlformats.org/package/2006/metadata/core-properties"/>
    <ds:schemaRef ds:uri="http://schemas.microsoft.com/office/2006/metadata/properties"/>
    <ds:schemaRef ds:uri="http://www.w3.org/XML/1998/namespace"/>
  </ds:schemaRefs>
</ds:datastoreItem>
</file>

<file path=customXml/itemProps3.xml><?xml version="1.0" encoding="utf-8"?>
<ds:datastoreItem xmlns:ds="http://schemas.openxmlformats.org/officeDocument/2006/customXml" ds:itemID="{45E4BE45-9311-49B9-AA0C-45D9BA4FB6B3}">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5235</TotalTime>
  <Words>4154</Words>
  <Application>Microsoft Office PowerPoint</Application>
  <PresentationFormat>Widescreen</PresentationFormat>
  <Paragraphs>763</Paragraphs>
  <Slides>39</Slides>
  <Notes>0</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39</vt:i4>
      </vt:variant>
    </vt:vector>
  </HeadingPairs>
  <TitlesOfParts>
    <vt:vector size="52" baseType="lpstr">
      <vt:lpstr>Agency FB</vt:lpstr>
      <vt:lpstr>Aharoni</vt:lpstr>
      <vt:lpstr>Amasis MT Pro Black</vt:lpstr>
      <vt:lpstr>Arial</vt:lpstr>
      <vt:lpstr>Calibri</vt:lpstr>
      <vt:lpstr>Calibri Light</vt:lpstr>
      <vt:lpstr>Cambria Math</vt:lpstr>
      <vt:lpstr>CMSS10</vt:lpstr>
      <vt:lpstr>CMTT10</vt:lpstr>
      <vt:lpstr>Courier New</vt:lpstr>
      <vt:lpstr>Lucida Calligraphy</vt:lpstr>
      <vt:lpstr>Wingdings</vt:lpstr>
      <vt:lpstr>Office Theme</vt:lpstr>
      <vt:lpstr>Introduction to Digital Design in Verilog</vt:lpstr>
      <vt:lpstr>PowerPoint Presentation</vt:lpstr>
      <vt:lpstr>Evolution of CAD systems</vt:lpstr>
      <vt:lpstr>Introduction to  CAD Tools</vt:lpstr>
      <vt:lpstr>Introduction to  CAD Tools</vt:lpstr>
      <vt:lpstr>PowerPoint Presentation</vt:lpstr>
      <vt:lpstr>CAD tools providers</vt:lpstr>
      <vt:lpstr>Emergence of HDLs</vt:lpstr>
      <vt:lpstr>Verilog HDL</vt:lpstr>
      <vt:lpstr>Basic building block of Verilog</vt:lpstr>
      <vt:lpstr>Verilog module and ports</vt:lpstr>
      <vt:lpstr>Basic Syntax and Lexical Conventions </vt:lpstr>
      <vt:lpstr>Basic Syntax and Lexical Conventions </vt:lpstr>
      <vt:lpstr>Basic Syntax and Lexical Conventions </vt:lpstr>
      <vt:lpstr>Basic Syntax and Lexical Conventions </vt:lpstr>
      <vt:lpstr>Basic Syntax and Lexical Conventions </vt:lpstr>
      <vt:lpstr>Basic Syntax and Lexical Conventions</vt:lpstr>
      <vt:lpstr>Basic Syntax and Lexical Conventions</vt:lpstr>
      <vt:lpstr>Verilog Representations of Digital Circuits</vt:lpstr>
      <vt:lpstr>Structural representation</vt:lpstr>
      <vt:lpstr>Behavioral representation</vt:lpstr>
      <vt:lpstr>Verilog Operators</vt:lpstr>
      <vt:lpstr>Verilog Operators</vt:lpstr>
      <vt:lpstr>Verilog Operators</vt:lpstr>
      <vt:lpstr>Verilog Operators</vt:lpstr>
      <vt:lpstr>Verilog Operators</vt:lpstr>
      <vt:lpstr>Verilog Operators</vt:lpstr>
      <vt:lpstr>Concurrent Statements</vt:lpstr>
      <vt:lpstr>Procedural Statements</vt:lpstr>
      <vt:lpstr>Procedural Statements</vt:lpstr>
      <vt:lpstr>Procedural Statements</vt:lpstr>
      <vt:lpstr>Subcircuits in Verilog</vt:lpstr>
      <vt:lpstr>4-bit Ripple Carry Adder</vt:lpstr>
      <vt:lpstr>4-bit Ripple Carry Adder</vt:lpstr>
      <vt:lpstr>wire vs reg </vt:lpstr>
      <vt:lpstr>Additional Verilog Datatypes</vt:lpstr>
      <vt:lpstr>Additional Verilog Datatypes</vt:lpstr>
      <vt:lpstr>Text &amp; References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Beig Rajibul Hasan 1506005</dc:creator>
  <cp:lastModifiedBy>1506005 - Beig Rajibul Hasan</cp:lastModifiedBy>
  <cp:revision>631</cp:revision>
  <dcterms:created xsi:type="dcterms:W3CDTF">2021-06-17T03:43:52Z</dcterms:created>
  <dcterms:modified xsi:type="dcterms:W3CDTF">2021-06-21T18:27:18Z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0x01010037D289F3E9FE8A4BB213EEDC44A62B5B</vt:lpwstr>
  </property>
</Properties>
</file>